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36" r:id="rId1"/>
  </p:sldMasterIdLst>
  <p:sldIdLst>
    <p:sldId id="268" r:id="rId2"/>
    <p:sldId id="264" r:id="rId3"/>
    <p:sldId id="263" r:id="rId4"/>
    <p:sldId id="262" r:id="rId5"/>
    <p:sldId id="265" r:id="rId6"/>
    <p:sldId id="266" r:id="rId7"/>
    <p:sldId id="267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5238" autoAdjust="0"/>
  </p:normalViewPr>
  <p:slideViewPr>
    <p:cSldViewPr snapToGrid="0">
      <p:cViewPr varScale="1">
        <p:scale>
          <a:sx n="106" d="100"/>
          <a:sy n="106" d="100"/>
        </p:scale>
        <p:origin x="65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17077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94986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314230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65493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o 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020796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iro ou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46720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/>
              <a:t>6/10/2024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14832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49825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3883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54817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smtClean="0"/>
              <a:t>6/10/2024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6FF9F0C5-380F-41C2-899A-BAC0F0927E16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46673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6/10/2024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86389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6/10/2024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68023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6/10/2024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00945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6/10/2024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58095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5617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6/10/2024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04931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7" r:id="rId1"/>
    <p:sldLayoutId id="2147483838" r:id="rId2"/>
    <p:sldLayoutId id="2147483839" r:id="rId3"/>
    <p:sldLayoutId id="2147483840" r:id="rId4"/>
    <p:sldLayoutId id="2147483841" r:id="rId5"/>
    <p:sldLayoutId id="2147483842" r:id="rId6"/>
    <p:sldLayoutId id="2147483843" r:id="rId7"/>
    <p:sldLayoutId id="2147483844" r:id="rId8"/>
    <p:sldLayoutId id="2147483845" r:id="rId9"/>
    <p:sldLayoutId id="2147483846" r:id="rId10"/>
    <p:sldLayoutId id="2147483847" r:id="rId11"/>
    <p:sldLayoutId id="2147483848" r:id="rId12"/>
    <p:sldLayoutId id="2147483849" r:id="rId13"/>
    <p:sldLayoutId id="2147483850" r:id="rId14"/>
    <p:sldLayoutId id="2147483851" r:id="rId15"/>
    <p:sldLayoutId id="2147483852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3.jpe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3.jpe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3.jpeg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3.jpeg"/><Relationship Id="rId4" Type="http://schemas.openxmlformats.org/officeDocument/2006/relationships/image" Target="../media/image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3.jpeg"/><Relationship Id="rId4" Type="http://schemas.openxmlformats.org/officeDocument/2006/relationships/image" Target="../media/image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="" xmlns:a16="http://schemas.microsoft.com/office/drawing/2014/main" id="{23A9E4AE-C60A-48E6-9D59-98A5EDB9D6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3984"/>
          <a:stretch/>
        </p:blipFill>
        <p:spPr>
          <a:xfrm>
            <a:off x="183247" y="0"/>
            <a:ext cx="2847975" cy="12164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Imagem 4">
            <a:extLst>
              <a:ext uri="{FF2B5EF4-FFF2-40B4-BE49-F238E27FC236}">
                <a16:creationId xmlns="" xmlns:a16="http://schemas.microsoft.com/office/drawing/2014/main" id="{6C6E3E59-CF3E-4228-8E0E-6410E4D8DD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7456" y="163586"/>
            <a:ext cx="2365820" cy="12164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4" descr="História do emblema da Repubblica Italiana | Minha Saga por Fabio Barbier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1750" y="181761"/>
            <a:ext cx="977231" cy="10987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7" name="CaixaDeTexto 6"/>
          <p:cNvSpPr txBox="1"/>
          <p:nvPr/>
        </p:nvSpPr>
        <p:spPr>
          <a:xfrm>
            <a:off x="183247" y="1943521"/>
            <a:ext cx="2698376" cy="341632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pt-BR" b="1" dirty="0" smtClean="0">
                <a:solidFill>
                  <a:schemeClr val="bg1"/>
                </a:solidFill>
              </a:rPr>
              <a:t>Aplicar dinheiro</a:t>
            </a:r>
          </a:p>
          <a:p>
            <a:r>
              <a:rPr lang="pt-BR" b="1" dirty="0" smtClean="0">
                <a:solidFill>
                  <a:schemeClr val="bg1"/>
                </a:solidFill>
              </a:rPr>
              <a:t>Poupança</a:t>
            </a:r>
          </a:p>
          <a:p>
            <a:r>
              <a:rPr lang="pt-BR" b="1" dirty="0" smtClean="0">
                <a:solidFill>
                  <a:schemeClr val="bg1"/>
                </a:solidFill>
              </a:rPr>
              <a:t>Sacar</a:t>
            </a:r>
          </a:p>
          <a:p>
            <a:r>
              <a:rPr lang="pt-BR" b="1" dirty="0" smtClean="0">
                <a:solidFill>
                  <a:schemeClr val="bg1"/>
                </a:solidFill>
              </a:rPr>
              <a:t>Depositar</a:t>
            </a:r>
          </a:p>
          <a:p>
            <a:r>
              <a:rPr lang="pt-BR" b="1" dirty="0" smtClean="0">
                <a:solidFill>
                  <a:schemeClr val="bg1"/>
                </a:solidFill>
              </a:rPr>
              <a:t>Transferir dinheiro</a:t>
            </a:r>
          </a:p>
          <a:p>
            <a:r>
              <a:rPr lang="pt-BR" b="1" dirty="0" smtClean="0">
                <a:solidFill>
                  <a:schemeClr val="bg1"/>
                </a:solidFill>
              </a:rPr>
              <a:t>Banco</a:t>
            </a:r>
          </a:p>
          <a:p>
            <a:r>
              <a:rPr lang="pt-BR" b="1" dirty="0" smtClean="0">
                <a:solidFill>
                  <a:schemeClr val="bg1"/>
                </a:solidFill>
              </a:rPr>
              <a:t>Caixa eletrônico</a:t>
            </a:r>
          </a:p>
          <a:p>
            <a:r>
              <a:rPr lang="pt-BR" b="1" dirty="0" smtClean="0">
                <a:solidFill>
                  <a:schemeClr val="bg1"/>
                </a:solidFill>
              </a:rPr>
              <a:t>Talão de cheques</a:t>
            </a:r>
          </a:p>
          <a:p>
            <a:r>
              <a:rPr lang="pt-BR" b="1" dirty="0" smtClean="0">
                <a:solidFill>
                  <a:schemeClr val="bg1"/>
                </a:solidFill>
              </a:rPr>
              <a:t>Cartão de crédito</a:t>
            </a:r>
          </a:p>
          <a:p>
            <a:r>
              <a:rPr lang="pt-BR" b="1" dirty="0" smtClean="0">
                <a:solidFill>
                  <a:schemeClr val="bg1"/>
                </a:solidFill>
              </a:rPr>
              <a:t>Juros</a:t>
            </a:r>
          </a:p>
          <a:p>
            <a:r>
              <a:rPr lang="pt-BR" b="1" dirty="0" smtClean="0">
                <a:solidFill>
                  <a:schemeClr val="bg1"/>
                </a:solidFill>
              </a:rPr>
              <a:t>Caixa do Banco</a:t>
            </a:r>
          </a:p>
          <a:p>
            <a:r>
              <a:rPr lang="pt-BR" b="1" dirty="0" smtClean="0">
                <a:solidFill>
                  <a:schemeClr val="bg1"/>
                </a:solidFill>
              </a:rPr>
              <a:t>Falir </a:t>
            </a:r>
            <a:r>
              <a:rPr lang="pt-BR" b="1" dirty="0" smtClean="0">
                <a:solidFill>
                  <a:schemeClr val="bg1"/>
                </a:solidFill>
              </a:rPr>
              <a:t>financeiramente</a:t>
            </a:r>
            <a:endParaRPr lang="pt-BR" dirty="0"/>
          </a:p>
        </p:txBody>
      </p:sp>
      <p:sp>
        <p:nvSpPr>
          <p:cNvPr id="8" name="CaixaDeTexto 7"/>
          <p:cNvSpPr txBox="1"/>
          <p:nvPr/>
        </p:nvSpPr>
        <p:spPr>
          <a:xfrm>
            <a:off x="3031222" y="1905441"/>
            <a:ext cx="8919352" cy="34163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BR" dirty="0" err="1" smtClean="0"/>
              <a:t>Io</a:t>
            </a:r>
            <a:r>
              <a:rPr lang="pt-BR" dirty="0" smtClean="0"/>
              <a:t> </a:t>
            </a:r>
            <a:r>
              <a:rPr lang="pt-BR" b="1" dirty="0" err="1" smtClean="0">
                <a:solidFill>
                  <a:srgbClr val="0070C0"/>
                </a:solidFill>
              </a:rPr>
              <a:t>investirò</a:t>
            </a:r>
            <a:r>
              <a:rPr lang="pt-BR" dirty="0" smtClean="0"/>
              <a:t> miei </a:t>
            </a:r>
            <a:r>
              <a:rPr lang="pt-BR" dirty="0" err="1" smtClean="0"/>
              <a:t>soldi</a:t>
            </a:r>
            <a:r>
              <a:rPr lang="pt-BR" dirty="0" smtClean="0"/>
              <a:t> per sei </a:t>
            </a:r>
            <a:r>
              <a:rPr lang="pt-BR" dirty="0" err="1" smtClean="0"/>
              <a:t>mesi</a:t>
            </a:r>
            <a:r>
              <a:rPr lang="pt-BR" dirty="0" smtClean="0"/>
              <a:t>  in </a:t>
            </a:r>
            <a:r>
              <a:rPr lang="pt-BR" dirty="0" err="1" smtClean="0"/>
              <a:t>quella</a:t>
            </a:r>
            <a:r>
              <a:rPr lang="pt-BR" dirty="0" smtClean="0"/>
              <a:t> Banca.</a:t>
            </a:r>
          </a:p>
          <a:p>
            <a:r>
              <a:rPr lang="pt-BR" dirty="0" smtClean="0"/>
              <a:t>Ho </a:t>
            </a:r>
            <a:r>
              <a:rPr lang="pt-BR" dirty="0" err="1" smtClean="0"/>
              <a:t>intenzione</a:t>
            </a:r>
            <a:r>
              <a:rPr lang="pt-BR" dirty="0" smtClean="0"/>
              <a:t> </a:t>
            </a:r>
            <a:r>
              <a:rPr lang="pt-BR" dirty="0" err="1" smtClean="0"/>
              <a:t>di</a:t>
            </a:r>
            <a:r>
              <a:rPr lang="pt-BR" dirty="0" smtClean="0"/>
              <a:t> </a:t>
            </a:r>
            <a:r>
              <a:rPr lang="pt-BR" dirty="0" err="1" smtClean="0"/>
              <a:t>aprire</a:t>
            </a:r>
            <a:r>
              <a:rPr lang="pt-BR" dirty="0" smtClean="0"/>
              <a:t> </a:t>
            </a:r>
            <a:r>
              <a:rPr lang="pt-BR" dirty="0" err="1" smtClean="0"/>
              <a:t>un</a:t>
            </a:r>
            <a:r>
              <a:rPr lang="pt-BR" dirty="0" smtClean="0"/>
              <a:t> </a:t>
            </a:r>
            <a:r>
              <a:rPr lang="pt-BR" b="1" dirty="0" smtClean="0">
                <a:solidFill>
                  <a:srgbClr val="0070C0"/>
                </a:solidFill>
              </a:rPr>
              <a:t>conto </a:t>
            </a:r>
            <a:r>
              <a:rPr lang="pt-BR" b="1" dirty="0" err="1" smtClean="0">
                <a:solidFill>
                  <a:srgbClr val="0070C0"/>
                </a:solidFill>
              </a:rPr>
              <a:t>di</a:t>
            </a:r>
            <a:r>
              <a:rPr lang="pt-BR" b="1" dirty="0" smtClean="0">
                <a:solidFill>
                  <a:srgbClr val="0070C0"/>
                </a:solidFill>
              </a:rPr>
              <a:t> </a:t>
            </a:r>
            <a:r>
              <a:rPr lang="pt-BR" b="1" dirty="0" err="1" smtClean="0">
                <a:solidFill>
                  <a:srgbClr val="0070C0"/>
                </a:solidFill>
              </a:rPr>
              <a:t>risparmio</a:t>
            </a:r>
            <a:r>
              <a:rPr lang="pt-BR" b="1" dirty="0" smtClean="0">
                <a:solidFill>
                  <a:srgbClr val="0070C0"/>
                </a:solidFill>
              </a:rPr>
              <a:t> </a:t>
            </a:r>
            <a:r>
              <a:rPr lang="pt-BR" dirty="0" smtClean="0"/>
              <a:t>per mia </a:t>
            </a:r>
            <a:r>
              <a:rPr lang="pt-BR" dirty="0" err="1" smtClean="0"/>
              <a:t>sorella</a:t>
            </a:r>
            <a:r>
              <a:rPr lang="pt-BR" dirty="0" smtClean="0"/>
              <a:t>.</a:t>
            </a:r>
          </a:p>
          <a:p>
            <a:r>
              <a:rPr lang="pt-BR" dirty="0" err="1" smtClean="0"/>
              <a:t>Domani</a:t>
            </a:r>
            <a:r>
              <a:rPr lang="pt-BR" dirty="0" smtClean="0"/>
              <a:t> </a:t>
            </a:r>
            <a:r>
              <a:rPr lang="pt-BR" dirty="0" err="1" smtClean="0"/>
              <a:t>vado</a:t>
            </a:r>
            <a:r>
              <a:rPr lang="pt-BR" dirty="0" smtClean="0"/>
              <a:t> in Banca per </a:t>
            </a:r>
            <a:r>
              <a:rPr lang="pt-BR" b="1" dirty="0" err="1" smtClean="0">
                <a:solidFill>
                  <a:srgbClr val="0070C0"/>
                </a:solidFill>
              </a:rPr>
              <a:t>prelevare</a:t>
            </a:r>
            <a:r>
              <a:rPr lang="pt-BR" dirty="0" smtClean="0"/>
              <a:t> </a:t>
            </a:r>
            <a:r>
              <a:rPr lang="pt-BR" dirty="0" err="1" smtClean="0"/>
              <a:t>soldi</a:t>
            </a:r>
            <a:r>
              <a:rPr lang="pt-BR" dirty="0" smtClean="0"/>
              <a:t> per </a:t>
            </a:r>
            <a:r>
              <a:rPr lang="pt-BR" dirty="0" err="1" smtClean="0"/>
              <a:t>pagare</a:t>
            </a:r>
            <a:r>
              <a:rPr lang="pt-BR" dirty="0" smtClean="0"/>
              <a:t> </a:t>
            </a:r>
            <a:r>
              <a:rPr lang="pt-BR" dirty="0" err="1" smtClean="0"/>
              <a:t>la</a:t>
            </a:r>
            <a:r>
              <a:rPr lang="pt-BR" dirty="0" smtClean="0"/>
              <a:t> rata </a:t>
            </a:r>
            <a:r>
              <a:rPr lang="pt-BR" dirty="0" err="1" smtClean="0"/>
              <a:t>dell’auto</a:t>
            </a:r>
            <a:r>
              <a:rPr lang="pt-BR" dirty="0" smtClean="0"/>
              <a:t>.</a:t>
            </a:r>
          </a:p>
          <a:p>
            <a:r>
              <a:rPr lang="pt-BR" dirty="0" err="1" smtClean="0"/>
              <a:t>Nel</a:t>
            </a:r>
            <a:r>
              <a:rPr lang="pt-BR" dirty="0" smtClean="0"/>
              <a:t> </a:t>
            </a:r>
            <a:r>
              <a:rPr lang="pt-BR" dirty="0" err="1" smtClean="0"/>
              <a:t>pomeriggio</a:t>
            </a:r>
            <a:r>
              <a:rPr lang="pt-BR" dirty="0" smtClean="0"/>
              <a:t> </a:t>
            </a:r>
            <a:r>
              <a:rPr lang="pt-BR" dirty="0" err="1" smtClean="0"/>
              <a:t>vado</a:t>
            </a:r>
            <a:r>
              <a:rPr lang="pt-BR" dirty="0" smtClean="0"/>
              <a:t> in Banca </a:t>
            </a:r>
            <a:r>
              <a:rPr lang="pt-BR" b="1" dirty="0" err="1" smtClean="0">
                <a:solidFill>
                  <a:srgbClr val="0070C0"/>
                </a:solidFill>
              </a:rPr>
              <a:t>depositare</a:t>
            </a:r>
            <a:r>
              <a:rPr lang="pt-BR" dirty="0" smtClean="0"/>
              <a:t> </a:t>
            </a:r>
            <a:r>
              <a:rPr lang="pt-BR" dirty="0" err="1" smtClean="0"/>
              <a:t>cinquemila</a:t>
            </a:r>
            <a:r>
              <a:rPr lang="pt-BR" dirty="0" smtClean="0"/>
              <a:t> euro </a:t>
            </a:r>
            <a:r>
              <a:rPr lang="pt-BR" dirty="0" err="1" smtClean="0"/>
              <a:t>nel</a:t>
            </a:r>
            <a:r>
              <a:rPr lang="pt-BR" dirty="0" smtClean="0"/>
              <a:t> conto.</a:t>
            </a:r>
          </a:p>
          <a:p>
            <a:r>
              <a:rPr lang="pt-BR" dirty="0" err="1" smtClean="0"/>
              <a:t>Nella</a:t>
            </a:r>
            <a:r>
              <a:rPr lang="pt-BR" dirty="0" smtClean="0"/>
              <a:t> </a:t>
            </a:r>
            <a:r>
              <a:rPr lang="pt-BR" dirty="0" err="1" smtClean="0"/>
              <a:t>prossima</a:t>
            </a:r>
            <a:r>
              <a:rPr lang="pt-BR" dirty="0" smtClean="0"/>
              <a:t> </a:t>
            </a:r>
            <a:r>
              <a:rPr lang="pt-BR" dirty="0" err="1" smtClean="0"/>
              <a:t>settimana</a:t>
            </a:r>
            <a:r>
              <a:rPr lang="pt-BR" dirty="0" smtClean="0"/>
              <a:t>, </a:t>
            </a:r>
            <a:r>
              <a:rPr lang="pt-BR" b="1" dirty="0" err="1" smtClean="0">
                <a:solidFill>
                  <a:srgbClr val="0070C0"/>
                </a:solidFill>
              </a:rPr>
              <a:t>trasferirò</a:t>
            </a:r>
            <a:r>
              <a:rPr lang="pt-BR" dirty="0" smtClean="0"/>
              <a:t> </a:t>
            </a:r>
            <a:r>
              <a:rPr lang="pt-BR" dirty="0" err="1" smtClean="0"/>
              <a:t>un</a:t>
            </a:r>
            <a:r>
              <a:rPr lang="pt-BR" dirty="0" smtClean="0"/>
              <a:t> </a:t>
            </a:r>
            <a:r>
              <a:rPr lang="pt-BR" dirty="0" err="1" smtClean="0"/>
              <a:t>po</a:t>
            </a:r>
            <a:r>
              <a:rPr lang="pt-BR" dirty="0" smtClean="0"/>
              <a:t>’ </a:t>
            </a:r>
            <a:r>
              <a:rPr lang="pt-BR" dirty="0" err="1" smtClean="0"/>
              <a:t>di</a:t>
            </a:r>
            <a:r>
              <a:rPr lang="pt-BR" dirty="0" smtClean="0"/>
              <a:t> </a:t>
            </a:r>
            <a:r>
              <a:rPr lang="pt-BR" dirty="0" err="1" smtClean="0"/>
              <a:t>soldi</a:t>
            </a:r>
            <a:r>
              <a:rPr lang="pt-BR" dirty="0" smtClean="0"/>
              <a:t> a  mio </a:t>
            </a:r>
            <a:r>
              <a:rPr lang="pt-BR" dirty="0" err="1" smtClean="0"/>
              <a:t>figlio</a:t>
            </a:r>
            <a:r>
              <a:rPr lang="pt-BR" dirty="0" smtClean="0"/>
              <a:t> in </a:t>
            </a:r>
            <a:r>
              <a:rPr lang="pt-BR" dirty="0" err="1" smtClean="0"/>
              <a:t>Parigi</a:t>
            </a:r>
            <a:r>
              <a:rPr lang="pt-BR" dirty="0" smtClean="0"/>
              <a:t>.</a:t>
            </a:r>
          </a:p>
          <a:p>
            <a:r>
              <a:rPr lang="pt-BR" dirty="0" smtClean="0"/>
              <a:t>La </a:t>
            </a:r>
            <a:r>
              <a:rPr lang="pt-BR" b="1" dirty="0" smtClean="0">
                <a:solidFill>
                  <a:srgbClr val="0070C0"/>
                </a:solidFill>
              </a:rPr>
              <a:t>Banca</a:t>
            </a:r>
            <a:r>
              <a:rPr lang="pt-BR" dirty="0" smtClean="0"/>
              <a:t> </a:t>
            </a:r>
            <a:r>
              <a:rPr lang="pt-BR" dirty="0" err="1" smtClean="0"/>
              <a:t>di</a:t>
            </a:r>
            <a:r>
              <a:rPr lang="pt-BR" dirty="0" smtClean="0"/>
              <a:t> Roma </a:t>
            </a:r>
            <a:r>
              <a:rPr lang="pt-BR" dirty="0" err="1" smtClean="0"/>
              <a:t>è</a:t>
            </a:r>
            <a:r>
              <a:rPr lang="pt-BR" dirty="0" smtClean="0"/>
              <a:t> </a:t>
            </a:r>
            <a:r>
              <a:rPr lang="pt-BR" dirty="0" err="1" smtClean="0"/>
              <a:t>la</a:t>
            </a:r>
            <a:r>
              <a:rPr lang="pt-BR" dirty="0" smtClean="0"/>
              <a:t> </a:t>
            </a:r>
            <a:r>
              <a:rPr lang="pt-BR" dirty="0" err="1" smtClean="0"/>
              <a:t>migliore</a:t>
            </a:r>
            <a:r>
              <a:rPr lang="pt-BR" dirty="0" smtClean="0"/>
              <a:t> banca d’Europa. É </a:t>
            </a:r>
            <a:r>
              <a:rPr lang="pt-BR" dirty="0" err="1" smtClean="0"/>
              <a:t>molto</a:t>
            </a:r>
            <a:r>
              <a:rPr lang="pt-BR" dirty="0" smtClean="0"/>
              <a:t> </a:t>
            </a:r>
            <a:r>
              <a:rPr lang="pt-BR" dirty="0" err="1" smtClean="0"/>
              <a:t>affidabile</a:t>
            </a:r>
            <a:r>
              <a:rPr lang="pt-BR" dirty="0" smtClean="0"/>
              <a:t>.</a:t>
            </a:r>
          </a:p>
          <a:p>
            <a:r>
              <a:rPr lang="pt-BR" dirty="0" err="1" smtClean="0"/>
              <a:t>Ieri</a:t>
            </a:r>
            <a:r>
              <a:rPr lang="pt-BR" dirty="0" smtClean="0"/>
              <a:t> sono </a:t>
            </a:r>
            <a:r>
              <a:rPr lang="pt-BR" dirty="0" err="1" smtClean="0"/>
              <a:t>andato</a:t>
            </a:r>
            <a:r>
              <a:rPr lang="pt-BR" dirty="0" smtClean="0"/>
              <a:t> al </a:t>
            </a:r>
            <a:r>
              <a:rPr lang="pt-BR" b="1" dirty="0" err="1" smtClean="0">
                <a:solidFill>
                  <a:srgbClr val="0070C0"/>
                </a:solidFill>
              </a:rPr>
              <a:t>Bancomat</a:t>
            </a:r>
            <a:r>
              <a:rPr lang="pt-BR" dirty="0" smtClean="0"/>
              <a:t> e </a:t>
            </a:r>
            <a:r>
              <a:rPr lang="pt-BR" dirty="0" err="1" smtClean="0"/>
              <a:t>ho</a:t>
            </a:r>
            <a:r>
              <a:rPr lang="pt-BR" dirty="0" smtClean="0"/>
              <a:t> </a:t>
            </a:r>
            <a:r>
              <a:rPr lang="pt-BR" dirty="0" err="1" smtClean="0"/>
              <a:t>prelevato</a:t>
            </a:r>
            <a:r>
              <a:rPr lang="pt-BR" dirty="0" smtClean="0"/>
              <a:t> </a:t>
            </a:r>
            <a:r>
              <a:rPr lang="pt-BR" dirty="0" err="1" smtClean="0"/>
              <a:t>duecento</a:t>
            </a:r>
            <a:r>
              <a:rPr lang="pt-BR" dirty="0" smtClean="0"/>
              <a:t> euro.</a:t>
            </a:r>
          </a:p>
          <a:p>
            <a:r>
              <a:rPr lang="pt-BR" dirty="0" err="1" smtClean="0"/>
              <a:t>Chiederò</a:t>
            </a:r>
            <a:r>
              <a:rPr lang="pt-BR" dirty="0" smtClean="0"/>
              <a:t> </a:t>
            </a:r>
            <a:r>
              <a:rPr lang="pt-BR" dirty="0" err="1" smtClean="0"/>
              <a:t>un</a:t>
            </a:r>
            <a:r>
              <a:rPr lang="pt-BR" dirty="0" smtClean="0"/>
              <a:t> </a:t>
            </a:r>
            <a:r>
              <a:rPr lang="pt-BR" b="1" dirty="0" err="1" smtClean="0">
                <a:solidFill>
                  <a:srgbClr val="0070C0"/>
                </a:solidFill>
              </a:rPr>
              <a:t>Libretto</a:t>
            </a:r>
            <a:r>
              <a:rPr lang="pt-BR" b="1" dirty="0" smtClean="0">
                <a:solidFill>
                  <a:srgbClr val="0070C0"/>
                </a:solidFill>
              </a:rPr>
              <a:t> </a:t>
            </a:r>
            <a:r>
              <a:rPr lang="pt-BR" b="1" dirty="0" err="1" smtClean="0">
                <a:solidFill>
                  <a:srgbClr val="0070C0"/>
                </a:solidFill>
              </a:rPr>
              <a:t>degli</a:t>
            </a:r>
            <a:r>
              <a:rPr lang="pt-BR" b="1" dirty="0" smtClean="0">
                <a:solidFill>
                  <a:srgbClr val="0070C0"/>
                </a:solidFill>
              </a:rPr>
              <a:t> </a:t>
            </a:r>
            <a:r>
              <a:rPr lang="pt-BR" b="1" dirty="0" err="1" smtClean="0">
                <a:solidFill>
                  <a:srgbClr val="0070C0"/>
                </a:solidFill>
              </a:rPr>
              <a:t>Assegni</a:t>
            </a:r>
            <a:r>
              <a:rPr lang="pt-BR" b="1" dirty="0" smtClean="0">
                <a:solidFill>
                  <a:srgbClr val="0070C0"/>
                </a:solidFill>
              </a:rPr>
              <a:t> </a:t>
            </a:r>
            <a:r>
              <a:rPr lang="pt-BR" dirty="0" smtClean="0"/>
              <a:t>al </a:t>
            </a:r>
            <a:r>
              <a:rPr lang="pt-BR" dirty="0" err="1" smtClean="0"/>
              <a:t>Direttore</a:t>
            </a:r>
            <a:r>
              <a:rPr lang="pt-BR" dirty="0" smtClean="0"/>
              <a:t> dela Banca </a:t>
            </a:r>
            <a:r>
              <a:rPr lang="pt-BR" dirty="0" err="1" smtClean="0"/>
              <a:t>di</a:t>
            </a:r>
            <a:r>
              <a:rPr lang="pt-BR" dirty="0" smtClean="0"/>
              <a:t> Roma.</a:t>
            </a:r>
          </a:p>
          <a:p>
            <a:r>
              <a:rPr lang="pt-BR" dirty="0" err="1" smtClean="0"/>
              <a:t>Stasera</a:t>
            </a:r>
            <a:r>
              <a:rPr lang="pt-BR" dirty="0" smtClean="0"/>
              <a:t> </a:t>
            </a:r>
            <a:r>
              <a:rPr lang="pt-BR" dirty="0" err="1" smtClean="0"/>
              <a:t>pagherò</a:t>
            </a:r>
            <a:r>
              <a:rPr lang="pt-BR" dirty="0" smtClean="0"/>
              <a:t> </a:t>
            </a:r>
            <a:r>
              <a:rPr lang="pt-BR" dirty="0" err="1" smtClean="0"/>
              <a:t>il</a:t>
            </a:r>
            <a:r>
              <a:rPr lang="pt-BR" dirty="0" smtClean="0"/>
              <a:t> cinema </a:t>
            </a:r>
            <a:r>
              <a:rPr lang="pt-BR" dirty="0" err="1" smtClean="0"/>
              <a:t>con</a:t>
            </a:r>
            <a:r>
              <a:rPr lang="pt-BR" dirty="0" smtClean="0"/>
              <a:t> </a:t>
            </a:r>
            <a:r>
              <a:rPr lang="pt-BR" dirty="0" err="1" smtClean="0"/>
              <a:t>la</a:t>
            </a:r>
            <a:r>
              <a:rPr lang="pt-BR" dirty="0" smtClean="0"/>
              <a:t> mia </a:t>
            </a:r>
            <a:r>
              <a:rPr lang="pt-BR" b="1" dirty="0" smtClean="0">
                <a:solidFill>
                  <a:srgbClr val="0070C0"/>
                </a:solidFill>
              </a:rPr>
              <a:t>carta </a:t>
            </a:r>
            <a:r>
              <a:rPr lang="pt-BR" b="1" dirty="0" err="1" smtClean="0">
                <a:solidFill>
                  <a:srgbClr val="0070C0"/>
                </a:solidFill>
              </a:rPr>
              <a:t>di</a:t>
            </a:r>
            <a:r>
              <a:rPr lang="pt-BR" b="1" dirty="0" smtClean="0">
                <a:solidFill>
                  <a:srgbClr val="0070C0"/>
                </a:solidFill>
              </a:rPr>
              <a:t> credito</a:t>
            </a:r>
            <a:r>
              <a:rPr lang="pt-BR" dirty="0" smtClean="0"/>
              <a:t>.</a:t>
            </a:r>
          </a:p>
          <a:p>
            <a:r>
              <a:rPr lang="pt-BR" dirty="0" smtClean="0"/>
              <a:t>I miei </a:t>
            </a:r>
            <a:r>
              <a:rPr lang="pt-BR" dirty="0" err="1" smtClean="0"/>
              <a:t>soldi</a:t>
            </a:r>
            <a:r>
              <a:rPr lang="pt-BR" dirty="0" smtClean="0"/>
              <a:t> </a:t>
            </a:r>
            <a:r>
              <a:rPr lang="pt-BR" dirty="0" err="1" smtClean="0"/>
              <a:t>guadagnano</a:t>
            </a:r>
            <a:r>
              <a:rPr lang="pt-BR" dirty="0" smtClean="0"/>
              <a:t> </a:t>
            </a:r>
            <a:r>
              <a:rPr lang="pt-BR" b="1" dirty="0" err="1" smtClean="0">
                <a:solidFill>
                  <a:srgbClr val="0070C0"/>
                </a:solidFill>
              </a:rPr>
              <a:t>interessi</a:t>
            </a:r>
            <a:r>
              <a:rPr lang="pt-BR" dirty="0" smtClean="0"/>
              <a:t> </a:t>
            </a:r>
            <a:r>
              <a:rPr lang="pt-BR" dirty="0" err="1" smtClean="0"/>
              <a:t>mensili</a:t>
            </a:r>
            <a:r>
              <a:rPr lang="pt-BR" dirty="0" smtClean="0"/>
              <a:t>.</a:t>
            </a:r>
          </a:p>
          <a:p>
            <a:r>
              <a:rPr lang="pt-BR" dirty="0" smtClean="0"/>
              <a:t>Il </a:t>
            </a:r>
            <a:r>
              <a:rPr lang="pt-BR" b="1" dirty="0" err="1" smtClean="0">
                <a:solidFill>
                  <a:srgbClr val="0070C0"/>
                </a:solidFill>
              </a:rPr>
              <a:t>cassiere</a:t>
            </a:r>
            <a:r>
              <a:rPr lang="pt-BR" b="1" dirty="0" smtClean="0">
                <a:solidFill>
                  <a:srgbClr val="0070C0"/>
                </a:solidFill>
              </a:rPr>
              <a:t> dela Banca </a:t>
            </a:r>
            <a:r>
              <a:rPr lang="pt-BR" dirty="0" err="1" smtClean="0"/>
              <a:t>è</a:t>
            </a:r>
            <a:r>
              <a:rPr lang="pt-BR" dirty="0" smtClean="0"/>
              <a:t> mio </a:t>
            </a:r>
            <a:r>
              <a:rPr lang="pt-BR" dirty="0" err="1" smtClean="0"/>
              <a:t>amico</a:t>
            </a:r>
            <a:r>
              <a:rPr lang="pt-BR" dirty="0" smtClean="0"/>
              <a:t> da </a:t>
            </a:r>
            <a:r>
              <a:rPr lang="pt-BR" dirty="0" err="1" smtClean="0"/>
              <a:t>molto</a:t>
            </a:r>
            <a:r>
              <a:rPr lang="pt-BR" dirty="0" smtClean="0"/>
              <a:t> tempo</a:t>
            </a:r>
          </a:p>
          <a:p>
            <a:r>
              <a:rPr lang="pt-BR" dirty="0" err="1" smtClean="0"/>
              <a:t>Lui</a:t>
            </a:r>
            <a:r>
              <a:rPr lang="pt-BR" dirty="0" smtClean="0"/>
              <a:t> </a:t>
            </a:r>
            <a:r>
              <a:rPr lang="pt-BR" dirty="0" err="1" smtClean="0"/>
              <a:t>è</a:t>
            </a:r>
            <a:r>
              <a:rPr lang="pt-BR" dirty="0" smtClean="0"/>
              <a:t> </a:t>
            </a:r>
            <a:r>
              <a:rPr lang="pt-BR" b="1" dirty="0" err="1" smtClean="0">
                <a:solidFill>
                  <a:srgbClr val="0070C0"/>
                </a:solidFill>
              </a:rPr>
              <a:t>andato</a:t>
            </a:r>
            <a:r>
              <a:rPr lang="pt-BR" b="1" dirty="0" smtClean="0">
                <a:solidFill>
                  <a:srgbClr val="0070C0"/>
                </a:solidFill>
              </a:rPr>
              <a:t> in </a:t>
            </a:r>
            <a:r>
              <a:rPr lang="pt-BR" b="1" dirty="0" err="1" smtClean="0">
                <a:solidFill>
                  <a:srgbClr val="0070C0"/>
                </a:solidFill>
              </a:rPr>
              <a:t>Bancarotta</a:t>
            </a:r>
            <a:r>
              <a:rPr lang="pt-BR" b="1" dirty="0" smtClean="0">
                <a:solidFill>
                  <a:srgbClr val="0070C0"/>
                </a:solidFill>
              </a:rPr>
              <a:t> </a:t>
            </a:r>
            <a:r>
              <a:rPr lang="pt-BR" dirty="0" smtClean="0"/>
              <a:t>dopo </a:t>
            </a:r>
            <a:r>
              <a:rPr lang="pt-BR" dirty="0" err="1" smtClean="0"/>
              <a:t>di</a:t>
            </a:r>
            <a:r>
              <a:rPr lang="pt-BR" dirty="0" smtClean="0"/>
              <a:t> </a:t>
            </a:r>
            <a:r>
              <a:rPr lang="pt-BR" dirty="0" err="1" smtClean="0"/>
              <a:t>aprire</a:t>
            </a:r>
            <a:r>
              <a:rPr lang="pt-BR" dirty="0" smtClean="0"/>
              <a:t> </a:t>
            </a:r>
            <a:r>
              <a:rPr lang="pt-BR" dirty="0" err="1" smtClean="0"/>
              <a:t>quella</a:t>
            </a:r>
            <a:r>
              <a:rPr lang="pt-BR" dirty="0" smtClean="0"/>
              <a:t> azienda.</a:t>
            </a:r>
            <a:endParaRPr lang="pt-BR" dirty="0"/>
          </a:p>
        </p:txBody>
      </p:sp>
      <p:pic>
        <p:nvPicPr>
          <p:cNvPr id="9" name="Imagem 8">
            <a:extLst>
              <a:ext uri="{FF2B5EF4-FFF2-40B4-BE49-F238E27FC236}">
                <a16:creationId xmlns="" xmlns:a16="http://schemas.microsoft.com/office/drawing/2014/main" id="{7167E2BE-4B7E-4280-9341-9420C66C58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38520" y="6174384"/>
            <a:ext cx="994756" cy="683616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="" xmlns:a16="http://schemas.microsoft.com/office/drawing/2014/main" id="{DEC5A90C-A7C0-4FE3-B4D0-944FC07BDBC3}"/>
              </a:ext>
            </a:extLst>
          </p:cNvPr>
          <p:cNvSpPr txBox="1"/>
          <p:nvPr/>
        </p:nvSpPr>
        <p:spPr>
          <a:xfrm>
            <a:off x="4736984" y="186000"/>
            <a:ext cx="38421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L’ITALIANO ALL”UNIVERSITÀ</a:t>
            </a:r>
            <a:endParaRPr lang="pt-BR" b="1" dirty="0"/>
          </a:p>
          <a:p>
            <a:pPr algn="ctr"/>
            <a:r>
              <a:rPr lang="pt-BR" sz="1400" b="1" dirty="0" smtClean="0"/>
              <a:t>Corso </a:t>
            </a:r>
            <a:r>
              <a:rPr lang="pt-BR" sz="1400" b="1" dirty="0" err="1" smtClean="0"/>
              <a:t>di</a:t>
            </a:r>
            <a:r>
              <a:rPr lang="pt-BR" sz="1400" b="1" dirty="0" smtClean="0"/>
              <a:t> </a:t>
            </a:r>
            <a:r>
              <a:rPr lang="pt-BR" sz="1400" b="1" dirty="0" err="1" smtClean="0"/>
              <a:t>Conversazione</a:t>
            </a:r>
            <a:endParaRPr lang="pt-BR" sz="1400" b="1" dirty="0"/>
          </a:p>
        </p:txBody>
      </p:sp>
      <p:sp>
        <p:nvSpPr>
          <p:cNvPr id="11" name="CaixaDeTexto 10">
            <a:extLst>
              <a:ext uri="{FF2B5EF4-FFF2-40B4-BE49-F238E27FC236}">
                <a16:creationId xmlns="" xmlns:a16="http://schemas.microsoft.com/office/drawing/2014/main" id="{66E9E583-41D1-4C57-B054-C65D2ACF67F2}"/>
              </a:ext>
            </a:extLst>
          </p:cNvPr>
          <p:cNvSpPr txBox="1"/>
          <p:nvPr/>
        </p:nvSpPr>
        <p:spPr>
          <a:xfrm>
            <a:off x="3917621" y="893238"/>
            <a:ext cx="54265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MODULO VENTINOVE</a:t>
            </a:r>
          </a:p>
          <a:p>
            <a:pPr algn="ctr"/>
            <a:r>
              <a:rPr lang="pt-BR" b="1" dirty="0" smtClean="0"/>
              <a:t>ESPRESSIONI UTILIZZATE  PER LE FINANZE</a:t>
            </a:r>
          </a:p>
        </p:txBody>
      </p:sp>
    </p:spTree>
    <p:extLst>
      <p:ext uri="{BB962C8B-B14F-4D97-AF65-F5344CB8AC3E}">
        <p14:creationId xmlns:p14="http://schemas.microsoft.com/office/powerpoint/2010/main" val="18499529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="" xmlns:a16="http://schemas.microsoft.com/office/drawing/2014/main" id="{23A9E4AE-C60A-48E6-9D59-98A5EDB9D6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3984"/>
          <a:stretch/>
        </p:blipFill>
        <p:spPr>
          <a:xfrm>
            <a:off x="183247" y="0"/>
            <a:ext cx="2847975" cy="12164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Imagem 5">
            <a:extLst>
              <a:ext uri="{FF2B5EF4-FFF2-40B4-BE49-F238E27FC236}">
                <a16:creationId xmlns="" xmlns:a16="http://schemas.microsoft.com/office/drawing/2014/main" id="{6C6E3E59-CF3E-4228-8E0E-6410E4D8DD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7456" y="163586"/>
            <a:ext cx="2365820" cy="12164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CaixaDeTexto 6">
            <a:extLst>
              <a:ext uri="{FF2B5EF4-FFF2-40B4-BE49-F238E27FC236}">
                <a16:creationId xmlns="" xmlns:a16="http://schemas.microsoft.com/office/drawing/2014/main" id="{66E9E583-41D1-4C57-B054-C65D2ACF67F2}"/>
              </a:ext>
            </a:extLst>
          </p:cNvPr>
          <p:cNvSpPr txBox="1"/>
          <p:nvPr/>
        </p:nvSpPr>
        <p:spPr>
          <a:xfrm>
            <a:off x="3944781" y="893238"/>
            <a:ext cx="54265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MODULO VENTINOVE</a:t>
            </a:r>
          </a:p>
          <a:p>
            <a:pPr algn="ctr"/>
            <a:r>
              <a:rPr lang="pt-BR" b="1" dirty="0" smtClean="0"/>
              <a:t>ESPRESSIONI UTILIZZATE  PER LE FINANZE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="" xmlns:a16="http://schemas.microsoft.com/office/drawing/2014/main" id="{7167E2BE-4B7E-4280-9341-9420C66C58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247" y="6174384"/>
            <a:ext cx="994756" cy="683616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="" xmlns:a16="http://schemas.microsoft.com/office/drawing/2014/main" id="{DEC5A90C-A7C0-4FE3-B4D0-944FC07BDBC3}"/>
              </a:ext>
            </a:extLst>
          </p:cNvPr>
          <p:cNvSpPr txBox="1"/>
          <p:nvPr/>
        </p:nvSpPr>
        <p:spPr>
          <a:xfrm>
            <a:off x="4736984" y="186000"/>
            <a:ext cx="38421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L’ITALIANO ALL”UNIVERSITÀ</a:t>
            </a:r>
            <a:endParaRPr lang="pt-BR" b="1" dirty="0"/>
          </a:p>
          <a:p>
            <a:pPr algn="ctr"/>
            <a:r>
              <a:rPr lang="pt-BR" sz="1400" b="1" dirty="0" smtClean="0"/>
              <a:t>Corso </a:t>
            </a:r>
            <a:r>
              <a:rPr lang="pt-BR" sz="1400" b="1" dirty="0" err="1" smtClean="0"/>
              <a:t>di</a:t>
            </a:r>
            <a:r>
              <a:rPr lang="pt-BR" sz="1400" b="1" dirty="0" smtClean="0"/>
              <a:t> </a:t>
            </a:r>
            <a:r>
              <a:rPr lang="pt-BR" sz="1400" b="1" dirty="0" err="1" smtClean="0"/>
              <a:t>Conversazione</a:t>
            </a:r>
            <a:endParaRPr lang="pt-BR" sz="1400" b="1" dirty="0"/>
          </a:p>
        </p:txBody>
      </p:sp>
      <p:pic>
        <p:nvPicPr>
          <p:cNvPr id="11" name="Picture 4" descr="História do emblema da Repubblica Italiana | Minha Saga por Fabio Barbier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1750" y="181761"/>
            <a:ext cx="977231" cy="10987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4" name="Retângulo 3"/>
          <p:cNvSpPr/>
          <p:nvPr/>
        </p:nvSpPr>
        <p:spPr>
          <a:xfrm>
            <a:off x="1240189" y="2398358"/>
            <a:ext cx="93249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t-BR" dirty="0"/>
          </a:p>
        </p:txBody>
      </p:sp>
      <p:sp>
        <p:nvSpPr>
          <p:cNvPr id="12" name="CaixaDeTexto 11"/>
          <p:cNvSpPr txBox="1"/>
          <p:nvPr/>
        </p:nvSpPr>
        <p:spPr>
          <a:xfrm>
            <a:off x="334507" y="2165747"/>
            <a:ext cx="5187752" cy="409342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pt-BR" sz="2000" dirty="0"/>
              <a:t>“</a:t>
            </a:r>
            <a:r>
              <a:rPr lang="pt-BR" sz="2000" b="1" dirty="0" err="1"/>
              <a:t>Denaro</a:t>
            </a:r>
            <a:r>
              <a:rPr lang="pt-BR" sz="2000" dirty="0"/>
              <a:t>” </a:t>
            </a:r>
            <a:r>
              <a:rPr lang="pt-BR" sz="2000" dirty="0" err="1" smtClean="0"/>
              <a:t>è</a:t>
            </a:r>
            <a:r>
              <a:rPr lang="pt-BR" sz="2000" dirty="0" smtClean="0"/>
              <a:t> una parola </a:t>
            </a:r>
            <a:r>
              <a:rPr lang="pt-BR" sz="2000" dirty="0" err="1" smtClean="0"/>
              <a:t>versatile</a:t>
            </a:r>
            <a:r>
              <a:rPr lang="pt-BR" sz="2000" dirty="0" smtClean="0"/>
              <a:t> </a:t>
            </a:r>
            <a:r>
              <a:rPr lang="pt-BR" sz="2000" dirty="0" err="1" smtClean="0"/>
              <a:t>che</a:t>
            </a:r>
            <a:r>
              <a:rPr lang="pt-BR" sz="2000" dirty="0" smtClean="0"/>
              <a:t> </a:t>
            </a:r>
            <a:r>
              <a:rPr lang="pt-BR" sz="2000" dirty="0" err="1" smtClean="0"/>
              <a:t>può</a:t>
            </a:r>
            <a:r>
              <a:rPr lang="pt-BR" sz="2000" dirty="0" smtClean="0"/>
              <a:t> </a:t>
            </a:r>
            <a:r>
              <a:rPr lang="pt-BR" sz="2000" dirty="0" err="1" smtClean="0"/>
              <a:t>essere</a:t>
            </a:r>
            <a:r>
              <a:rPr lang="pt-BR" sz="2000" dirty="0" smtClean="0"/>
              <a:t> </a:t>
            </a:r>
            <a:r>
              <a:rPr lang="pt-BR" sz="2000" dirty="0" err="1" smtClean="0"/>
              <a:t>utilizzata</a:t>
            </a:r>
            <a:r>
              <a:rPr lang="pt-BR" sz="2000" dirty="0" smtClean="0"/>
              <a:t> in </a:t>
            </a:r>
            <a:r>
              <a:rPr lang="pt-BR" sz="2000" dirty="0" err="1" smtClean="0"/>
              <a:t>diverse</a:t>
            </a:r>
            <a:r>
              <a:rPr lang="pt-BR" sz="2000" dirty="0" smtClean="0"/>
              <a:t> </a:t>
            </a:r>
            <a:r>
              <a:rPr lang="pt-BR" sz="2000" dirty="0" err="1" smtClean="0"/>
              <a:t>espressioni</a:t>
            </a:r>
            <a:r>
              <a:rPr lang="pt-BR" sz="2000" dirty="0" smtClean="0"/>
              <a:t>. </a:t>
            </a:r>
          </a:p>
          <a:p>
            <a:pPr algn="just"/>
            <a:r>
              <a:rPr lang="pt-BR" sz="2000" dirty="0" err="1" smtClean="0"/>
              <a:t>Diamo</a:t>
            </a:r>
            <a:r>
              <a:rPr lang="pt-BR" sz="2000" dirty="0" smtClean="0"/>
              <a:t> </a:t>
            </a:r>
            <a:r>
              <a:rPr lang="pt-BR" sz="2000" dirty="0" err="1" smtClean="0"/>
              <a:t>un’occhiata</a:t>
            </a:r>
            <a:r>
              <a:rPr lang="pt-BR" sz="2000" dirty="0" smtClean="0"/>
              <a:t> ad </a:t>
            </a:r>
            <a:r>
              <a:rPr lang="pt-BR" sz="2000" dirty="0" err="1" smtClean="0"/>
              <a:t>alcuni</a:t>
            </a:r>
            <a:r>
              <a:rPr lang="pt-BR" sz="2000" dirty="0" smtClean="0"/>
              <a:t> </a:t>
            </a:r>
            <a:r>
              <a:rPr lang="pt-BR" sz="2000" dirty="0" err="1" smtClean="0"/>
              <a:t>esempi</a:t>
            </a:r>
            <a:r>
              <a:rPr lang="pt-BR" sz="2000" dirty="0" smtClean="0"/>
              <a:t>:</a:t>
            </a:r>
          </a:p>
          <a:p>
            <a:pPr algn="just"/>
            <a:endParaRPr lang="pt-BR" sz="2000" dirty="0"/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pt-BR" sz="2000" i="1" dirty="0" smtClean="0"/>
              <a:t>Non </a:t>
            </a:r>
            <a:r>
              <a:rPr lang="pt-BR" sz="2000" i="1" dirty="0" err="1"/>
              <a:t>ho</a:t>
            </a:r>
            <a:r>
              <a:rPr lang="pt-BR" sz="2000" i="1" dirty="0"/>
              <a:t> </a:t>
            </a:r>
            <a:r>
              <a:rPr lang="pt-BR" sz="2000" b="1" i="1" dirty="0" err="1" smtClean="0"/>
              <a:t>denaro</a:t>
            </a:r>
            <a:r>
              <a:rPr lang="pt-BR" sz="2000" b="1" i="1" dirty="0" smtClean="0"/>
              <a:t>. </a:t>
            </a:r>
            <a:r>
              <a:rPr lang="pt-BR" sz="2000" dirty="0"/>
              <a:t> 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pt-BR" sz="2000" i="1" dirty="0" smtClean="0"/>
              <a:t>Ho </a:t>
            </a:r>
            <a:r>
              <a:rPr lang="pt-BR" sz="2000" i="1" dirty="0" err="1"/>
              <a:t>bisogno</a:t>
            </a:r>
            <a:r>
              <a:rPr lang="pt-BR" sz="2000" i="1" dirty="0"/>
              <a:t> </a:t>
            </a:r>
            <a:r>
              <a:rPr lang="pt-BR" sz="2000" i="1" dirty="0" err="1"/>
              <a:t>di</a:t>
            </a:r>
            <a:r>
              <a:rPr lang="pt-BR" sz="2000" i="1" dirty="0"/>
              <a:t> </a:t>
            </a:r>
            <a:r>
              <a:rPr lang="pt-BR" sz="2000" i="1" dirty="0" err="1"/>
              <a:t>più</a:t>
            </a:r>
            <a:r>
              <a:rPr lang="pt-BR" sz="2000" i="1" dirty="0"/>
              <a:t> </a:t>
            </a:r>
            <a:r>
              <a:rPr lang="pt-BR" sz="2000" b="1" i="1" dirty="0" err="1" smtClean="0"/>
              <a:t>denaro</a:t>
            </a:r>
            <a:r>
              <a:rPr lang="pt-BR" sz="2000" b="1" i="1" dirty="0" smtClean="0"/>
              <a:t>.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pt-BR" sz="2000" i="1" dirty="0"/>
              <a:t>Il </a:t>
            </a:r>
            <a:r>
              <a:rPr lang="pt-BR" sz="2000" b="1" i="1" dirty="0" err="1"/>
              <a:t>denaro</a:t>
            </a:r>
            <a:r>
              <a:rPr lang="pt-BR" sz="2000" i="1" dirty="0"/>
              <a:t> non compra </a:t>
            </a:r>
            <a:r>
              <a:rPr lang="pt-BR" sz="2000" i="1" dirty="0" err="1"/>
              <a:t>la</a:t>
            </a:r>
            <a:r>
              <a:rPr lang="pt-BR" sz="2000" i="1" dirty="0"/>
              <a:t> </a:t>
            </a:r>
            <a:r>
              <a:rPr lang="pt-BR" sz="2000" i="1" dirty="0" smtClean="0"/>
              <a:t>felicita.</a:t>
            </a:r>
            <a:endParaRPr lang="pt-BR" sz="2000" b="1" dirty="0"/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pt-BR" sz="2000" b="1" i="1" dirty="0" err="1" smtClean="0"/>
              <a:t>Denar</a:t>
            </a:r>
            <a:r>
              <a:rPr lang="pt-BR" sz="2000" i="1" dirty="0" err="1" smtClean="0"/>
              <a:t>o</a:t>
            </a:r>
            <a:r>
              <a:rPr lang="pt-BR" sz="2000" i="1" dirty="0" smtClean="0"/>
              <a:t> </a:t>
            </a:r>
            <a:r>
              <a:rPr lang="pt-BR" sz="2000" i="1" dirty="0" err="1"/>
              <a:t>speso</a:t>
            </a:r>
            <a:r>
              <a:rPr lang="pt-BR" sz="2000" i="1" dirty="0"/>
              <a:t> </a:t>
            </a:r>
            <a:r>
              <a:rPr lang="pt-BR" sz="2000" i="1" dirty="0" smtClean="0"/>
              <a:t>bene.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pt-BR" sz="2000" i="1" dirty="0" err="1"/>
              <a:t>Denaro</a:t>
            </a:r>
            <a:r>
              <a:rPr lang="pt-BR" sz="2000" i="1" dirty="0"/>
              <a:t> </a:t>
            </a:r>
            <a:r>
              <a:rPr lang="pt-BR" sz="2000" i="1" dirty="0" err="1" smtClean="0"/>
              <a:t>facili</a:t>
            </a:r>
            <a:r>
              <a:rPr lang="pt-BR" sz="2000" i="1" dirty="0" smtClean="0"/>
              <a:t>.</a:t>
            </a:r>
            <a:r>
              <a:rPr lang="pt-BR" sz="2000" dirty="0"/>
              <a:t> </a:t>
            </a:r>
            <a:endParaRPr lang="it-IT" sz="2000" dirty="0"/>
          </a:p>
          <a:p>
            <a:pPr marL="342900" indent="-342900" algn="just">
              <a:buFont typeface="Wingdings" panose="05000000000000000000" pitchFamily="2" charset="2"/>
              <a:buChar char="Ø"/>
            </a:pPr>
            <a:endParaRPr lang="pt-BR" sz="2000" dirty="0"/>
          </a:p>
          <a:p>
            <a:pPr algn="just"/>
            <a:r>
              <a:rPr lang="pt-BR" sz="2000" dirty="0"/>
              <a:t> </a:t>
            </a:r>
            <a:endParaRPr lang="pt-BR" sz="2000" dirty="0" smtClean="0"/>
          </a:p>
          <a:p>
            <a:pPr algn="just"/>
            <a:r>
              <a:rPr lang="pt-BR" sz="2000" dirty="0" smtClean="0"/>
              <a:t> </a:t>
            </a:r>
            <a:endParaRPr lang="it-IT" sz="2000" dirty="0" smtClean="0"/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6"/>
          <a:srcRect b="7858"/>
          <a:stretch/>
        </p:blipFill>
        <p:spPr>
          <a:xfrm>
            <a:off x="5902659" y="2315017"/>
            <a:ext cx="6091240" cy="40586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09616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="" xmlns:a16="http://schemas.microsoft.com/office/drawing/2014/main" id="{23A9E4AE-C60A-48E6-9D59-98A5EDB9D6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3984"/>
          <a:stretch/>
        </p:blipFill>
        <p:spPr>
          <a:xfrm>
            <a:off x="183247" y="0"/>
            <a:ext cx="2847975" cy="12164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Imagem 5">
            <a:extLst>
              <a:ext uri="{FF2B5EF4-FFF2-40B4-BE49-F238E27FC236}">
                <a16:creationId xmlns="" xmlns:a16="http://schemas.microsoft.com/office/drawing/2014/main" id="{6C6E3E59-CF3E-4228-8E0E-6410E4D8DD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7456" y="163586"/>
            <a:ext cx="2365820" cy="12164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CaixaDeTexto 6">
            <a:extLst>
              <a:ext uri="{FF2B5EF4-FFF2-40B4-BE49-F238E27FC236}">
                <a16:creationId xmlns="" xmlns:a16="http://schemas.microsoft.com/office/drawing/2014/main" id="{66E9E583-41D1-4C57-B054-C65D2ACF67F2}"/>
              </a:ext>
            </a:extLst>
          </p:cNvPr>
          <p:cNvSpPr txBox="1"/>
          <p:nvPr/>
        </p:nvSpPr>
        <p:spPr>
          <a:xfrm>
            <a:off x="4138777" y="893238"/>
            <a:ext cx="54265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MODULO VENTINOVE</a:t>
            </a:r>
          </a:p>
          <a:p>
            <a:pPr algn="ctr"/>
            <a:r>
              <a:rPr lang="pt-BR" b="1" dirty="0"/>
              <a:t>ESPRESSIONI UTILIZZATE  PER LE FINANZE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="" xmlns:a16="http://schemas.microsoft.com/office/drawing/2014/main" id="{7167E2BE-4B7E-4280-9341-9420C66C58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247" y="6174384"/>
            <a:ext cx="994756" cy="683616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="" xmlns:a16="http://schemas.microsoft.com/office/drawing/2014/main" id="{DEC5A90C-A7C0-4FE3-B4D0-944FC07BDBC3}"/>
              </a:ext>
            </a:extLst>
          </p:cNvPr>
          <p:cNvSpPr txBox="1"/>
          <p:nvPr/>
        </p:nvSpPr>
        <p:spPr>
          <a:xfrm>
            <a:off x="4736984" y="186000"/>
            <a:ext cx="38421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L’ITALIANO ALL”UNIVERSITÀ</a:t>
            </a:r>
            <a:endParaRPr lang="pt-BR" b="1" dirty="0"/>
          </a:p>
          <a:p>
            <a:pPr algn="ctr"/>
            <a:r>
              <a:rPr lang="pt-BR" sz="1400" b="1" dirty="0" smtClean="0"/>
              <a:t>Corso </a:t>
            </a:r>
            <a:r>
              <a:rPr lang="pt-BR" sz="1400" b="1" dirty="0" err="1" smtClean="0"/>
              <a:t>di</a:t>
            </a:r>
            <a:r>
              <a:rPr lang="pt-BR" sz="1400" b="1" dirty="0" smtClean="0"/>
              <a:t> </a:t>
            </a:r>
            <a:r>
              <a:rPr lang="pt-BR" sz="1400" b="1" dirty="0" err="1" smtClean="0"/>
              <a:t>Conversazione</a:t>
            </a:r>
            <a:endParaRPr lang="pt-BR" sz="1400" b="1" dirty="0"/>
          </a:p>
        </p:txBody>
      </p:sp>
      <p:pic>
        <p:nvPicPr>
          <p:cNvPr id="11" name="Picture 4" descr="História do emblema da Repubblica Italiana | Minha Saga por Fabio Barbier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1750" y="181761"/>
            <a:ext cx="977231" cy="10987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4" name="Retângulo 3"/>
          <p:cNvSpPr/>
          <p:nvPr/>
        </p:nvSpPr>
        <p:spPr>
          <a:xfrm>
            <a:off x="1240189" y="2398358"/>
            <a:ext cx="93249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t-BR" dirty="0"/>
          </a:p>
        </p:txBody>
      </p:sp>
      <p:sp>
        <p:nvSpPr>
          <p:cNvPr id="12" name="CaixaDeTexto 11"/>
          <p:cNvSpPr txBox="1"/>
          <p:nvPr/>
        </p:nvSpPr>
        <p:spPr>
          <a:xfrm>
            <a:off x="343739" y="1662032"/>
            <a:ext cx="7124128" cy="378565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pt-BR" sz="2000" i="1" dirty="0" smtClean="0"/>
              <a:t>Il </a:t>
            </a:r>
            <a:r>
              <a:rPr lang="pt-BR" sz="2000" b="1" i="1" dirty="0" err="1"/>
              <a:t>denaro</a:t>
            </a:r>
            <a:r>
              <a:rPr lang="pt-BR" sz="2000" i="1" dirty="0"/>
              <a:t> </a:t>
            </a:r>
            <a:r>
              <a:rPr lang="pt-BR" sz="2000" i="1" dirty="0" err="1"/>
              <a:t>è</a:t>
            </a:r>
            <a:r>
              <a:rPr lang="pt-BR" sz="2000" i="1" dirty="0"/>
              <a:t> </a:t>
            </a:r>
            <a:r>
              <a:rPr lang="pt-BR" sz="2000" i="1" dirty="0" err="1"/>
              <a:t>la</a:t>
            </a:r>
            <a:r>
              <a:rPr lang="pt-BR" sz="2000" i="1" dirty="0"/>
              <a:t> </a:t>
            </a:r>
            <a:r>
              <a:rPr lang="pt-BR" sz="2000" i="1" dirty="0" err="1"/>
              <a:t>chiave</a:t>
            </a:r>
            <a:r>
              <a:rPr lang="pt-BR" sz="2000" i="1" dirty="0"/>
              <a:t> per </a:t>
            </a:r>
            <a:r>
              <a:rPr lang="pt-BR" sz="2000" i="1" dirty="0" err="1"/>
              <a:t>molte</a:t>
            </a:r>
            <a:r>
              <a:rPr lang="pt-BR" sz="2000" i="1" dirty="0"/>
              <a:t> </a:t>
            </a:r>
            <a:r>
              <a:rPr lang="pt-BR" sz="2000" i="1" dirty="0" smtClean="0"/>
              <a:t>porte.</a:t>
            </a:r>
            <a:r>
              <a:rPr lang="pt-BR" sz="2000" dirty="0"/>
              <a:t> </a:t>
            </a:r>
            <a:endParaRPr lang="pt-BR" sz="2000" dirty="0" smtClean="0"/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pt-BR" sz="2000" i="1" dirty="0" err="1" smtClean="0"/>
              <a:t>Dovresti</a:t>
            </a:r>
            <a:r>
              <a:rPr lang="pt-BR" sz="2000" i="1" dirty="0" smtClean="0"/>
              <a:t> </a:t>
            </a:r>
            <a:r>
              <a:rPr lang="pt-BR" sz="2000" i="1" dirty="0" err="1"/>
              <a:t>investire</a:t>
            </a:r>
            <a:r>
              <a:rPr lang="pt-BR" sz="2000" i="1" dirty="0"/>
              <a:t> </a:t>
            </a:r>
            <a:r>
              <a:rPr lang="pt-BR" sz="2000" i="1" dirty="0" err="1"/>
              <a:t>il</a:t>
            </a:r>
            <a:r>
              <a:rPr lang="pt-BR" sz="2000" i="1" dirty="0"/>
              <a:t> </a:t>
            </a:r>
            <a:r>
              <a:rPr lang="pt-BR" sz="2000" i="1" dirty="0" err="1"/>
              <a:t>tuo</a:t>
            </a:r>
            <a:r>
              <a:rPr lang="pt-BR" sz="2000" i="1" dirty="0"/>
              <a:t> </a:t>
            </a:r>
            <a:r>
              <a:rPr lang="pt-BR" sz="2000" b="1" i="1" dirty="0" err="1" smtClean="0"/>
              <a:t>denaro</a:t>
            </a:r>
            <a:r>
              <a:rPr lang="pt-BR" sz="2000" b="1" i="1" dirty="0" smtClean="0"/>
              <a:t>.</a:t>
            </a:r>
            <a:r>
              <a:rPr lang="pt-BR" sz="2000" dirty="0"/>
              <a:t> </a:t>
            </a:r>
            <a:endParaRPr lang="pt-BR" sz="2000" dirty="0" smtClean="0"/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pt-BR" sz="2000" i="1" dirty="0"/>
              <a:t>Il </a:t>
            </a:r>
            <a:r>
              <a:rPr lang="pt-BR" sz="2000" b="1" i="1" dirty="0" err="1"/>
              <a:t>denaro</a:t>
            </a:r>
            <a:r>
              <a:rPr lang="pt-BR" sz="2000" i="1" dirty="0"/>
              <a:t> non cresce </a:t>
            </a:r>
            <a:r>
              <a:rPr lang="pt-BR" sz="2000" i="1" dirty="0" err="1"/>
              <a:t>sugli</a:t>
            </a:r>
            <a:r>
              <a:rPr lang="pt-BR" sz="2000" i="1" dirty="0"/>
              <a:t> </a:t>
            </a:r>
            <a:r>
              <a:rPr lang="pt-BR" sz="2000" i="1" dirty="0" err="1" smtClean="0"/>
              <a:t>alberi</a:t>
            </a:r>
            <a:r>
              <a:rPr lang="pt-BR" sz="2000" i="1" dirty="0" smtClean="0"/>
              <a:t>.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pt-BR" sz="2000" i="1" dirty="0" err="1"/>
              <a:t>Abbiamo</a:t>
            </a:r>
            <a:r>
              <a:rPr lang="pt-BR" sz="2000" i="1" dirty="0"/>
              <a:t> </a:t>
            </a:r>
            <a:r>
              <a:rPr lang="pt-BR" sz="2000" i="1" dirty="0" err="1"/>
              <a:t>bisogno</a:t>
            </a:r>
            <a:r>
              <a:rPr lang="pt-BR" sz="2000" i="1" dirty="0"/>
              <a:t> </a:t>
            </a:r>
            <a:r>
              <a:rPr lang="pt-BR" sz="2000" i="1" dirty="0" err="1"/>
              <a:t>di</a:t>
            </a:r>
            <a:r>
              <a:rPr lang="pt-BR" sz="2000" i="1" dirty="0"/>
              <a:t> </a:t>
            </a:r>
            <a:r>
              <a:rPr lang="pt-BR" sz="2000" i="1" dirty="0" err="1"/>
              <a:t>più</a:t>
            </a:r>
            <a:r>
              <a:rPr lang="pt-BR" sz="2000" i="1" dirty="0"/>
              <a:t> </a:t>
            </a:r>
            <a:r>
              <a:rPr lang="pt-BR" sz="2000" b="1" i="1" dirty="0" err="1"/>
              <a:t>denaro</a:t>
            </a:r>
            <a:r>
              <a:rPr lang="pt-BR" sz="2000" i="1" dirty="0"/>
              <a:t> per </a:t>
            </a:r>
            <a:r>
              <a:rPr lang="pt-BR" sz="2000" i="1" dirty="0" err="1"/>
              <a:t>questo</a:t>
            </a:r>
            <a:r>
              <a:rPr lang="pt-BR" sz="2000" i="1" dirty="0"/>
              <a:t> </a:t>
            </a:r>
            <a:r>
              <a:rPr lang="pt-BR" sz="2000" i="1" dirty="0" err="1" smtClean="0"/>
              <a:t>progetto</a:t>
            </a:r>
            <a:r>
              <a:rPr lang="pt-BR" sz="2000" i="1" dirty="0" smtClean="0"/>
              <a:t>.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pt-BR" sz="2000" i="1" dirty="0"/>
              <a:t>Il </a:t>
            </a:r>
            <a:r>
              <a:rPr lang="pt-BR" sz="2000" b="1" i="1" dirty="0" err="1"/>
              <a:t>denaro</a:t>
            </a:r>
            <a:r>
              <a:rPr lang="pt-BR" sz="2000" i="1" dirty="0"/>
              <a:t> </a:t>
            </a:r>
            <a:r>
              <a:rPr lang="pt-BR" sz="2000" i="1" dirty="0" err="1"/>
              <a:t>è</a:t>
            </a:r>
            <a:r>
              <a:rPr lang="pt-BR" sz="2000" i="1" dirty="0"/>
              <a:t> </a:t>
            </a:r>
            <a:r>
              <a:rPr lang="pt-BR" sz="2000" i="1" dirty="0" err="1"/>
              <a:t>un</a:t>
            </a:r>
            <a:r>
              <a:rPr lang="pt-BR" sz="2000" i="1" dirty="0"/>
              <a:t> </a:t>
            </a:r>
            <a:r>
              <a:rPr lang="pt-BR" sz="2000" i="1" dirty="0" err="1"/>
              <a:t>mezzo</a:t>
            </a:r>
            <a:r>
              <a:rPr lang="pt-BR" sz="2000" i="1" dirty="0"/>
              <a:t>, non </a:t>
            </a:r>
            <a:r>
              <a:rPr lang="pt-BR" sz="2000" i="1" dirty="0" err="1"/>
              <a:t>un</a:t>
            </a:r>
            <a:r>
              <a:rPr lang="pt-BR" sz="2000" i="1" dirty="0"/>
              <a:t> </a:t>
            </a:r>
            <a:r>
              <a:rPr lang="pt-BR" sz="2000" i="1" dirty="0" smtClean="0"/>
              <a:t>fine.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pt-BR" sz="2000" i="1" dirty="0" err="1"/>
              <a:t>Questo</a:t>
            </a:r>
            <a:r>
              <a:rPr lang="pt-BR" sz="2000" i="1" dirty="0"/>
              <a:t> </a:t>
            </a:r>
            <a:r>
              <a:rPr lang="pt-BR" sz="2000" i="1" dirty="0" err="1"/>
              <a:t>oggetto</a:t>
            </a:r>
            <a:r>
              <a:rPr lang="pt-BR" sz="2000" i="1" dirty="0"/>
              <a:t> vale </a:t>
            </a:r>
            <a:r>
              <a:rPr lang="pt-BR" sz="2000" i="1" dirty="0" err="1"/>
              <a:t>molto</a:t>
            </a:r>
            <a:r>
              <a:rPr lang="pt-BR" sz="2000" i="1" dirty="0"/>
              <a:t> </a:t>
            </a:r>
            <a:r>
              <a:rPr lang="pt-BR" sz="2000" i="1" dirty="0" err="1" smtClean="0"/>
              <a:t>denaro</a:t>
            </a:r>
            <a:r>
              <a:rPr lang="pt-BR" sz="2000" i="1" dirty="0" smtClean="0"/>
              <a:t>.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pt-BR" sz="2000" i="1" dirty="0" err="1"/>
              <a:t>Sto</a:t>
            </a:r>
            <a:r>
              <a:rPr lang="pt-BR" sz="2000" i="1" dirty="0"/>
              <a:t> cercando </a:t>
            </a:r>
            <a:r>
              <a:rPr lang="pt-BR" sz="2000" i="1" dirty="0" err="1"/>
              <a:t>di</a:t>
            </a:r>
            <a:r>
              <a:rPr lang="pt-BR" sz="2000" i="1" dirty="0"/>
              <a:t> </a:t>
            </a:r>
            <a:r>
              <a:rPr lang="pt-BR" sz="2000" i="1" dirty="0" err="1"/>
              <a:t>risparmiare</a:t>
            </a:r>
            <a:r>
              <a:rPr lang="pt-BR" sz="2000" i="1" dirty="0"/>
              <a:t> </a:t>
            </a:r>
            <a:r>
              <a:rPr lang="pt-BR" sz="2000" i="1" dirty="0" err="1" smtClean="0"/>
              <a:t>denaro</a:t>
            </a:r>
            <a:r>
              <a:rPr lang="pt-BR" sz="2000" i="1" dirty="0" smtClean="0"/>
              <a:t>.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pt-BR" sz="2000" i="1" dirty="0"/>
              <a:t>Hai </a:t>
            </a:r>
            <a:r>
              <a:rPr lang="pt-BR" sz="2000" i="1" dirty="0" err="1"/>
              <a:t>abbastanza</a:t>
            </a:r>
            <a:r>
              <a:rPr lang="pt-BR" sz="2000" i="1" dirty="0"/>
              <a:t> </a:t>
            </a:r>
            <a:r>
              <a:rPr lang="pt-BR" sz="2000" i="1" dirty="0" err="1" smtClean="0"/>
              <a:t>denaro</a:t>
            </a:r>
            <a:r>
              <a:rPr lang="pt-BR" sz="2000" i="1" dirty="0" smtClean="0"/>
              <a:t>.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pt-BR" sz="2000" i="1" dirty="0"/>
              <a:t>Non </a:t>
            </a:r>
            <a:r>
              <a:rPr lang="pt-BR" sz="2000" i="1" dirty="0" err="1"/>
              <a:t>tutto</a:t>
            </a:r>
            <a:r>
              <a:rPr lang="pt-BR" sz="2000" i="1" dirty="0"/>
              <a:t> </a:t>
            </a:r>
            <a:r>
              <a:rPr lang="pt-BR" sz="2000" i="1" dirty="0" err="1"/>
              <a:t>il</a:t>
            </a:r>
            <a:r>
              <a:rPr lang="pt-BR" sz="2000" i="1" dirty="0"/>
              <a:t> </a:t>
            </a:r>
            <a:r>
              <a:rPr lang="pt-BR" sz="2000" i="1" dirty="0" err="1"/>
              <a:t>denaro</a:t>
            </a:r>
            <a:r>
              <a:rPr lang="pt-BR" sz="2000" i="1" dirty="0"/>
              <a:t> </a:t>
            </a:r>
            <a:r>
              <a:rPr lang="pt-BR" sz="2000" i="1" dirty="0" err="1"/>
              <a:t>viene</a:t>
            </a:r>
            <a:r>
              <a:rPr lang="pt-BR" sz="2000" i="1" dirty="0"/>
              <a:t> </a:t>
            </a:r>
            <a:r>
              <a:rPr lang="pt-BR" sz="2000" i="1" dirty="0" err="1"/>
              <a:t>dal</a:t>
            </a:r>
            <a:r>
              <a:rPr lang="pt-BR" sz="2000" i="1" dirty="0"/>
              <a:t> </a:t>
            </a:r>
            <a:r>
              <a:rPr lang="pt-BR" sz="2000" i="1" dirty="0" smtClean="0"/>
              <a:t>lavoro.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pt-BR" sz="2000" i="1" dirty="0"/>
              <a:t>Il </a:t>
            </a:r>
            <a:r>
              <a:rPr lang="pt-BR" sz="2000" i="1" dirty="0" err="1"/>
              <a:t>denaro</a:t>
            </a:r>
            <a:r>
              <a:rPr lang="pt-BR" sz="2000" i="1" dirty="0"/>
              <a:t> non </a:t>
            </a:r>
            <a:r>
              <a:rPr lang="pt-BR" sz="2000" i="1" dirty="0" err="1"/>
              <a:t>è</a:t>
            </a:r>
            <a:r>
              <a:rPr lang="pt-BR" sz="2000" i="1" dirty="0"/>
              <a:t> </a:t>
            </a:r>
            <a:r>
              <a:rPr lang="pt-BR" sz="2000" i="1" dirty="0" err="1" smtClean="0"/>
              <a:t>tutto</a:t>
            </a:r>
            <a:r>
              <a:rPr lang="pt-BR" sz="2000" i="1" dirty="0" smtClean="0"/>
              <a:t>.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endParaRPr lang="pt-BR" sz="2000" dirty="0" smtClean="0"/>
          </a:p>
          <a:p>
            <a:pPr marL="342900" indent="-342900" algn="just">
              <a:buFont typeface="Wingdings" panose="05000000000000000000" pitchFamily="2" charset="2"/>
              <a:buChar char="Ø"/>
            </a:pPr>
            <a:endParaRPr lang="pt-BR" sz="2000" dirty="0" smtClean="0"/>
          </a:p>
        </p:txBody>
      </p:sp>
      <p:pic>
        <p:nvPicPr>
          <p:cNvPr id="13" name="Imagem 12"/>
          <p:cNvPicPr>
            <a:picLocks noChangeAspect="1"/>
          </p:cNvPicPr>
          <p:nvPr/>
        </p:nvPicPr>
        <p:blipFill rotWithShape="1">
          <a:blip r:embed="rId6"/>
          <a:srcRect l="8528" r="6050" b="5242"/>
          <a:stretch/>
        </p:blipFill>
        <p:spPr>
          <a:xfrm>
            <a:off x="5786797" y="3035605"/>
            <a:ext cx="6346479" cy="37520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43826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="" xmlns:a16="http://schemas.microsoft.com/office/drawing/2014/main" id="{23A9E4AE-C60A-48E6-9D59-98A5EDB9D6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3984"/>
          <a:stretch/>
        </p:blipFill>
        <p:spPr>
          <a:xfrm>
            <a:off x="183247" y="0"/>
            <a:ext cx="2847975" cy="12164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Imagem 5">
            <a:extLst>
              <a:ext uri="{FF2B5EF4-FFF2-40B4-BE49-F238E27FC236}">
                <a16:creationId xmlns="" xmlns:a16="http://schemas.microsoft.com/office/drawing/2014/main" id="{6C6E3E59-CF3E-4228-8E0E-6410E4D8DD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7456" y="163586"/>
            <a:ext cx="2365820" cy="12164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CaixaDeTexto 6">
            <a:extLst>
              <a:ext uri="{FF2B5EF4-FFF2-40B4-BE49-F238E27FC236}">
                <a16:creationId xmlns="" xmlns:a16="http://schemas.microsoft.com/office/drawing/2014/main" id="{66E9E583-41D1-4C57-B054-C65D2ACF67F2}"/>
              </a:ext>
            </a:extLst>
          </p:cNvPr>
          <p:cNvSpPr txBox="1"/>
          <p:nvPr/>
        </p:nvSpPr>
        <p:spPr>
          <a:xfrm>
            <a:off x="4138777" y="893238"/>
            <a:ext cx="54265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MODULO VENTINOVE</a:t>
            </a:r>
          </a:p>
          <a:p>
            <a:pPr algn="ctr"/>
            <a:r>
              <a:rPr lang="pt-BR" b="1" dirty="0"/>
              <a:t>ESPRESSIONI UTILIZZATE  PER LE FINANZE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="" xmlns:a16="http://schemas.microsoft.com/office/drawing/2014/main" id="{7167E2BE-4B7E-4280-9341-9420C66C58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97244" y="6174384"/>
            <a:ext cx="994756" cy="683616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="" xmlns:a16="http://schemas.microsoft.com/office/drawing/2014/main" id="{DEC5A90C-A7C0-4FE3-B4D0-944FC07BDBC3}"/>
              </a:ext>
            </a:extLst>
          </p:cNvPr>
          <p:cNvSpPr txBox="1"/>
          <p:nvPr/>
        </p:nvSpPr>
        <p:spPr>
          <a:xfrm>
            <a:off x="4736984" y="186000"/>
            <a:ext cx="38421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L’ITALIANO ALL”UNIVERSITÀ</a:t>
            </a:r>
            <a:endParaRPr lang="pt-BR" b="1" dirty="0"/>
          </a:p>
          <a:p>
            <a:pPr algn="ctr"/>
            <a:r>
              <a:rPr lang="pt-BR" sz="1400" b="1" dirty="0" smtClean="0"/>
              <a:t>Corso </a:t>
            </a:r>
            <a:r>
              <a:rPr lang="pt-BR" sz="1400" b="1" dirty="0" err="1" smtClean="0"/>
              <a:t>di</a:t>
            </a:r>
            <a:r>
              <a:rPr lang="pt-BR" sz="1400" b="1" dirty="0" smtClean="0"/>
              <a:t> </a:t>
            </a:r>
            <a:r>
              <a:rPr lang="pt-BR" sz="1400" b="1" dirty="0" err="1" smtClean="0"/>
              <a:t>Conversazione</a:t>
            </a:r>
            <a:endParaRPr lang="pt-BR" sz="1400" b="1" dirty="0"/>
          </a:p>
        </p:txBody>
      </p:sp>
      <p:pic>
        <p:nvPicPr>
          <p:cNvPr id="11" name="Picture 4" descr="História do emblema da Repubblica Italiana | Minha Saga por Fabio Barbier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1750" y="181761"/>
            <a:ext cx="977231" cy="10987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4" name="Retângulo 3"/>
          <p:cNvSpPr/>
          <p:nvPr/>
        </p:nvSpPr>
        <p:spPr>
          <a:xfrm>
            <a:off x="1240189" y="2398358"/>
            <a:ext cx="93249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t-BR" dirty="0"/>
          </a:p>
        </p:txBody>
      </p:sp>
      <p:sp>
        <p:nvSpPr>
          <p:cNvPr id="12" name="CaixaDeTexto 11"/>
          <p:cNvSpPr txBox="1"/>
          <p:nvPr/>
        </p:nvSpPr>
        <p:spPr>
          <a:xfrm>
            <a:off x="334507" y="2259859"/>
            <a:ext cx="5050564" cy="409342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marL="457200" indent="-457200" algn="just">
              <a:buAutoNum type="arabicPeriod"/>
            </a:pPr>
            <a:r>
              <a:rPr lang="it-IT" sz="2000" b="1" dirty="0" smtClean="0"/>
              <a:t>Moneta</a:t>
            </a:r>
          </a:p>
          <a:p>
            <a:pPr marL="447675" indent="-447675" algn="just"/>
            <a:r>
              <a:rPr lang="it-IT" sz="2000" dirty="0" smtClean="0"/>
              <a:t>       La moneta che ha trovato per strada, era una vecchia moneta da un centesimo.</a:t>
            </a:r>
            <a:endParaRPr lang="it-IT" sz="2000" dirty="0"/>
          </a:p>
          <a:p>
            <a:pPr marL="457200" indent="-457200" algn="just">
              <a:buAutoNum type="arabicPeriod"/>
            </a:pPr>
            <a:endParaRPr lang="it-IT" sz="2000" dirty="0" smtClean="0"/>
          </a:p>
          <a:p>
            <a:pPr algn="just"/>
            <a:r>
              <a:rPr lang="it-IT" sz="2000" b="1" dirty="0" smtClean="0"/>
              <a:t>2.    Bancanota</a:t>
            </a:r>
          </a:p>
          <a:p>
            <a:pPr marL="447675" indent="-447675" algn="just"/>
            <a:r>
              <a:rPr lang="it-IT" sz="2000" b="1" dirty="0"/>
              <a:t> </a:t>
            </a:r>
            <a:r>
              <a:rPr lang="it-IT" sz="2000" b="1" dirty="0" smtClean="0"/>
              <a:t>      </a:t>
            </a:r>
            <a:r>
              <a:rPr lang="it-IT" sz="2000" dirty="0" smtClean="0"/>
              <a:t>La bancanota da cinquanta euro che ho ricevuto, era molto nuova.</a:t>
            </a:r>
          </a:p>
          <a:p>
            <a:pPr algn="just"/>
            <a:endParaRPr lang="it-IT" sz="2000" dirty="0"/>
          </a:p>
          <a:p>
            <a:pPr algn="just"/>
            <a:r>
              <a:rPr lang="it-IT" sz="2000" b="1" dirty="0" smtClean="0"/>
              <a:t>3.   Contante</a:t>
            </a:r>
          </a:p>
          <a:p>
            <a:pPr marL="447675" indent="-447675" algn="just"/>
            <a:r>
              <a:rPr lang="it-IT" sz="2000" b="1" dirty="0"/>
              <a:t> </a:t>
            </a:r>
            <a:r>
              <a:rPr lang="it-IT" sz="2000" b="1" dirty="0" smtClean="0"/>
              <a:t>     </a:t>
            </a:r>
            <a:r>
              <a:rPr lang="it-IT" sz="2000" dirty="0" smtClean="0"/>
              <a:t>Ho preferito usare il contante invece di una carta di credito, per pagare il pasto.</a:t>
            </a:r>
          </a:p>
        </p:txBody>
      </p:sp>
      <p:sp>
        <p:nvSpPr>
          <p:cNvPr id="13" name="CaixaDeTexto 12"/>
          <p:cNvSpPr txBox="1"/>
          <p:nvPr/>
        </p:nvSpPr>
        <p:spPr>
          <a:xfrm>
            <a:off x="415189" y="1890527"/>
            <a:ext cx="5979458" cy="369332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pt-BR" b="1" dirty="0" smtClean="0"/>
              <a:t>In </a:t>
            </a:r>
            <a:r>
              <a:rPr lang="pt-BR" b="1" dirty="0" err="1" smtClean="0"/>
              <a:t>Italia</a:t>
            </a:r>
            <a:r>
              <a:rPr lang="pt-BR" b="1" dirty="0" smtClean="0"/>
              <a:t> se </a:t>
            </a:r>
            <a:r>
              <a:rPr lang="pt-BR" b="1" dirty="0" err="1" smtClean="0"/>
              <a:t>usano</a:t>
            </a:r>
            <a:r>
              <a:rPr lang="pt-BR" b="1" dirty="0" smtClean="0"/>
              <a:t> </a:t>
            </a:r>
            <a:r>
              <a:rPr lang="pt-BR" b="1" dirty="0" err="1" smtClean="0"/>
              <a:t>anche</a:t>
            </a:r>
            <a:r>
              <a:rPr lang="pt-BR" b="1" dirty="0" smtClean="0"/>
              <a:t> </a:t>
            </a:r>
            <a:r>
              <a:rPr lang="pt-BR" b="1" dirty="0" err="1" smtClean="0"/>
              <a:t>espressioni</a:t>
            </a:r>
            <a:r>
              <a:rPr lang="pt-BR" b="1" dirty="0" smtClean="0"/>
              <a:t> </a:t>
            </a:r>
            <a:r>
              <a:rPr lang="pt-BR" b="1" dirty="0" err="1" smtClean="0"/>
              <a:t>speciale</a:t>
            </a:r>
            <a:r>
              <a:rPr lang="pt-BR" b="1" dirty="0" smtClean="0"/>
              <a:t> come</a:t>
            </a:r>
            <a:r>
              <a:rPr lang="pt-BR" dirty="0" smtClean="0"/>
              <a:t>:</a:t>
            </a:r>
            <a:endParaRPr lang="pt-BR" dirty="0"/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6"/>
          <a:srcRect t="15309" b="14973"/>
          <a:stretch/>
        </p:blipFill>
        <p:spPr>
          <a:xfrm>
            <a:off x="6033527" y="2724132"/>
            <a:ext cx="6078099" cy="31781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318555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="" xmlns:a16="http://schemas.microsoft.com/office/drawing/2014/main" id="{23A9E4AE-C60A-48E6-9D59-98A5EDB9D6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3984"/>
          <a:stretch/>
        </p:blipFill>
        <p:spPr>
          <a:xfrm>
            <a:off x="156353" y="0"/>
            <a:ext cx="2847975" cy="12164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Imagem 5">
            <a:extLst>
              <a:ext uri="{FF2B5EF4-FFF2-40B4-BE49-F238E27FC236}">
                <a16:creationId xmlns="" xmlns:a16="http://schemas.microsoft.com/office/drawing/2014/main" id="{6C6E3E59-CF3E-4228-8E0E-6410E4D8DD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7456" y="163586"/>
            <a:ext cx="2365820" cy="12164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CaixaDeTexto 6">
            <a:extLst>
              <a:ext uri="{FF2B5EF4-FFF2-40B4-BE49-F238E27FC236}">
                <a16:creationId xmlns="" xmlns:a16="http://schemas.microsoft.com/office/drawing/2014/main" id="{66E9E583-41D1-4C57-B054-C65D2ACF67F2}"/>
              </a:ext>
            </a:extLst>
          </p:cNvPr>
          <p:cNvSpPr txBox="1"/>
          <p:nvPr/>
        </p:nvSpPr>
        <p:spPr>
          <a:xfrm>
            <a:off x="4138777" y="893238"/>
            <a:ext cx="54265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MODULO VENTINOVE</a:t>
            </a:r>
          </a:p>
          <a:p>
            <a:pPr algn="ctr"/>
            <a:r>
              <a:rPr lang="pt-BR" b="1" dirty="0"/>
              <a:t>ESPRESSIONI UTILIZZATE  PER LE FINANZE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="" xmlns:a16="http://schemas.microsoft.com/office/drawing/2014/main" id="{7167E2BE-4B7E-4280-9341-9420C66C58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97244" y="6174384"/>
            <a:ext cx="994756" cy="683616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="" xmlns:a16="http://schemas.microsoft.com/office/drawing/2014/main" id="{DEC5A90C-A7C0-4FE3-B4D0-944FC07BDBC3}"/>
              </a:ext>
            </a:extLst>
          </p:cNvPr>
          <p:cNvSpPr txBox="1"/>
          <p:nvPr/>
        </p:nvSpPr>
        <p:spPr>
          <a:xfrm>
            <a:off x="4736984" y="186000"/>
            <a:ext cx="38421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L’ITALIANO ALL”UNIVERSITÀ</a:t>
            </a:r>
            <a:endParaRPr lang="pt-BR" b="1" dirty="0"/>
          </a:p>
          <a:p>
            <a:pPr algn="ctr"/>
            <a:r>
              <a:rPr lang="pt-BR" sz="1400" b="1" dirty="0" smtClean="0"/>
              <a:t>Corso </a:t>
            </a:r>
            <a:r>
              <a:rPr lang="pt-BR" sz="1400" b="1" dirty="0" err="1" smtClean="0"/>
              <a:t>di</a:t>
            </a:r>
            <a:r>
              <a:rPr lang="pt-BR" sz="1400" b="1" dirty="0" smtClean="0"/>
              <a:t> </a:t>
            </a:r>
            <a:r>
              <a:rPr lang="pt-BR" sz="1400" b="1" dirty="0" err="1" smtClean="0"/>
              <a:t>Conversazione</a:t>
            </a:r>
            <a:endParaRPr lang="pt-BR" sz="1400" b="1" dirty="0"/>
          </a:p>
        </p:txBody>
      </p:sp>
      <p:pic>
        <p:nvPicPr>
          <p:cNvPr id="11" name="Picture 4" descr="História do emblema da Repubblica Italiana | Minha Saga por Fabio Barbier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1750" y="181761"/>
            <a:ext cx="977231" cy="10987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4" name="Retângulo 3"/>
          <p:cNvSpPr/>
          <p:nvPr/>
        </p:nvSpPr>
        <p:spPr>
          <a:xfrm>
            <a:off x="1240189" y="2398358"/>
            <a:ext cx="93249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t-BR" dirty="0"/>
          </a:p>
        </p:txBody>
      </p:sp>
      <p:sp>
        <p:nvSpPr>
          <p:cNvPr id="12" name="CaixaDeTexto 11"/>
          <p:cNvSpPr txBox="1"/>
          <p:nvPr/>
        </p:nvSpPr>
        <p:spPr>
          <a:xfrm>
            <a:off x="334507" y="2398358"/>
            <a:ext cx="5050564" cy="440120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it-IT" sz="2000" b="1" dirty="0" smtClean="0"/>
              <a:t>4.   Prelevare</a:t>
            </a:r>
          </a:p>
          <a:p>
            <a:pPr marL="447675" indent="-447675" algn="just"/>
            <a:r>
              <a:rPr lang="it-IT" sz="2000" dirty="0" smtClean="0"/>
              <a:t>       Sono andato alla banca per relevare qualche contante per il viaggio a Roma questo mese.</a:t>
            </a:r>
            <a:endParaRPr lang="it-IT" sz="2000" dirty="0"/>
          </a:p>
          <a:p>
            <a:pPr marL="457200" indent="-457200" algn="just">
              <a:buAutoNum type="arabicPeriod"/>
            </a:pPr>
            <a:endParaRPr lang="it-IT" sz="2000" dirty="0" smtClean="0"/>
          </a:p>
          <a:p>
            <a:pPr algn="just"/>
            <a:r>
              <a:rPr lang="it-IT" sz="2000" b="1" dirty="0" smtClean="0"/>
              <a:t>5.   Bancomat</a:t>
            </a:r>
          </a:p>
          <a:p>
            <a:pPr marL="447675" indent="-447675" algn="just"/>
            <a:r>
              <a:rPr lang="it-IT" sz="2000" b="1" dirty="0"/>
              <a:t> </a:t>
            </a:r>
            <a:r>
              <a:rPr lang="it-IT" sz="2000" b="1" dirty="0" smtClean="0"/>
              <a:t>      </a:t>
            </a:r>
            <a:r>
              <a:rPr lang="it-IT" sz="2000" dirty="0" smtClean="0"/>
              <a:t>Sono andato a prelevare del contante dal Bancomat vicino ao supermercato questa sera</a:t>
            </a:r>
          </a:p>
          <a:p>
            <a:pPr algn="just"/>
            <a:endParaRPr lang="it-IT" sz="2000" dirty="0"/>
          </a:p>
          <a:p>
            <a:pPr algn="just"/>
            <a:r>
              <a:rPr lang="it-IT" sz="2000" b="1" dirty="0" smtClean="0"/>
              <a:t>6.   Risparmiare</a:t>
            </a:r>
          </a:p>
          <a:p>
            <a:pPr marL="447675" indent="-447675" algn="just"/>
            <a:r>
              <a:rPr lang="it-IT" sz="2000" b="1" dirty="0"/>
              <a:t> </a:t>
            </a:r>
            <a:r>
              <a:rPr lang="it-IT" sz="2000" b="1" dirty="0" smtClean="0"/>
              <a:t>     </a:t>
            </a:r>
            <a:r>
              <a:rPr lang="it-IT" sz="2000" dirty="0" smtClean="0"/>
              <a:t>Mia nonna ha l’abitudine di risparmiare tutto il denaro che le regalano.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442083" y="1890527"/>
            <a:ext cx="5979458" cy="369332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pt-BR" b="1" dirty="0" smtClean="0"/>
              <a:t>In </a:t>
            </a:r>
            <a:r>
              <a:rPr lang="pt-BR" b="1" dirty="0" err="1" smtClean="0"/>
              <a:t>Italia</a:t>
            </a:r>
            <a:r>
              <a:rPr lang="pt-BR" b="1" dirty="0" smtClean="0"/>
              <a:t> se </a:t>
            </a:r>
            <a:r>
              <a:rPr lang="pt-BR" b="1" dirty="0" err="1" smtClean="0"/>
              <a:t>usano</a:t>
            </a:r>
            <a:r>
              <a:rPr lang="pt-BR" b="1" dirty="0" smtClean="0"/>
              <a:t> </a:t>
            </a:r>
            <a:r>
              <a:rPr lang="pt-BR" b="1" dirty="0" err="1" smtClean="0"/>
              <a:t>anche</a:t>
            </a:r>
            <a:r>
              <a:rPr lang="pt-BR" b="1" dirty="0" smtClean="0"/>
              <a:t> </a:t>
            </a:r>
            <a:r>
              <a:rPr lang="pt-BR" b="1" dirty="0" err="1" smtClean="0"/>
              <a:t>espressioni</a:t>
            </a:r>
            <a:r>
              <a:rPr lang="pt-BR" b="1" dirty="0" smtClean="0"/>
              <a:t> </a:t>
            </a:r>
            <a:r>
              <a:rPr lang="pt-BR" b="1" dirty="0" err="1" smtClean="0"/>
              <a:t>speciale</a:t>
            </a:r>
            <a:r>
              <a:rPr lang="pt-BR" b="1" dirty="0" smtClean="0"/>
              <a:t> come</a:t>
            </a:r>
            <a:r>
              <a:rPr lang="pt-BR" dirty="0" smtClean="0"/>
              <a:t>:</a:t>
            </a:r>
            <a:endParaRPr lang="pt-BR" dirty="0"/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95310" y="2075193"/>
            <a:ext cx="5475213" cy="38331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843786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="" xmlns:a16="http://schemas.microsoft.com/office/drawing/2014/main" id="{23A9E4AE-C60A-48E6-9D59-98A5EDB9D6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3984"/>
          <a:stretch/>
        </p:blipFill>
        <p:spPr>
          <a:xfrm>
            <a:off x="156353" y="0"/>
            <a:ext cx="2847975" cy="12164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Imagem 5">
            <a:extLst>
              <a:ext uri="{FF2B5EF4-FFF2-40B4-BE49-F238E27FC236}">
                <a16:creationId xmlns="" xmlns:a16="http://schemas.microsoft.com/office/drawing/2014/main" id="{6C6E3E59-CF3E-4228-8E0E-6410E4D8DD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7456" y="163586"/>
            <a:ext cx="2365820" cy="12164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CaixaDeTexto 6">
            <a:extLst>
              <a:ext uri="{FF2B5EF4-FFF2-40B4-BE49-F238E27FC236}">
                <a16:creationId xmlns="" xmlns:a16="http://schemas.microsoft.com/office/drawing/2014/main" id="{66E9E583-41D1-4C57-B054-C65D2ACF67F2}"/>
              </a:ext>
            </a:extLst>
          </p:cNvPr>
          <p:cNvSpPr txBox="1"/>
          <p:nvPr/>
        </p:nvSpPr>
        <p:spPr>
          <a:xfrm>
            <a:off x="4138777" y="893238"/>
            <a:ext cx="54265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MODULO VENTINOVE</a:t>
            </a:r>
          </a:p>
          <a:p>
            <a:pPr algn="ctr"/>
            <a:r>
              <a:rPr lang="pt-BR" b="1" dirty="0"/>
              <a:t>ESPRESSIONI UTILIZZATE  PER LE FINANZE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="" xmlns:a16="http://schemas.microsoft.com/office/drawing/2014/main" id="{7167E2BE-4B7E-4280-9341-9420C66C58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982" y="6137843"/>
            <a:ext cx="994756" cy="683616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="" xmlns:a16="http://schemas.microsoft.com/office/drawing/2014/main" id="{DEC5A90C-A7C0-4FE3-B4D0-944FC07BDBC3}"/>
              </a:ext>
            </a:extLst>
          </p:cNvPr>
          <p:cNvSpPr txBox="1"/>
          <p:nvPr/>
        </p:nvSpPr>
        <p:spPr>
          <a:xfrm>
            <a:off x="4736984" y="186000"/>
            <a:ext cx="38421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L’ITALIANO ALL”UNIVERSITÀ</a:t>
            </a:r>
            <a:endParaRPr lang="pt-BR" b="1" dirty="0"/>
          </a:p>
          <a:p>
            <a:pPr algn="ctr"/>
            <a:r>
              <a:rPr lang="pt-BR" sz="1400" b="1" dirty="0" smtClean="0"/>
              <a:t>Corso </a:t>
            </a:r>
            <a:r>
              <a:rPr lang="pt-BR" sz="1400" b="1" dirty="0" err="1" smtClean="0"/>
              <a:t>di</a:t>
            </a:r>
            <a:r>
              <a:rPr lang="pt-BR" sz="1400" b="1" dirty="0" smtClean="0"/>
              <a:t> </a:t>
            </a:r>
            <a:r>
              <a:rPr lang="pt-BR" sz="1400" b="1" dirty="0" err="1" smtClean="0"/>
              <a:t>Conversazione</a:t>
            </a:r>
            <a:endParaRPr lang="pt-BR" sz="1400" b="1" dirty="0"/>
          </a:p>
        </p:txBody>
      </p:sp>
      <p:pic>
        <p:nvPicPr>
          <p:cNvPr id="11" name="Picture 4" descr="História do emblema da Repubblica Italiana | Minha Saga por Fabio Barbier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1750" y="181761"/>
            <a:ext cx="977231" cy="10987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4" name="Retângulo 3"/>
          <p:cNvSpPr/>
          <p:nvPr/>
        </p:nvSpPr>
        <p:spPr>
          <a:xfrm>
            <a:off x="1240189" y="2398358"/>
            <a:ext cx="93249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t-BR" dirty="0"/>
          </a:p>
        </p:txBody>
      </p:sp>
      <p:sp>
        <p:nvSpPr>
          <p:cNvPr id="12" name="CaixaDeTexto 11"/>
          <p:cNvSpPr txBox="1"/>
          <p:nvPr/>
        </p:nvSpPr>
        <p:spPr>
          <a:xfrm>
            <a:off x="235895" y="2767690"/>
            <a:ext cx="6962764" cy="286232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it-IT" sz="2000" b="1" dirty="0" smtClean="0"/>
              <a:t>4.   Grana</a:t>
            </a:r>
          </a:p>
          <a:p>
            <a:pPr marL="447675" indent="-447675" algn="just"/>
            <a:r>
              <a:rPr lang="it-IT" sz="2000" dirty="0" smtClean="0"/>
              <a:t>       </a:t>
            </a:r>
            <a:r>
              <a:rPr lang="it-IT" sz="2000" i="1" dirty="0"/>
              <a:t>Ho bisogno di più grana</a:t>
            </a:r>
            <a:r>
              <a:rPr lang="it-IT" sz="2000" dirty="0"/>
              <a:t> </a:t>
            </a:r>
            <a:r>
              <a:rPr lang="it-IT" sz="2000" dirty="0" smtClean="0"/>
              <a:t>per uscire con Maria.</a:t>
            </a:r>
          </a:p>
          <a:p>
            <a:pPr marL="447675" indent="-447675" algn="just"/>
            <a:endParaRPr lang="it-IT" sz="2000" dirty="0" smtClean="0"/>
          </a:p>
          <a:p>
            <a:pPr algn="just"/>
            <a:r>
              <a:rPr lang="it-IT" sz="2000" b="1" dirty="0" smtClean="0"/>
              <a:t>5.   Spiccioli</a:t>
            </a:r>
          </a:p>
          <a:p>
            <a:pPr marL="447675" indent="-447675" algn="just"/>
            <a:r>
              <a:rPr lang="it-IT" sz="2000" b="1" dirty="0"/>
              <a:t> </a:t>
            </a:r>
            <a:r>
              <a:rPr lang="it-IT" sz="2000" b="1" dirty="0" smtClean="0"/>
              <a:t>      </a:t>
            </a:r>
            <a:r>
              <a:rPr lang="it-IT" sz="2000" dirty="0" smtClean="0"/>
              <a:t>Scuse ... Ho solo spiccioli nel mio portafoglio oggi. </a:t>
            </a:r>
          </a:p>
          <a:p>
            <a:pPr algn="just"/>
            <a:endParaRPr lang="it-IT" sz="2000" dirty="0"/>
          </a:p>
          <a:p>
            <a:pPr algn="just"/>
            <a:r>
              <a:rPr lang="it-IT" sz="2000" b="1" dirty="0" smtClean="0"/>
              <a:t>6.   Soldi</a:t>
            </a:r>
          </a:p>
          <a:p>
            <a:pPr marL="447675" indent="-447675" algn="just"/>
            <a:r>
              <a:rPr lang="it-IT" sz="2000" b="1" dirty="0"/>
              <a:t> </a:t>
            </a:r>
            <a:r>
              <a:rPr lang="it-IT" sz="2000" b="1" dirty="0" smtClean="0"/>
              <a:t>     </a:t>
            </a:r>
            <a:r>
              <a:rPr lang="it-IT" sz="2000" dirty="0" smtClean="0"/>
              <a:t>Pagherò con soldi perchè non ho portato la carta di credito.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442083" y="1890527"/>
            <a:ext cx="5979458" cy="369332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pt-BR" b="1" dirty="0" smtClean="0"/>
              <a:t>In </a:t>
            </a:r>
            <a:r>
              <a:rPr lang="pt-BR" b="1" dirty="0" err="1" smtClean="0"/>
              <a:t>Italia</a:t>
            </a:r>
            <a:r>
              <a:rPr lang="pt-BR" b="1" dirty="0" smtClean="0"/>
              <a:t> se </a:t>
            </a:r>
            <a:r>
              <a:rPr lang="pt-BR" b="1" dirty="0" err="1" smtClean="0"/>
              <a:t>usano</a:t>
            </a:r>
            <a:r>
              <a:rPr lang="pt-BR" b="1" dirty="0" smtClean="0"/>
              <a:t> </a:t>
            </a:r>
            <a:r>
              <a:rPr lang="pt-BR" b="1" dirty="0" err="1" smtClean="0"/>
              <a:t>anche</a:t>
            </a:r>
            <a:r>
              <a:rPr lang="pt-BR" b="1" dirty="0" smtClean="0"/>
              <a:t> </a:t>
            </a:r>
            <a:r>
              <a:rPr lang="pt-BR" b="1" dirty="0" err="1" smtClean="0"/>
              <a:t>espressioni</a:t>
            </a:r>
            <a:r>
              <a:rPr lang="pt-BR" b="1" dirty="0" smtClean="0"/>
              <a:t> </a:t>
            </a:r>
            <a:r>
              <a:rPr lang="pt-BR" b="1" dirty="0" err="1" smtClean="0"/>
              <a:t>speciale</a:t>
            </a:r>
            <a:r>
              <a:rPr lang="pt-BR" b="1" dirty="0" smtClean="0"/>
              <a:t> come</a:t>
            </a:r>
            <a:r>
              <a:rPr lang="pt-BR" dirty="0" smtClean="0"/>
              <a:t>:</a:t>
            </a:r>
            <a:endParaRPr lang="pt-BR" dirty="0"/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6"/>
          <a:srcRect t="13333" b="6275"/>
          <a:stretch/>
        </p:blipFill>
        <p:spPr>
          <a:xfrm>
            <a:off x="7638515" y="1693274"/>
            <a:ext cx="4257881" cy="50111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722132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="" xmlns:a16="http://schemas.microsoft.com/office/drawing/2014/main" id="{23A9E4AE-C60A-48E6-9D59-98A5EDB9D6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3984"/>
          <a:stretch/>
        </p:blipFill>
        <p:spPr>
          <a:xfrm>
            <a:off x="156353" y="0"/>
            <a:ext cx="2847975" cy="12164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Imagem 5">
            <a:extLst>
              <a:ext uri="{FF2B5EF4-FFF2-40B4-BE49-F238E27FC236}">
                <a16:creationId xmlns="" xmlns:a16="http://schemas.microsoft.com/office/drawing/2014/main" id="{6C6E3E59-CF3E-4228-8E0E-6410E4D8DD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7456" y="163586"/>
            <a:ext cx="2365820" cy="12164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CaixaDeTexto 6">
            <a:extLst>
              <a:ext uri="{FF2B5EF4-FFF2-40B4-BE49-F238E27FC236}">
                <a16:creationId xmlns="" xmlns:a16="http://schemas.microsoft.com/office/drawing/2014/main" id="{66E9E583-41D1-4C57-B054-C65D2ACF67F2}"/>
              </a:ext>
            </a:extLst>
          </p:cNvPr>
          <p:cNvSpPr txBox="1"/>
          <p:nvPr/>
        </p:nvSpPr>
        <p:spPr>
          <a:xfrm>
            <a:off x="4138777" y="893238"/>
            <a:ext cx="54265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MODULO VENTINOVE</a:t>
            </a:r>
          </a:p>
          <a:p>
            <a:pPr algn="ctr"/>
            <a:r>
              <a:rPr lang="pt-BR" b="1" dirty="0"/>
              <a:t>ESPRESSIONI UTILIZZATE  PER LE FINANZE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="" xmlns:a16="http://schemas.microsoft.com/office/drawing/2014/main" id="{DEC5A90C-A7C0-4FE3-B4D0-944FC07BDBC3}"/>
              </a:ext>
            </a:extLst>
          </p:cNvPr>
          <p:cNvSpPr txBox="1"/>
          <p:nvPr/>
        </p:nvSpPr>
        <p:spPr>
          <a:xfrm>
            <a:off x="4736984" y="186000"/>
            <a:ext cx="38421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L’ITALIANO ALL”UNIVERSITÀ</a:t>
            </a:r>
            <a:endParaRPr lang="pt-BR" b="1" dirty="0"/>
          </a:p>
          <a:p>
            <a:pPr algn="ctr"/>
            <a:r>
              <a:rPr lang="pt-BR" sz="1400" b="1" dirty="0" smtClean="0"/>
              <a:t>Corso </a:t>
            </a:r>
            <a:r>
              <a:rPr lang="pt-BR" sz="1400" b="1" dirty="0" err="1" smtClean="0"/>
              <a:t>di</a:t>
            </a:r>
            <a:r>
              <a:rPr lang="pt-BR" sz="1400" b="1" dirty="0" smtClean="0"/>
              <a:t> </a:t>
            </a:r>
            <a:r>
              <a:rPr lang="pt-BR" sz="1400" b="1" dirty="0" err="1" smtClean="0"/>
              <a:t>Conversazione</a:t>
            </a:r>
            <a:endParaRPr lang="pt-BR" sz="1400" b="1" dirty="0"/>
          </a:p>
        </p:txBody>
      </p:sp>
      <p:pic>
        <p:nvPicPr>
          <p:cNvPr id="11" name="Picture 4" descr="História do emblema da Repubblica Italiana | Minha Saga por Fabio Barbier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1750" y="181761"/>
            <a:ext cx="977231" cy="10987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4" name="Retângulo 3"/>
          <p:cNvSpPr/>
          <p:nvPr/>
        </p:nvSpPr>
        <p:spPr>
          <a:xfrm>
            <a:off x="1240189" y="2398358"/>
            <a:ext cx="93249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t-BR" dirty="0"/>
          </a:p>
        </p:txBody>
      </p:sp>
      <p:sp>
        <p:nvSpPr>
          <p:cNvPr id="12" name="CaixaDeTexto 11"/>
          <p:cNvSpPr txBox="1"/>
          <p:nvPr/>
        </p:nvSpPr>
        <p:spPr>
          <a:xfrm>
            <a:off x="334507" y="2398358"/>
            <a:ext cx="8594340" cy="470898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pt-BR" sz="2000" b="1" i="1" dirty="0" err="1" smtClean="0"/>
              <a:t>Denaro</a:t>
            </a:r>
            <a:r>
              <a:rPr lang="pt-BR" sz="2000" b="1" i="1" dirty="0" smtClean="0"/>
              <a:t> </a:t>
            </a:r>
            <a:r>
              <a:rPr lang="pt-BR" sz="2000" b="1" i="1" dirty="0" err="1" smtClean="0"/>
              <a:t>bruciato</a:t>
            </a:r>
            <a:r>
              <a:rPr lang="pt-BR" sz="2000" dirty="0"/>
              <a:t> </a:t>
            </a:r>
            <a:r>
              <a:rPr lang="pt-BR" sz="2000" dirty="0" smtClean="0"/>
              <a:t>- Dinheiro queimado</a:t>
            </a:r>
            <a:endParaRPr lang="pt-BR" sz="2000" dirty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pt-BR" sz="2000" b="1" i="1" dirty="0" smtClean="0"/>
              <a:t>Tempo </a:t>
            </a:r>
            <a:r>
              <a:rPr lang="pt-BR" sz="2000" b="1" i="1" dirty="0" err="1"/>
              <a:t>è</a:t>
            </a:r>
            <a:r>
              <a:rPr lang="pt-BR" sz="2000" b="1" i="1" dirty="0"/>
              <a:t> </a:t>
            </a:r>
            <a:r>
              <a:rPr lang="pt-BR" sz="2000" b="1" i="1" dirty="0" err="1" smtClean="0"/>
              <a:t>denaro</a:t>
            </a:r>
            <a:r>
              <a:rPr lang="pt-BR" sz="2000" dirty="0"/>
              <a:t> </a:t>
            </a:r>
            <a:r>
              <a:rPr lang="pt-BR" sz="2000" dirty="0" smtClean="0"/>
              <a:t>- Tempo </a:t>
            </a:r>
            <a:r>
              <a:rPr lang="pt-BR" sz="2000" dirty="0"/>
              <a:t>é </a:t>
            </a:r>
            <a:r>
              <a:rPr lang="pt-BR" sz="2000" dirty="0" smtClean="0"/>
              <a:t>dinheiro</a:t>
            </a:r>
            <a:endParaRPr lang="pt-BR" sz="2000" dirty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pt-BR" sz="2000" b="1" i="1" dirty="0" err="1" smtClean="0"/>
              <a:t>Denaro</a:t>
            </a:r>
            <a:r>
              <a:rPr lang="pt-BR" sz="2000" b="1" i="1" dirty="0" smtClean="0"/>
              <a:t> </a:t>
            </a:r>
            <a:r>
              <a:rPr lang="pt-BR" sz="2000" b="1" i="1" dirty="0" err="1" smtClean="0"/>
              <a:t>sporco</a:t>
            </a:r>
            <a:r>
              <a:rPr lang="pt-BR" sz="2000" dirty="0"/>
              <a:t> </a:t>
            </a:r>
            <a:r>
              <a:rPr lang="pt-BR" sz="2000" dirty="0" smtClean="0"/>
              <a:t>- Dinheiro sujo</a:t>
            </a:r>
            <a:endParaRPr lang="pt-BR" sz="2000" dirty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pt-BR" sz="2000" b="1" i="1" dirty="0" err="1" smtClean="0"/>
              <a:t>Gettare</a:t>
            </a:r>
            <a:r>
              <a:rPr lang="pt-BR" sz="2000" b="1" i="1" dirty="0" smtClean="0"/>
              <a:t> </a:t>
            </a:r>
            <a:r>
              <a:rPr lang="pt-BR" sz="2000" b="1" i="1" dirty="0" err="1"/>
              <a:t>denaro</a:t>
            </a:r>
            <a:r>
              <a:rPr lang="pt-BR" sz="2000" b="1" i="1" dirty="0"/>
              <a:t> </a:t>
            </a:r>
            <a:r>
              <a:rPr lang="pt-BR" sz="2000" b="1" i="1" dirty="0" err="1"/>
              <a:t>dalla</a:t>
            </a:r>
            <a:r>
              <a:rPr lang="pt-BR" sz="2000" b="1" i="1" dirty="0"/>
              <a:t> </a:t>
            </a:r>
            <a:r>
              <a:rPr lang="pt-BR" sz="2000" b="1" i="1" dirty="0" err="1" smtClean="0"/>
              <a:t>finestra</a:t>
            </a:r>
            <a:r>
              <a:rPr lang="pt-BR" sz="2000" b="1" i="1" dirty="0" smtClean="0"/>
              <a:t> -</a:t>
            </a:r>
            <a:r>
              <a:rPr lang="pt-BR" sz="2000" dirty="0" smtClean="0"/>
              <a:t>Jogar </a:t>
            </a:r>
            <a:r>
              <a:rPr lang="pt-BR" sz="2000" dirty="0"/>
              <a:t>dinheiro pela </a:t>
            </a:r>
            <a:r>
              <a:rPr lang="pt-BR" sz="2000" dirty="0" smtClean="0"/>
              <a:t>janela</a:t>
            </a:r>
            <a:endParaRPr lang="pt-BR" sz="2000" dirty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pt-BR" sz="2000" b="1" i="1" dirty="0" err="1" smtClean="0"/>
              <a:t>Denaro</a:t>
            </a:r>
            <a:r>
              <a:rPr lang="pt-BR" sz="2000" b="1" i="1" dirty="0" smtClean="0"/>
              <a:t> </a:t>
            </a:r>
            <a:r>
              <a:rPr lang="pt-BR" sz="2000" b="1" i="1" dirty="0"/>
              <a:t>non dorme </a:t>
            </a:r>
            <a:r>
              <a:rPr lang="pt-BR" sz="2000" b="1" i="1" dirty="0" err="1" smtClean="0"/>
              <a:t>mai</a:t>
            </a:r>
            <a:r>
              <a:rPr lang="pt-BR" sz="2000" dirty="0"/>
              <a:t> </a:t>
            </a:r>
            <a:r>
              <a:rPr lang="pt-BR" sz="2000" dirty="0" smtClean="0"/>
              <a:t>- O </a:t>
            </a:r>
            <a:r>
              <a:rPr lang="pt-BR" sz="2000" dirty="0"/>
              <a:t>dinheiro nunca </a:t>
            </a:r>
            <a:r>
              <a:rPr lang="pt-BR" sz="2000" dirty="0" smtClean="0"/>
              <a:t>dorme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pt-BR" sz="2000" b="1" i="1" dirty="0" err="1"/>
              <a:t>Essere</a:t>
            </a:r>
            <a:r>
              <a:rPr lang="pt-BR" sz="2000" b="1" i="1" dirty="0"/>
              <a:t> al verde</a:t>
            </a:r>
            <a:r>
              <a:rPr lang="pt-BR" sz="2000" dirty="0"/>
              <a:t>: Estar Liso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pt-BR" sz="2000" b="1" i="1" dirty="0" err="1"/>
              <a:t>Costare</a:t>
            </a:r>
            <a:r>
              <a:rPr lang="pt-BR" sz="2000" b="1" i="1" dirty="0"/>
              <a:t> </a:t>
            </a:r>
            <a:r>
              <a:rPr lang="pt-BR" sz="2000" b="1" i="1" dirty="0" err="1"/>
              <a:t>un</a:t>
            </a:r>
            <a:r>
              <a:rPr lang="pt-BR" sz="2000" b="1" i="1" dirty="0"/>
              <a:t> </a:t>
            </a:r>
            <a:r>
              <a:rPr lang="pt-BR" sz="2000" b="1" i="1" dirty="0" err="1"/>
              <a:t>occhio</a:t>
            </a:r>
            <a:r>
              <a:rPr lang="pt-BR" sz="2000" b="1" i="1" dirty="0"/>
              <a:t> </a:t>
            </a:r>
            <a:r>
              <a:rPr lang="pt-BR" sz="2000" b="1" i="1" dirty="0" err="1"/>
              <a:t>della</a:t>
            </a:r>
            <a:r>
              <a:rPr lang="pt-BR" sz="2000" b="1" i="1" dirty="0"/>
              <a:t> </a:t>
            </a:r>
            <a:r>
              <a:rPr lang="pt-BR" sz="2000" b="1" i="1" dirty="0" smtClean="0"/>
              <a:t>testa</a:t>
            </a:r>
            <a:r>
              <a:rPr lang="pt-BR" sz="2000" i="1" dirty="0" smtClean="0"/>
              <a:t>: Custar caro</a:t>
            </a:r>
            <a:endParaRPr lang="pt-BR" sz="2000" dirty="0" smtClean="0"/>
          </a:p>
          <a:p>
            <a:r>
              <a:rPr lang="pt-BR" sz="2000" i="1" dirty="0" smtClean="0"/>
              <a:t>     Es: </a:t>
            </a:r>
            <a:r>
              <a:rPr lang="pt-BR" sz="2000" i="1" dirty="0" err="1" smtClean="0"/>
              <a:t>Quest’auto</a:t>
            </a:r>
            <a:r>
              <a:rPr lang="pt-BR" sz="2000" i="1" dirty="0" smtClean="0"/>
              <a:t> </a:t>
            </a:r>
            <a:r>
              <a:rPr lang="pt-BR" sz="2000" i="1" dirty="0"/>
              <a:t>costa </a:t>
            </a:r>
            <a:r>
              <a:rPr lang="pt-BR" sz="2000" i="1" dirty="0" err="1"/>
              <a:t>un</a:t>
            </a:r>
            <a:r>
              <a:rPr lang="pt-BR" sz="2000" i="1" dirty="0"/>
              <a:t> </a:t>
            </a:r>
            <a:r>
              <a:rPr lang="pt-BR" sz="2000" i="1" dirty="0" err="1"/>
              <a:t>occhio</a:t>
            </a:r>
            <a:r>
              <a:rPr lang="pt-BR" sz="2000" i="1" dirty="0"/>
              <a:t> </a:t>
            </a:r>
            <a:r>
              <a:rPr lang="pt-BR" sz="2000" i="1" dirty="0" err="1"/>
              <a:t>della</a:t>
            </a:r>
            <a:r>
              <a:rPr lang="pt-BR" sz="2000" i="1" dirty="0"/>
              <a:t> testa</a:t>
            </a:r>
            <a:r>
              <a:rPr lang="pt-BR" sz="2000" dirty="0"/>
              <a:t> </a:t>
            </a:r>
            <a:endParaRPr lang="pt-BR" sz="2000" dirty="0" smtClean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pt-BR" sz="2000" b="1" i="1" dirty="0" smtClean="0"/>
              <a:t>Non </a:t>
            </a:r>
            <a:r>
              <a:rPr lang="pt-BR" sz="2000" b="1" i="1" dirty="0" err="1"/>
              <a:t>valere</a:t>
            </a:r>
            <a:r>
              <a:rPr lang="pt-BR" sz="2000" b="1" i="1" dirty="0"/>
              <a:t> </a:t>
            </a:r>
            <a:r>
              <a:rPr lang="pt-BR" sz="2000" b="1" i="1" dirty="0" err="1"/>
              <a:t>un</a:t>
            </a:r>
            <a:r>
              <a:rPr lang="pt-BR" sz="2000" b="1" i="1" dirty="0"/>
              <a:t> fico </a:t>
            </a:r>
            <a:r>
              <a:rPr lang="pt-BR" sz="2000" b="1" i="1" dirty="0" err="1"/>
              <a:t>secco</a:t>
            </a:r>
            <a:r>
              <a:rPr lang="pt-BR" sz="2000" dirty="0"/>
              <a:t>: </a:t>
            </a:r>
            <a:r>
              <a:rPr lang="pt-BR" sz="2000" dirty="0" smtClean="0"/>
              <a:t>Não valer nada</a:t>
            </a:r>
          </a:p>
          <a:p>
            <a:r>
              <a:rPr lang="pt-BR" sz="2000" i="1" dirty="0" smtClean="0"/>
              <a:t>     Es: </a:t>
            </a:r>
            <a:r>
              <a:rPr lang="pt-BR" sz="2000" i="1" dirty="0" err="1" smtClean="0"/>
              <a:t>Questo</a:t>
            </a:r>
            <a:r>
              <a:rPr lang="pt-BR" sz="2000" i="1" dirty="0" smtClean="0"/>
              <a:t> </a:t>
            </a:r>
            <a:r>
              <a:rPr lang="pt-BR" sz="2000" i="1" dirty="0" err="1"/>
              <a:t>anello</a:t>
            </a:r>
            <a:r>
              <a:rPr lang="pt-BR" sz="2000" i="1" dirty="0"/>
              <a:t> non vale </a:t>
            </a:r>
            <a:r>
              <a:rPr lang="pt-BR" sz="2000" i="1" dirty="0" err="1"/>
              <a:t>un</a:t>
            </a:r>
            <a:r>
              <a:rPr lang="pt-BR" sz="2000" i="1" dirty="0"/>
              <a:t> fico </a:t>
            </a:r>
            <a:r>
              <a:rPr lang="pt-BR" sz="2000" i="1" dirty="0" err="1"/>
              <a:t>secco</a:t>
            </a:r>
            <a:r>
              <a:rPr lang="pt-BR" sz="2000" dirty="0"/>
              <a:t> 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pt-BR" sz="2000" i="1" dirty="0" smtClean="0"/>
              <a:t> </a:t>
            </a:r>
            <a:r>
              <a:rPr lang="pt-BR" sz="2000" b="1" i="1" dirty="0" err="1" smtClean="0"/>
              <a:t>Essere</a:t>
            </a:r>
            <a:r>
              <a:rPr lang="pt-BR" sz="2000" b="1" i="1" dirty="0" smtClean="0"/>
              <a:t> </a:t>
            </a:r>
            <a:r>
              <a:rPr lang="pt-BR" sz="2000" b="1" i="1" dirty="0" err="1"/>
              <a:t>ricco</a:t>
            </a:r>
            <a:r>
              <a:rPr lang="pt-BR" sz="2000" b="1" i="1" dirty="0"/>
              <a:t> </a:t>
            </a:r>
            <a:r>
              <a:rPr lang="pt-BR" sz="2000" b="1" i="1" dirty="0" err="1"/>
              <a:t>sfondato</a:t>
            </a:r>
            <a:r>
              <a:rPr lang="pt-BR" sz="2000" dirty="0"/>
              <a:t>: </a:t>
            </a:r>
            <a:r>
              <a:rPr lang="pt-BR" sz="2000" dirty="0" smtClean="0"/>
              <a:t>Ser muito rico</a:t>
            </a:r>
          </a:p>
          <a:p>
            <a:r>
              <a:rPr lang="pt-BR" sz="2000" i="1" dirty="0" smtClean="0"/>
              <a:t>      Es: </a:t>
            </a:r>
            <a:r>
              <a:rPr lang="pt-BR" sz="2000" i="1" dirty="0" err="1" smtClean="0"/>
              <a:t>Lui</a:t>
            </a:r>
            <a:r>
              <a:rPr lang="pt-BR" sz="2000" i="1" dirty="0" smtClean="0"/>
              <a:t> </a:t>
            </a:r>
            <a:r>
              <a:rPr lang="pt-BR" sz="2000" i="1" dirty="0" err="1"/>
              <a:t>è</a:t>
            </a:r>
            <a:r>
              <a:rPr lang="pt-BR" sz="2000" i="1" dirty="0"/>
              <a:t> </a:t>
            </a:r>
            <a:r>
              <a:rPr lang="pt-BR" sz="2000" i="1" dirty="0" err="1"/>
              <a:t>ricco</a:t>
            </a:r>
            <a:r>
              <a:rPr lang="pt-BR" sz="2000" i="1" dirty="0"/>
              <a:t> </a:t>
            </a:r>
            <a:r>
              <a:rPr lang="pt-BR" sz="2000" i="1" dirty="0" err="1"/>
              <a:t>sfondato</a:t>
            </a:r>
            <a:r>
              <a:rPr lang="pt-BR" sz="2000" dirty="0"/>
              <a:t> </a:t>
            </a:r>
            <a:endParaRPr lang="pt-BR" sz="2000" dirty="0" smtClean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pt-BR" sz="2000" i="1" dirty="0" smtClean="0"/>
              <a:t> </a:t>
            </a:r>
            <a:r>
              <a:rPr lang="pt-BR" sz="2000" b="1" i="1" dirty="0" err="1" smtClean="0"/>
              <a:t>Pagare</a:t>
            </a:r>
            <a:r>
              <a:rPr lang="pt-BR" sz="2000" b="1" i="1" dirty="0" smtClean="0"/>
              <a:t> </a:t>
            </a:r>
            <a:r>
              <a:rPr lang="pt-BR" sz="2000" b="1" i="1" dirty="0"/>
              <a:t>in </a:t>
            </a:r>
            <a:r>
              <a:rPr lang="pt-BR" sz="2000" b="1" i="1" dirty="0" err="1"/>
              <a:t>ner</a:t>
            </a:r>
            <a:r>
              <a:rPr lang="pt-BR" sz="2000" i="1" dirty="0" err="1"/>
              <a:t>o</a:t>
            </a:r>
            <a:r>
              <a:rPr lang="pt-BR" sz="2000" dirty="0"/>
              <a:t>: </a:t>
            </a:r>
            <a:r>
              <a:rPr lang="pt-BR" sz="2000" dirty="0" smtClean="0"/>
              <a:t>Pagar sem recibo para evitar imposto</a:t>
            </a:r>
          </a:p>
          <a:p>
            <a:r>
              <a:rPr lang="pt-BR" sz="2000" i="1" dirty="0" smtClean="0"/>
              <a:t>      Es: Ha </a:t>
            </a:r>
            <a:r>
              <a:rPr lang="pt-BR" sz="2000" i="1" dirty="0" err="1"/>
              <a:t>pagato</a:t>
            </a:r>
            <a:r>
              <a:rPr lang="pt-BR" sz="2000" i="1" dirty="0"/>
              <a:t> in </a:t>
            </a:r>
            <a:r>
              <a:rPr lang="pt-BR" sz="2000" i="1" dirty="0" err="1"/>
              <a:t>nero</a:t>
            </a:r>
            <a:r>
              <a:rPr lang="pt-BR" sz="2000" dirty="0"/>
              <a:t> 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pt-BR" sz="2000" dirty="0"/>
          </a:p>
        </p:txBody>
      </p:sp>
      <p:sp>
        <p:nvSpPr>
          <p:cNvPr id="3" name="CaixaDeTexto 2"/>
          <p:cNvSpPr txBox="1"/>
          <p:nvPr/>
        </p:nvSpPr>
        <p:spPr>
          <a:xfrm>
            <a:off x="442083" y="1890527"/>
            <a:ext cx="4294901" cy="369332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pt-BR" b="1" dirty="0" err="1" smtClean="0"/>
              <a:t>Espressioni</a:t>
            </a:r>
            <a:r>
              <a:rPr lang="pt-BR" b="1" dirty="0" smtClean="0"/>
              <a:t> </a:t>
            </a:r>
            <a:r>
              <a:rPr lang="pt-BR" b="1" dirty="0" err="1" smtClean="0"/>
              <a:t>Idiomatiche</a:t>
            </a:r>
            <a:r>
              <a:rPr lang="pt-BR" b="1" dirty="0" smtClean="0"/>
              <a:t> </a:t>
            </a:r>
            <a:r>
              <a:rPr lang="pt-BR" b="1" dirty="0" err="1" smtClean="0"/>
              <a:t>usate</a:t>
            </a:r>
            <a:r>
              <a:rPr lang="pt-BR" b="1" dirty="0" smtClean="0"/>
              <a:t> in </a:t>
            </a:r>
            <a:r>
              <a:rPr lang="pt-BR" b="1" dirty="0" err="1" smtClean="0"/>
              <a:t>Italia</a:t>
            </a:r>
            <a:endParaRPr lang="pt-BR" dirty="0"/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84745" y="1890527"/>
            <a:ext cx="4107255" cy="2539497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84745" y="4568523"/>
            <a:ext cx="4107255" cy="21400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16107808"/>
      </p:ext>
    </p:extLst>
  </p:cSld>
  <p:clrMapOvr>
    <a:masterClrMapping/>
  </p:clrMapOvr>
</p:sld>
</file>

<file path=ppt/theme/theme1.xml><?xml version="1.0" encoding="utf-8"?>
<a:theme xmlns:a="http://schemas.openxmlformats.org/drawingml/2006/main" name="Cacho">
  <a:themeElements>
    <a:clrScheme name="Cacho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Cacho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acho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2424</TotalTime>
  <Words>432</Words>
  <Application>Microsoft Office PowerPoint</Application>
  <PresentationFormat>Widescreen</PresentationFormat>
  <Paragraphs>115</Paragraphs>
  <Slides>7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7</vt:i4>
      </vt:variant>
    </vt:vector>
  </HeadingPairs>
  <TitlesOfParts>
    <vt:vector size="12" baseType="lpstr">
      <vt:lpstr>Arial</vt:lpstr>
      <vt:lpstr>Century Gothic</vt:lpstr>
      <vt:lpstr>Wingdings</vt:lpstr>
      <vt:lpstr>Wingdings 3</vt:lpstr>
      <vt:lpstr>Cacho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Antonio Belelli</dc:creator>
  <cp:lastModifiedBy>ANTONIO BELELLI</cp:lastModifiedBy>
  <cp:revision>176</cp:revision>
  <dcterms:created xsi:type="dcterms:W3CDTF">2022-09-01T12:36:47Z</dcterms:created>
  <dcterms:modified xsi:type="dcterms:W3CDTF">2024-06-10T19:43:00Z</dcterms:modified>
</cp:coreProperties>
</file>