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70" r:id="rId5"/>
    <p:sldId id="271" r:id="rId6"/>
    <p:sldId id="272" r:id="rId7"/>
    <p:sldId id="273" r:id="rId8"/>
    <p:sldId id="274" r:id="rId9"/>
    <p:sldId id="275" r:id="rId10"/>
    <p:sldId id="280" r:id="rId11"/>
    <p:sldId id="279" r:id="rId12"/>
    <p:sldId id="281" r:id="rId13"/>
    <p:sldId id="283" r:id="rId14"/>
    <p:sldId id="284" r:id="rId15"/>
    <p:sldId id="285" r:id="rId16"/>
    <p:sldId id="286" r:id="rId17"/>
    <p:sldId id="287" r:id="rId18"/>
    <p:sldId id="288" r:id="rId19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6149" autoAdjust="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="" xmlns:a16="http://schemas.microsoft.com/office/drawing/2014/main" id="{647F2388-33D0-4259-BCCC-BFA68819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="" xmlns:a16="http://schemas.microsoft.com/office/drawing/2014/main" id="{E8F5721D-C0E6-4BC1-B8BB-877F49D3EE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21F1E-34BC-448C-9BED-DF5C207B9FF6}" type="datetime1">
              <a:rPr lang="pt-BR" smtClean="0"/>
              <a:t>24/09/2026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="" xmlns:a16="http://schemas.microsoft.com/office/drawing/2014/main" id="{78A9C7BA-66DC-4766-9EE0-5F97D32F5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="" xmlns:a16="http://schemas.microsoft.com/office/drawing/2014/main" id="{6E17CDEE-B515-4EE8-9E61-474606B40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219D-85CB-425F-BB6B-CC461AF324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82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B022E-7ADE-4CCA-9DDC-4356487A4EA8}" type="datetime1">
              <a:rPr lang="pt-BR" smtClean="0"/>
              <a:pPr/>
              <a:t>24/09/2026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84C7-42A7-4BF2-887E-44AEDA03A0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6590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55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86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3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96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58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1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039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376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78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494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78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426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412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23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00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 6" title="Círculo-recort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F78B1A19-083F-45CF-98BF-281629737C3A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Retângulo 12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1DC22-899D-4E43-8A2E-09386BCC3DCB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F19AFD6-A9A0-4B58-87AF-47B2981EEEA7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grpSp>
        <p:nvGrpSpPr>
          <p:cNvPr id="7" name="Grupo 6" title="forma de guirlanda à esquerda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vre 6" title="forma de guirlanda à esquerda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vre 11" title="guirlanda esquerda embutid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45E22D-B017-4EDA-9CD1-343A76AE5BDF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7F1E82-C726-45ED-9C74-F4BE751287D7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5FDB00-7159-432C-BC0B-B7CEB34EA853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8C61E9-4A25-4FCD-840B-D8115BE2AC87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B28B6BC1-F130-49F0-A58E-930D6EE038D6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8" name="Retângulo 7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98179018-7AF6-4352-BBC8-FCEE9D982AA1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9519E5-99E4-4D3E-8CAE-183AEE91CF49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333C6-6C3F-4BB3-A28D-C3CDD4BB1EA5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19A7CA4D-44C9-457B-8265-13F84F86B0E2}" type="datetime1">
              <a:rPr lang="pt-BR" noProof="0" smtClean="0"/>
              <a:t>24/09/2026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1" name="Forma livre 6" title="Borda de guirlanda à esquerda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direita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259" y="2265541"/>
            <a:ext cx="2782737" cy="199864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4000" dirty="0" smtClean="0"/>
              <a:t>UN GATTO</a:t>
            </a:r>
            <a:br>
              <a:rPr lang="pt-BR" sz="4000" dirty="0" smtClean="0"/>
            </a:br>
            <a:r>
              <a:rPr lang="pt-BR" sz="4000" dirty="0" smtClean="0"/>
              <a:t>DI</a:t>
            </a:r>
            <a:br>
              <a:rPr lang="pt-BR" sz="4000" dirty="0" smtClean="0"/>
            </a:br>
            <a:r>
              <a:rPr lang="pt-BR" sz="4000" dirty="0" smtClean="0"/>
              <a:t>NOME</a:t>
            </a:r>
            <a:br>
              <a:rPr lang="pt-BR" sz="4000" dirty="0" smtClean="0"/>
            </a:br>
            <a:r>
              <a:rPr lang="pt-BR" sz="4000" dirty="0" smtClean="0"/>
              <a:t>DANTE</a:t>
            </a:r>
            <a:endParaRPr lang="pt-BR" sz="4000" dirty="0"/>
          </a:p>
        </p:txBody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66" y="22364"/>
            <a:ext cx="2608730" cy="1059201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548678" y="124339"/>
            <a:ext cx="45302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LEZIONE </a:t>
            </a:r>
            <a:r>
              <a:rPr lang="pt-BR" sz="2000" b="1" dirty="0" smtClean="0">
                <a:solidFill>
                  <a:srgbClr val="FF0000"/>
                </a:solidFill>
              </a:rPr>
              <a:t>19 </a:t>
            </a:r>
            <a:r>
              <a:rPr lang="pt-BR" sz="2000" b="1" dirty="0" smtClean="0">
                <a:solidFill>
                  <a:srgbClr val="FF0000"/>
                </a:solidFill>
              </a:rPr>
              <a:t>- CONVERSAZIONE</a:t>
            </a:r>
          </a:p>
          <a:p>
            <a:pPr algn="ctr"/>
            <a:r>
              <a:rPr lang="pt-BR" sz="2400" dirty="0" smtClean="0">
                <a:latin typeface="Bauhaus 93" panose="04030905020B02020C02" pitchFamily="82" charset="0"/>
              </a:rPr>
              <a:t>Il </a:t>
            </a:r>
            <a:r>
              <a:rPr lang="pt-BR" sz="2400" dirty="0" err="1" smtClean="0">
                <a:latin typeface="Bauhaus 93" panose="04030905020B02020C02" pitchFamily="82" charset="0"/>
              </a:rPr>
              <a:t>Gatto</a:t>
            </a:r>
            <a:r>
              <a:rPr lang="pt-BR" sz="2400" dirty="0" smtClean="0">
                <a:latin typeface="Bauhaus 93" panose="04030905020B02020C02" pitchFamily="82" charset="0"/>
              </a:rPr>
              <a:t> Della </a:t>
            </a:r>
            <a:r>
              <a:rPr lang="pt-BR" sz="2400" dirty="0" err="1" smtClean="0">
                <a:latin typeface="Bauhaus 93" panose="04030905020B02020C02" pitchFamily="82" charset="0"/>
              </a:rPr>
              <a:t>Libreria</a:t>
            </a:r>
            <a:endParaRPr lang="pt-BR" sz="24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4246" y="1240325"/>
            <a:ext cx="4119950" cy="56176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7603" y="4626126"/>
            <a:ext cx="26860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1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5910" y="1562752"/>
            <a:ext cx="4143451" cy="453023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b="1" cap="none" dirty="0" smtClean="0">
                <a:latin typeface="Bahnschrift SemiBold" panose="020B0502040204020203" pitchFamily="34" charset="0"/>
              </a:rPr>
              <a:t>A Verona, 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al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fiume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c’è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una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piccola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libreria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una porta verde.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Si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chiama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“Pagina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Blu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”.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Dentro vive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gatto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griggio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Il suo nome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Dante.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26" y="169095"/>
            <a:ext cx="2608730" cy="10767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410" y="1562752"/>
            <a:ext cx="5517175" cy="521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38" y="69711"/>
            <a:ext cx="2608730" cy="105920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586" y="1369027"/>
            <a:ext cx="3678392" cy="411994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b="1" cap="none" dirty="0" err="1" smtClean="0">
                <a:latin typeface="Bahnschrift" panose="020B0502040204020203" pitchFamily="34" charset="0"/>
              </a:rPr>
              <a:t>Ogni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Mattina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,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>Marta, </a:t>
            </a:r>
            <a:r>
              <a:rPr lang="pt-BR" sz="2700" b="1" cap="none" dirty="0" err="1">
                <a:latin typeface="Bahnschrift" panose="020B0502040204020203" pitchFamily="34" charset="0"/>
              </a:rPr>
              <a:t>la</a:t>
            </a:r>
            <a:r>
              <a:rPr lang="pt-BR" sz="2700" b="1" cap="none" dirty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>
                <a:latin typeface="Bahnschrift" panose="020B0502040204020203" pitchFamily="34" charset="0"/>
              </a:rPr>
              <a:t>proprietaria</a:t>
            </a:r>
            <a:r>
              <a:rPr lang="pt-BR" sz="2700" b="1" cap="none" dirty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>
                <a:latin typeface="Bahnschrift" panose="020B0502040204020203" pitchFamily="34" charset="0"/>
              </a:rPr>
              <a:t>del</a:t>
            </a:r>
            <a:r>
              <a:rPr lang="pt-BR" sz="2700" b="1" cap="none" dirty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locale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,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apre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err="1" smtClean="0">
                <a:latin typeface="Bahnschrift" panose="020B0502040204020203" pitchFamily="34" charset="0"/>
              </a:rPr>
              <a:t>la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porta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alle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9.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Dante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esce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,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guarda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strada</a:t>
            </a:r>
            <a:r>
              <a:rPr lang="pt-BR" sz="2700" b="1" cap="none" dirty="0" smtClean="0">
                <a:latin typeface="Bahnschrift" panose="020B0502040204020203" pitchFamily="34" charset="0"/>
              </a:rPr>
              <a:t/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e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poi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torna dentro.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Non ama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il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rumore,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ama i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libri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...</a:t>
            </a:r>
            <a:r>
              <a:rPr lang="pt-BR" sz="2700" b="1" cap="none" dirty="0">
                <a:latin typeface="Bahnschrift" panose="020B0502040204020203" pitchFamily="34" charset="0"/>
              </a:rPr>
              <a:t/>
            </a:r>
            <a:br>
              <a:rPr lang="pt-BR" sz="2700" b="1" cap="none" dirty="0">
                <a:latin typeface="Bahnschrift" panose="020B0502040204020203" pitchFamily="34" charset="0"/>
              </a:rPr>
            </a:br>
            <a:r>
              <a:rPr lang="pt-BR" sz="2700" b="1" cap="none" dirty="0" smtClean="0">
                <a:latin typeface="Bahnschrift" panose="020B0502040204020203" pitchFamily="34" charset="0"/>
              </a:rPr>
              <a:t>... ama </a:t>
            </a:r>
            <a:r>
              <a:rPr lang="pt-BR" sz="2700" b="1" cap="none" dirty="0" err="1" smtClean="0">
                <a:latin typeface="Bahnschrift" panose="020B0502040204020203" pitchFamily="34" charset="0"/>
              </a:rPr>
              <a:t>il</a:t>
            </a:r>
            <a:r>
              <a:rPr lang="pt-BR" sz="2700" b="1" cap="none" dirty="0" smtClean="0">
                <a:latin typeface="Bahnschrift" panose="020B0502040204020203" pitchFamily="34" charset="0"/>
              </a:rPr>
              <a:t> sole.</a:t>
            </a:r>
            <a:br>
              <a:rPr lang="pt-BR" sz="2700" b="1" cap="none" dirty="0" smtClean="0">
                <a:latin typeface="Bahnschrift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8583" y="1369027"/>
            <a:ext cx="6651586" cy="5011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37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26" y="78813"/>
            <a:ext cx="2608730" cy="107678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009" y="1450296"/>
            <a:ext cx="3697520" cy="476038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martedi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entra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ragazzo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giacca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bagnata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Fuori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piove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Il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ragazzo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sembra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timido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Ma sembra una persona molto umile e intelligente.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642" y="1247067"/>
            <a:ext cx="6488871" cy="4329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80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34" y="169094"/>
            <a:ext cx="2608730" cy="107678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560" y="1620683"/>
            <a:ext cx="3732174" cy="413732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Buongiorno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Marta.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“Cerca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qualcosa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?”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“Si”,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“Studio Italiano.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Voglio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libro.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Cerco un libro in italiano di facile 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comprensione</a:t>
            </a:r>
            <a:r>
              <a:rPr lang="pt-BR" sz="2400" cap="none" dirty="0">
                <a:latin typeface="Bahnschrift SemiBold" panose="020B0502040204020203" pitchFamily="34" charset="0"/>
              </a:rPr>
              <a:t> 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347" y="1502876"/>
            <a:ext cx="6769977" cy="4327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01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85" y="138321"/>
            <a:ext cx="2608730" cy="113833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492" y="1759238"/>
            <a:ext cx="3901891" cy="406214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“Come ti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chiami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chiede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Marta.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“Mi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chiamo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Vengo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dalla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Spagna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”.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Marta sorride.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Allora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 Dante ti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aiuta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Dante è un gattino molto intelligente e affettuoso</a:t>
            </a:r>
            <a:r>
              <a:rPr lang="it-IT" sz="2400" cap="none" dirty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9978" y="1412340"/>
            <a:ext cx="4274437" cy="5366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66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41307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471" y="1554709"/>
            <a:ext cx="3915282" cy="442963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Il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gatto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salta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su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sedia,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scaffale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basso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ride.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lavora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te?”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“Si”,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Marta.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direttore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libreria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”.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Parole pronunciate in tono scherzoso.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846" y="1468547"/>
            <a:ext cx="6599163" cy="4742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08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799" y="1536028"/>
            <a:ext cx="3566174" cy="438493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prende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libro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storie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brevi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legge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prima pagina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piano, piano.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Dante si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mette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ai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suoi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piedi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Il gatto guarda Luis con grande ammirazione.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0554" y="1536028"/>
            <a:ext cx="5760564" cy="522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0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908" y="1980530"/>
            <a:ext cx="3774636" cy="380463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La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pioggia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batte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fortissimo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contro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 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vetri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porta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Capisco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quase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tutto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>
                <a:latin typeface="Bahnschrift SemiBold" panose="020B0502040204020203" pitchFamily="34" charset="0"/>
              </a:rPr>
              <a:t>È bellissimo 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/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it-IT" sz="2400" cap="none" dirty="0">
                <a:latin typeface="Bahnschrift SemiBold" panose="020B0502040204020203" pitchFamily="34" charset="0"/>
              </a:rPr>
              <a:t>le lezioni sono 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fantastiche</a:t>
            </a:r>
            <a:r>
              <a:rPr lang="pt-BR" sz="2400" cap="none" dirty="0">
                <a:latin typeface="Bahnschrift SemiBold" panose="020B0502040204020203" pitchFamily="34" charset="0"/>
              </a:rPr>
              <a:t> 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839" y="1566248"/>
            <a:ext cx="6338278" cy="421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801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025" y="2068977"/>
            <a:ext cx="3712504" cy="361659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Capire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lingua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nuova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come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aprire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porta sul mondo”,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Marta 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compra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libro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ma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non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esce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subito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Fissa la 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strada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 </a:t>
            </a:r>
            <a:r>
              <a:rPr lang="it-IT" sz="2400" cap="none" dirty="0">
                <a:latin typeface="Bahnschrift SemiBold" panose="020B0502040204020203" pitchFamily="34" charset="0"/>
              </a:rPr>
              <a:t>e le persone che passano 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sotto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 </a:t>
            </a:r>
            <a:r>
              <a:rPr lang="it-IT" sz="2400" cap="none" dirty="0">
                <a:latin typeface="Bahnschrift SemiBold" panose="020B0502040204020203" pitchFamily="34" charset="0"/>
              </a:rPr>
              <a:t>la pioggia.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429" y="1530035"/>
            <a:ext cx="6461688" cy="4309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577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654" y="1285065"/>
            <a:ext cx="3612916" cy="451614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guarda una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poltrona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err="1">
                <a:latin typeface="Bahnschrift SemiBold" panose="020B0502040204020203" pitchFamily="34" charset="0"/>
              </a:rPr>
              <a:t>Lui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chiede</a:t>
            </a:r>
            <a:r>
              <a:rPr lang="pt-BR" sz="2700" cap="none" dirty="0">
                <a:latin typeface="Bahnschrift SemiBold" panose="020B0502040204020203" pitchFamily="34" charset="0"/>
              </a:rPr>
              <a:t> a Marta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: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“Posso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leggere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qui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diece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minuti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?”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Fuori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piove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dirotto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“Certo”,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Marta.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Qui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tempo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>
                <a:latin typeface="Bahnschrift SemiBold" panose="020B0502040204020203" pitchFamily="34" charset="0"/>
              </a:rPr>
              <a:t> lento 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accogliente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endParaRPr lang="pt-BR" sz="27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469" y="1466659"/>
            <a:ext cx="6484840" cy="4246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1791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025" y="1472855"/>
            <a:ext cx="3566174" cy="451547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si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siede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Dante salta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sulle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sue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ginocchia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Luis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resta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fermo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>
                <a:latin typeface="Bahnschrift SemiBold" panose="020B0502040204020203" pitchFamily="34" charset="0"/>
              </a:rPr>
              <a:t>e sorride, guardando </a:t>
            </a:r>
            <a:r>
              <a:rPr lang="pt-BR" sz="2700" cap="none" dirty="0" err="1">
                <a:latin typeface="Bahnschrift SemiBold" panose="020B0502040204020203" pitchFamily="34" charset="0"/>
              </a:rPr>
              <a:t>quel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bellissimo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gatto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In quel momento, 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/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i </a:t>
            </a:r>
            <a:r>
              <a:rPr lang="it-IT" sz="2700" cap="none" dirty="0">
                <a:latin typeface="Bahnschrift SemiBold" panose="020B0502040204020203" pitchFamily="34" charset="0"/>
              </a:rPr>
              <a:t>due diventarono amici.</a:t>
            </a:r>
            <a:endParaRPr lang="pt-BR" sz="27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2243" y="1354969"/>
            <a:ext cx="6352583" cy="46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53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416" y="1868998"/>
            <a:ext cx="3566174" cy="43887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egge </a:t>
            </a:r>
            <a:r>
              <a:rPr lang="it-IT" sz="2700" cap="none" dirty="0">
                <a:latin typeface="Bahnschrift SemiBold" panose="020B0502040204020203" pitchFamily="34" charset="0"/>
              </a:rPr>
              <a:t>una storia su una famiglia che prepara la cena la vigilia di Natale</a:t>
            </a:r>
            <a:r>
              <a:rPr lang="it-IT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/>
            </a:r>
            <a:br>
              <a:rPr lang="it-IT" sz="2700" cap="none" dirty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Quando la pioggia</a:t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 smtClean="0">
                <a:latin typeface="Bahnschrift SemiBold" panose="020B0502040204020203" pitchFamily="34" charset="0"/>
              </a:rPr>
              <a:t>finisce, luis chiude il libro.</a:t>
            </a:r>
            <a:br>
              <a:rPr lang="it-IT" sz="2700" cap="none" dirty="0" smtClean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953" y="1584357"/>
            <a:ext cx="6293163" cy="4191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759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238" y="1952704"/>
            <a:ext cx="3839413" cy="344316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“Torno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domani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”, ha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detto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Lui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a Marta.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Marta guarda Dante.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>Ti </a:t>
            </a:r>
            <a:r>
              <a:rPr lang="pt-BR" sz="2700" cap="none" dirty="0" err="1">
                <a:latin typeface="Bahnschrift SemiBold" panose="020B0502040204020203" pitchFamily="34" charset="0"/>
              </a:rPr>
              <a:t>aspetteremo</a:t>
            </a:r>
            <a:r>
              <a:rPr lang="pt-BR" sz="2700" cap="none" dirty="0">
                <a:latin typeface="Bahnschrift SemiBold" panose="020B0502040204020203" pitchFamily="34" charset="0"/>
              </a:rPr>
              <a:t>, </a:t>
            </a:r>
            <a:r>
              <a:rPr lang="pt-BR" sz="2700" cap="none" dirty="0" err="1">
                <a:latin typeface="Bahnschrift SemiBold" panose="020B0502040204020203" pitchFamily="34" charset="0"/>
              </a:rPr>
              <a:t>giovane</a:t>
            </a:r>
            <a:r>
              <a:rPr lang="pt-BR" sz="2700" cap="none" dirty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>
                <a:latin typeface="Bahnschrift SemiBold" panose="020B0502040204020203" pitchFamily="34" charset="0"/>
              </a:rPr>
              <a:t>apprendista</a:t>
            </a:r>
            <a:r>
              <a:rPr lang="pt-BR" sz="2700" cap="none" dirty="0">
                <a:latin typeface="Bahnschrift SemiBold" panose="020B0502040204020203" pitchFamily="34" charset="0"/>
              </a:rPr>
              <a:t>.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Dante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chiude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gli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occhi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,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tranquillo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/>
          <a:srcRect b="6803"/>
          <a:stretch/>
        </p:blipFill>
        <p:spPr>
          <a:xfrm>
            <a:off x="5487069" y="1443650"/>
            <a:ext cx="6294047" cy="4685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655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="" xmlns:a16="http://schemas.microsoft.com/office/drawing/2014/main" id="{C98F4480-8749-4E48-82BB-3A0F2F311E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="" xmlns:a16="http://schemas.microsoft.com/office/drawing/2014/main" id="{5249F694-12BA-47C4-9FF3-570372F3B9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="" xmlns:a16="http://schemas.microsoft.com/office/drawing/2014/main" id="{FA0382D1-1594-4E3D-842E-04E1E5E75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425" y="1285065"/>
            <a:ext cx="3839413" cy="462011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nuovo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lettore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arrivato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li.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it-IT" sz="2700" cap="none" dirty="0">
                <a:latin typeface="Bahnschrift SemiBold" panose="020B0502040204020203" pitchFamily="34" charset="0"/>
              </a:rPr>
              <a:t>Sta cercando un libro sulla storia della musica.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nella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“Pagina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Blu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”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questo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sempre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giorno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Felice.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700" i="1" cap="none" dirty="0" smtClean="0">
                <a:latin typeface="Bahnschrift SemiBold" panose="020B0502040204020203" pitchFamily="34" charset="0"/>
              </a:rPr>
              <a:t>Beh... </a:t>
            </a:r>
            <a:r>
              <a:rPr lang="it-IT" sz="2700" i="1" cap="none" dirty="0">
                <a:latin typeface="Bahnschrift SemiBold" panose="020B0502040204020203" pitchFamily="34" charset="0"/>
              </a:rPr>
              <a:t>Dante, vieni qui... è arrivato un nuovo </a:t>
            </a:r>
            <a:r>
              <a:rPr lang="it-IT" sz="2700" i="1" cap="none" dirty="0" smtClean="0">
                <a:latin typeface="Bahnschrift SemiBold" panose="020B0502040204020203" pitchFamily="34" charset="0"/>
              </a:rPr>
              <a:t>cliente!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“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651" y="1424742"/>
            <a:ext cx="6368072" cy="424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76085"/>
      </p:ext>
    </p:extLst>
  </p:cSld>
  <p:clrMapOvr>
    <a:masterClrMapping/>
  </p:clrMapOvr>
</p:sld>
</file>

<file path=ppt/theme/theme1.xml><?xml version="1.0" encoding="utf-8"?>
<a:theme xmlns:a="http://schemas.openxmlformats.org/drawingml/2006/main" name="Sel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3B9E78-595F-41AA-B8FF-1657B24A64F3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71af3243-3dd4-4a8d-8c0d-dd76da1f02a5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de selo de creche</Template>
  <TotalTime>0</TotalTime>
  <Words>75</Words>
  <Application>Microsoft Office PowerPoint</Application>
  <PresentationFormat>Widescreen</PresentationFormat>
  <Paragraphs>32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Arial</vt:lpstr>
      <vt:lpstr>Bahnschrift</vt:lpstr>
      <vt:lpstr>Bahnschrift SemiBold</vt:lpstr>
      <vt:lpstr>Bauhaus 93</vt:lpstr>
      <vt:lpstr>Calibri</vt:lpstr>
      <vt:lpstr>Gill Sans MT</vt:lpstr>
      <vt:lpstr>Impact</vt:lpstr>
      <vt:lpstr>Selo</vt:lpstr>
      <vt:lpstr>UN GATTO DI NOME DANTE</vt:lpstr>
      <vt:lpstr>A Verona,  vicino al fiume, c’è una piccola libreria con una porta verde.  Si chiama “Pagina Blu”. Dentro vive un gatto griggio.  Il suo nome è Dante.   </vt:lpstr>
      <vt:lpstr>Ogni Mattina, Marta, la proprietaria del locale, apre la porta alle 9.  Dante esce, guarda la strada e poi torna dentro.  Non ama il rumore, ama i libri... ... ama il sole.   </vt:lpstr>
      <vt:lpstr>Un martedi entra un ragazzo con la giacca bagnata.  Fuori piove. Il ragazzo sembra timido.  Ma sembra una persona molto umile e intelligente.  </vt:lpstr>
      <vt:lpstr>“Buongiorno”,  dice Marta. “Cerca qualcosa?”  “Si”, dice lui. “Studio Italiano. Voglio un  libro.  Cerco un libro in italiano di facile comprensione “.</vt:lpstr>
      <vt:lpstr>“Come ti chiami”, chiede Marta.  “Mi chiamo Luis. Vengo dalla Spagna”.  Marta sorride. “Allora, Dante ti aiuta”.  Dante è un gattino molto intelligente e affettuoso.</vt:lpstr>
      <vt:lpstr>Il gatto salta su una sedia, vicino a un scaffale basso.  Luis ride. “Lui lavora qui con te?”  “Si”, dice Marta. “È il direttore della libreria”.   Parole pronunciate in tono scherzoso.</vt:lpstr>
      <vt:lpstr>Luis prende un libro con  storie brevi.  Lui legge la prima pagina piano, piano.  Dante si mette vicino ai suoi piedi.  Il gatto guarda Luis con grande ammirazione.</vt:lpstr>
      <vt:lpstr>La pioggia batte fortissimo contro  i vetri della porta e della finestra.  “Capisco quase tutto”, dice Luis.   “È bellissimo  e le lezioni sono fantastiche “.</vt:lpstr>
      <vt:lpstr>“Capire una lingua nuova, è come aprire una porta sul mondo”, dice Marta a Luis.  Luis compra il libro ma non esce subito.  Fissa la strada  e le persone che passano sotto  la pioggia.</vt:lpstr>
      <vt:lpstr>Luis guarda una  poltrona vicino alla finestra.  Lui chiede a Marta: “Posso leggere qui diece minuti?”  Fuori piove a dirotto”.  “Certo”, dice Marta. “Qui il tempo è lento e accogliente.</vt:lpstr>
      <vt:lpstr> Luis si siede. Dante salta sulle sue ginocchia.  Luis resta fermo e sorride, guardando quel bellissimo gatto.  In quel momento,  i due diventarono amici.</vt:lpstr>
      <vt:lpstr> Lui legge una storia su una famiglia che prepara la cena la vigilia di Natale.  Quando la pioggia finisce, luis chiude il libro. </vt:lpstr>
      <vt:lpstr>“Torno domani”, ha detto Lui a Marta.  Marta guarda Dante.  Ti aspetteremo, giovane apprendista.  Dante chiude gli occhi, tranquillo. </vt:lpstr>
      <vt:lpstr>Un nuovo lettore è arrivato li.  Sta cercando un libro sulla storia della musica.  E nella “Pagina Blu” questo è sempre un giorno Felice.  “Beh... Dante, vieni qui... è arrivato un nuovo cliente! 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2026-04-28T13:25:05Z</dcterms:created>
  <dcterms:modified xsi:type="dcterms:W3CDTF">2026-09-24T19:05:38Z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