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77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21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58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pt-BR" smtClean="0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584168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99753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400814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34954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9/28/2026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02718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9/28/2026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89798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9/28/2026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04989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B61BEF0D-F0BB-DE4B-95CE-6DB70DBA9567}" type="datetimeFigureOut">
              <a:rPr lang="en-US" smtClean="0"/>
              <a:pPr/>
              <a:t>9/28/2026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62389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58136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64374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60818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9/28/2026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923150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 rotWithShape="1">
          <a:blip r:embed="rId2"/>
          <a:srcRect t="12238" b="21326"/>
          <a:stretch/>
        </p:blipFill>
        <p:spPr>
          <a:xfrm>
            <a:off x="-1" y="0"/>
            <a:ext cx="1940943" cy="940279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 rotWithShape="1">
          <a:blip r:embed="rId3"/>
          <a:srcRect b="8114"/>
          <a:stretch/>
        </p:blipFill>
        <p:spPr>
          <a:xfrm>
            <a:off x="9992650" y="0"/>
            <a:ext cx="2199350" cy="793990"/>
          </a:xfrm>
          <a:prstGeom prst="rect">
            <a:avLst/>
          </a:prstGeom>
        </p:spPr>
      </p:pic>
      <p:sp>
        <p:nvSpPr>
          <p:cNvPr id="6" name="CaixaDeTexto 5"/>
          <p:cNvSpPr txBox="1"/>
          <p:nvPr/>
        </p:nvSpPr>
        <p:spPr>
          <a:xfrm>
            <a:off x="2969117" y="16949"/>
            <a:ext cx="54691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>
                <a:latin typeface="Bahnschrift SemiBold" panose="020B0502040204020203" pitchFamily="34" charset="0"/>
              </a:rPr>
              <a:t>ITALLIANO ALL’UNIVERSITÀ</a:t>
            </a:r>
          </a:p>
          <a:p>
            <a:pPr algn="ctr"/>
            <a:r>
              <a:rPr lang="pt-BR" b="1" dirty="0" smtClean="0">
                <a:latin typeface="Bahnschrift SemiBold" panose="020B0502040204020203" pitchFamily="34" charset="0"/>
              </a:rPr>
              <a:t>MODULO 51</a:t>
            </a:r>
          </a:p>
          <a:p>
            <a:pPr algn="ctr"/>
            <a:r>
              <a:rPr lang="pt-BR" dirty="0" smtClean="0">
                <a:latin typeface="Bahnschrift SemiBold" panose="020B0502040204020203" pitchFamily="34" charset="0"/>
              </a:rPr>
              <a:t>CAMBIO DEL NUOVO PASSAPORTO</a:t>
            </a:r>
            <a:endParaRPr lang="pt-BR" dirty="0">
              <a:latin typeface="Bahnschrift SemiBold" panose="020B0502040204020203" pitchFamily="34" charset="0"/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1042552" y="4218317"/>
            <a:ext cx="10049773" cy="40544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pt-BR" dirty="0"/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50349" y="987413"/>
            <a:ext cx="3884601" cy="2621692"/>
          </a:xfrm>
          <a:prstGeom prst="rect">
            <a:avLst/>
          </a:prstGeom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55020" y="5377644"/>
            <a:ext cx="2612366" cy="818244"/>
          </a:xfrm>
          <a:prstGeom prst="rect">
            <a:avLst/>
          </a:prstGeom>
        </p:spPr>
      </p:pic>
      <p:sp>
        <p:nvSpPr>
          <p:cNvPr id="10" name="CaixaDeTexto 9"/>
          <p:cNvSpPr txBox="1"/>
          <p:nvPr/>
        </p:nvSpPr>
        <p:spPr>
          <a:xfrm>
            <a:off x="43473" y="1108757"/>
            <a:ext cx="7530519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b="1" dirty="0"/>
              <a:t>MARCO TRULLI è brasiliano, nato a San Paolo ed è nipote di italiani. Cinque anni fa, ha terminato gli studi universitari in Brasile ed è andato in Italia per specializzarsi in Neurochirurgia presso una delle migliori università di medicina italiane</a:t>
            </a:r>
            <a:r>
              <a:rPr lang="it-IT" b="1" dirty="0" smtClean="0"/>
              <a:t>.</a:t>
            </a:r>
          </a:p>
          <a:p>
            <a:pPr algn="just"/>
            <a:endParaRPr lang="it-IT" b="1" dirty="0"/>
          </a:p>
          <a:p>
            <a:pPr algn="just"/>
            <a:r>
              <a:rPr lang="it-IT" b="1" dirty="0" smtClean="0"/>
              <a:t>Dopo </a:t>
            </a:r>
            <a:r>
              <a:rPr lang="it-IT" b="1" dirty="0"/>
              <a:t>aver studiato per due anni in questa università, si è trasferito a Roma e ha trovato lavoro presso un ospedale regionale della capitale, finanziato dallo Stato.</a:t>
            </a:r>
          </a:p>
          <a:p>
            <a:pPr algn="just"/>
            <a:endParaRPr lang="it-IT" b="1" dirty="0"/>
          </a:p>
          <a:p>
            <a:pPr algn="just"/>
            <a:r>
              <a:rPr lang="it-IT" b="1" dirty="0"/>
              <a:t>Per migliorare le sue competenze mediche, ha trascorso sei mesi lavorando con i bambini in Africa, attraverso il progetto Medici Senza Frontiere. È stata un'esperienza gratificante. </a:t>
            </a:r>
            <a:endParaRPr lang="it-IT" b="1" dirty="0" smtClean="0"/>
          </a:p>
          <a:p>
            <a:pPr algn="just"/>
            <a:endParaRPr lang="it-IT" b="1" dirty="0"/>
          </a:p>
          <a:p>
            <a:pPr algn="just"/>
            <a:r>
              <a:rPr lang="it-IT" b="1" dirty="0" smtClean="0"/>
              <a:t>Ora</a:t>
            </a:r>
            <a:r>
              <a:rPr lang="it-IT" b="1" dirty="0"/>
              <a:t>, avvalendosi delle leggi italiane, intende ottenere un passaporto italiano e per questo si è </a:t>
            </a:r>
            <a:r>
              <a:rPr lang="it-IT" b="1" dirty="0" smtClean="0"/>
              <a:t>recato </a:t>
            </a:r>
            <a:r>
              <a:rPr lang="it-IT" b="1" dirty="0"/>
              <a:t>presso il Dipartimento Nazionale della Polizia Federale per cambiarlo.</a:t>
            </a:r>
            <a:endParaRPr lang="pt-BR" b="1" dirty="0"/>
          </a:p>
        </p:txBody>
      </p:sp>
      <p:pic>
        <p:nvPicPr>
          <p:cNvPr id="11" name="Imagem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50349" y="3750770"/>
            <a:ext cx="3884601" cy="2356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02716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 rotWithShape="1">
          <a:blip r:embed="rId2"/>
          <a:srcRect t="12238" b="21326"/>
          <a:stretch/>
        </p:blipFill>
        <p:spPr>
          <a:xfrm>
            <a:off x="0" y="-10891"/>
            <a:ext cx="1915064" cy="940279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 rotWithShape="1">
          <a:blip r:embed="rId3"/>
          <a:srcRect b="8114"/>
          <a:stretch/>
        </p:blipFill>
        <p:spPr>
          <a:xfrm>
            <a:off x="10161916" y="1113977"/>
            <a:ext cx="2030084" cy="793990"/>
          </a:xfrm>
          <a:prstGeom prst="rect">
            <a:avLst/>
          </a:prstGeom>
        </p:spPr>
      </p:pic>
      <p:sp>
        <p:nvSpPr>
          <p:cNvPr id="6" name="CaixaDeTexto 5"/>
          <p:cNvSpPr txBox="1"/>
          <p:nvPr/>
        </p:nvSpPr>
        <p:spPr>
          <a:xfrm>
            <a:off x="2969117" y="16949"/>
            <a:ext cx="54691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>
                <a:latin typeface="Bahnschrift SemiBold" panose="020B0502040204020203" pitchFamily="34" charset="0"/>
              </a:rPr>
              <a:t>ITALLIANO ALL’UNIVERSITÀ</a:t>
            </a:r>
          </a:p>
          <a:p>
            <a:pPr algn="ctr"/>
            <a:r>
              <a:rPr lang="pt-BR" dirty="0" smtClean="0">
                <a:latin typeface="Bahnschrift SemiBold" panose="020B0502040204020203" pitchFamily="34" charset="0"/>
              </a:rPr>
              <a:t>_____________________________________</a:t>
            </a:r>
          </a:p>
          <a:p>
            <a:pPr algn="ctr"/>
            <a:r>
              <a:rPr lang="pt-BR" b="1" dirty="0" smtClean="0">
                <a:latin typeface="Bahnschrift SemiBold" panose="020B0502040204020203" pitchFamily="34" charset="0"/>
              </a:rPr>
              <a:t>MODULO 51</a:t>
            </a:r>
          </a:p>
          <a:p>
            <a:pPr algn="ctr"/>
            <a:r>
              <a:rPr lang="pt-BR" dirty="0" smtClean="0">
                <a:latin typeface="Bahnschrift SemiBold" panose="020B0502040204020203" pitchFamily="34" charset="0"/>
              </a:rPr>
              <a:t>CAMBIO DEL NUOVO PASSAPORTO</a:t>
            </a:r>
            <a:endParaRPr lang="pt-BR" dirty="0">
              <a:latin typeface="Bahnschrift SemiBold" panose="020B0502040204020203" pitchFamily="34" charset="0"/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1042552" y="4218317"/>
            <a:ext cx="10049773" cy="40544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pt-BR" dirty="0"/>
          </a:p>
        </p:txBody>
      </p:sp>
      <p:sp>
        <p:nvSpPr>
          <p:cNvPr id="2" name="CaixaDeTexto 1"/>
          <p:cNvSpPr txBox="1"/>
          <p:nvPr/>
        </p:nvSpPr>
        <p:spPr>
          <a:xfrm>
            <a:off x="120770" y="1549491"/>
            <a:ext cx="14923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/>
              <a:t>Marco </a:t>
            </a:r>
            <a:r>
              <a:rPr lang="pt-BR" b="1" dirty="0" smtClean="0"/>
              <a:t>Trulli</a:t>
            </a:r>
            <a:endParaRPr lang="pt-BR" dirty="0"/>
          </a:p>
        </p:txBody>
      </p:sp>
      <p:sp>
        <p:nvSpPr>
          <p:cNvPr id="12" name="CaixaDeTexto 11"/>
          <p:cNvSpPr txBox="1"/>
          <p:nvPr/>
        </p:nvSpPr>
        <p:spPr>
          <a:xfrm>
            <a:off x="120770" y="1945102"/>
            <a:ext cx="14923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rgbClr val="FF0000"/>
                </a:solidFill>
              </a:rPr>
              <a:t>Ana </a:t>
            </a:r>
            <a:r>
              <a:rPr lang="pt-BR" b="1" dirty="0" err="1">
                <a:solidFill>
                  <a:srgbClr val="FF0000"/>
                </a:solidFill>
              </a:rPr>
              <a:t>Nelli</a:t>
            </a:r>
            <a:r>
              <a:rPr lang="pt-BR" b="1" dirty="0">
                <a:solidFill>
                  <a:srgbClr val="FF0000"/>
                </a:solidFill>
              </a:rPr>
              <a:t> PFN</a:t>
            </a:r>
          </a:p>
        </p:txBody>
      </p:sp>
      <p:sp>
        <p:nvSpPr>
          <p:cNvPr id="13" name="CaixaDeTexto 12"/>
          <p:cNvSpPr txBox="1"/>
          <p:nvPr/>
        </p:nvSpPr>
        <p:spPr>
          <a:xfrm>
            <a:off x="1765541" y="1576018"/>
            <a:ext cx="83963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/>
              <a:t>Buongiorno, signora agente di polizia. Vorrei qualche informazione, per favore.</a:t>
            </a:r>
            <a:endParaRPr lang="pt-BR" b="1" dirty="0"/>
          </a:p>
        </p:txBody>
      </p:sp>
      <p:sp>
        <p:nvSpPr>
          <p:cNvPr id="15" name="CaixaDeTexto 14"/>
          <p:cNvSpPr txBox="1"/>
          <p:nvPr/>
        </p:nvSpPr>
        <p:spPr>
          <a:xfrm>
            <a:off x="1765541" y="1952155"/>
            <a:ext cx="83963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rgbClr val="FF0000"/>
                </a:solidFill>
              </a:rPr>
              <a:t>Buongiorno signore...come posso aiutarlo?</a:t>
            </a:r>
            <a:endParaRPr lang="pt-BR" b="1" dirty="0">
              <a:solidFill>
                <a:srgbClr val="FF0000"/>
              </a:solidFill>
            </a:endParaRPr>
          </a:p>
        </p:txBody>
      </p:sp>
      <p:sp>
        <p:nvSpPr>
          <p:cNvPr id="16" name="CaixaDeTexto 15"/>
          <p:cNvSpPr txBox="1"/>
          <p:nvPr/>
        </p:nvSpPr>
        <p:spPr>
          <a:xfrm>
            <a:off x="120770" y="2373868"/>
            <a:ext cx="14923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/>
              <a:t>Marco </a:t>
            </a:r>
            <a:r>
              <a:rPr lang="pt-BR" b="1" dirty="0" smtClean="0"/>
              <a:t>Trulli</a:t>
            </a:r>
            <a:endParaRPr lang="pt-BR" dirty="0"/>
          </a:p>
        </p:txBody>
      </p:sp>
      <p:sp>
        <p:nvSpPr>
          <p:cNvPr id="17" name="CaixaDeTexto 16"/>
          <p:cNvSpPr txBox="1"/>
          <p:nvPr/>
        </p:nvSpPr>
        <p:spPr>
          <a:xfrm>
            <a:off x="1765541" y="2376597"/>
            <a:ext cx="83963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/>
              <a:t>Certo. Attualmente vivo qui in Italia e vorrei cambiare il mio passaporto</a:t>
            </a:r>
            <a:endParaRPr lang="pt-BR" b="1" dirty="0"/>
          </a:p>
        </p:txBody>
      </p:sp>
      <p:sp>
        <p:nvSpPr>
          <p:cNvPr id="18" name="CaixaDeTexto 17"/>
          <p:cNvSpPr txBox="1"/>
          <p:nvPr/>
        </p:nvSpPr>
        <p:spPr>
          <a:xfrm>
            <a:off x="120770" y="2802634"/>
            <a:ext cx="14923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rgbClr val="FF0000"/>
                </a:solidFill>
              </a:rPr>
              <a:t>Ana </a:t>
            </a:r>
            <a:r>
              <a:rPr lang="pt-BR" b="1" dirty="0" err="1">
                <a:solidFill>
                  <a:srgbClr val="FF0000"/>
                </a:solidFill>
              </a:rPr>
              <a:t>Nelli</a:t>
            </a:r>
            <a:r>
              <a:rPr lang="pt-BR" b="1" dirty="0">
                <a:solidFill>
                  <a:srgbClr val="FF0000"/>
                </a:solidFill>
              </a:rPr>
              <a:t> PFN</a:t>
            </a:r>
          </a:p>
        </p:txBody>
      </p:sp>
      <p:sp>
        <p:nvSpPr>
          <p:cNvPr id="19" name="CaixaDeTexto 18"/>
          <p:cNvSpPr txBox="1"/>
          <p:nvPr/>
        </p:nvSpPr>
        <p:spPr>
          <a:xfrm>
            <a:off x="1765540" y="2802634"/>
            <a:ext cx="94142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rgbClr val="FF0000"/>
                </a:solidFill>
              </a:rPr>
              <a:t>Perfetto. Ma... qual è la tua nazionalità? E potresti darmi un documento d'identità, per favore?</a:t>
            </a:r>
            <a:endParaRPr lang="pt-BR" b="1" dirty="0">
              <a:solidFill>
                <a:srgbClr val="FF0000"/>
              </a:solidFill>
            </a:endParaRPr>
          </a:p>
        </p:txBody>
      </p:sp>
      <p:sp>
        <p:nvSpPr>
          <p:cNvPr id="20" name="CaixaDeTexto 19"/>
          <p:cNvSpPr txBox="1"/>
          <p:nvPr/>
        </p:nvSpPr>
        <p:spPr>
          <a:xfrm>
            <a:off x="120770" y="3231400"/>
            <a:ext cx="14923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/>
              <a:t>Marco </a:t>
            </a:r>
            <a:r>
              <a:rPr lang="pt-BR" b="1" dirty="0" smtClean="0"/>
              <a:t>Trulli</a:t>
            </a:r>
            <a:endParaRPr lang="pt-BR" dirty="0"/>
          </a:p>
        </p:txBody>
      </p:sp>
      <p:sp>
        <p:nvSpPr>
          <p:cNvPr id="21" name="CaixaDeTexto 20"/>
          <p:cNvSpPr txBox="1"/>
          <p:nvPr/>
        </p:nvSpPr>
        <p:spPr>
          <a:xfrm>
            <a:off x="1765540" y="3225922"/>
            <a:ext cx="83963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/>
              <a:t>Sono brasiliano, nato a San Paolo, Brasile. Ecco qui la mia carta d'identità.</a:t>
            </a:r>
            <a:endParaRPr lang="pt-BR" b="1" dirty="0"/>
          </a:p>
        </p:txBody>
      </p:sp>
      <p:sp>
        <p:nvSpPr>
          <p:cNvPr id="22" name="CaixaDeTexto 21"/>
          <p:cNvSpPr txBox="1"/>
          <p:nvPr/>
        </p:nvSpPr>
        <p:spPr>
          <a:xfrm>
            <a:off x="120770" y="3638040"/>
            <a:ext cx="14923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rgbClr val="FF0000"/>
                </a:solidFill>
              </a:rPr>
              <a:t>Ana </a:t>
            </a:r>
            <a:r>
              <a:rPr lang="pt-BR" b="1" dirty="0" err="1">
                <a:solidFill>
                  <a:srgbClr val="FF0000"/>
                </a:solidFill>
              </a:rPr>
              <a:t>Nelli</a:t>
            </a:r>
            <a:r>
              <a:rPr lang="pt-BR" b="1" dirty="0">
                <a:solidFill>
                  <a:srgbClr val="FF0000"/>
                </a:solidFill>
              </a:rPr>
              <a:t> PFN</a:t>
            </a:r>
          </a:p>
        </p:txBody>
      </p:sp>
      <p:sp>
        <p:nvSpPr>
          <p:cNvPr id="23" name="CaixaDeTexto 22"/>
          <p:cNvSpPr txBox="1"/>
          <p:nvPr/>
        </p:nvSpPr>
        <p:spPr>
          <a:xfrm>
            <a:off x="1765540" y="3657252"/>
            <a:ext cx="94142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rgbClr val="FF0000"/>
                </a:solidFill>
              </a:rPr>
              <a:t>Perfetto. Ma per ottenere il passaporto italiano, abbiamo alcuni requisiti.</a:t>
            </a:r>
            <a:endParaRPr lang="pt-BR" b="1" dirty="0">
              <a:solidFill>
                <a:srgbClr val="FF0000"/>
              </a:solidFill>
            </a:endParaRPr>
          </a:p>
        </p:txBody>
      </p:sp>
      <p:sp>
        <p:nvSpPr>
          <p:cNvPr id="24" name="CaixaDeTexto 23"/>
          <p:cNvSpPr txBox="1"/>
          <p:nvPr/>
        </p:nvSpPr>
        <p:spPr>
          <a:xfrm>
            <a:off x="120770" y="4007372"/>
            <a:ext cx="14923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/>
              <a:t>Marco </a:t>
            </a:r>
            <a:r>
              <a:rPr lang="pt-BR" b="1" dirty="0" smtClean="0"/>
              <a:t>Trulli</a:t>
            </a:r>
            <a:endParaRPr lang="pt-BR" dirty="0"/>
          </a:p>
        </p:txBody>
      </p:sp>
      <p:sp>
        <p:nvSpPr>
          <p:cNvPr id="25" name="CaixaDeTexto 24"/>
          <p:cNvSpPr txBox="1"/>
          <p:nvPr/>
        </p:nvSpPr>
        <p:spPr>
          <a:xfrm>
            <a:off x="1765540" y="4007372"/>
            <a:ext cx="83963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/>
              <a:t>Benissimo. E quali sono questi requisiti, signora agente della Polizia Federale?</a:t>
            </a:r>
            <a:endParaRPr lang="pt-BR" b="1" dirty="0"/>
          </a:p>
        </p:txBody>
      </p:sp>
      <p:sp>
        <p:nvSpPr>
          <p:cNvPr id="26" name="CaixaDeTexto 25"/>
          <p:cNvSpPr txBox="1"/>
          <p:nvPr/>
        </p:nvSpPr>
        <p:spPr>
          <a:xfrm>
            <a:off x="120770" y="4439092"/>
            <a:ext cx="14923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rgbClr val="FF0000"/>
                </a:solidFill>
              </a:rPr>
              <a:t>Ana </a:t>
            </a:r>
            <a:r>
              <a:rPr lang="pt-BR" b="1" dirty="0" err="1">
                <a:solidFill>
                  <a:srgbClr val="FF0000"/>
                </a:solidFill>
              </a:rPr>
              <a:t>Nelli</a:t>
            </a:r>
            <a:r>
              <a:rPr lang="pt-BR" b="1" dirty="0">
                <a:solidFill>
                  <a:srgbClr val="FF0000"/>
                </a:solidFill>
              </a:rPr>
              <a:t> PFN</a:t>
            </a:r>
          </a:p>
        </p:txBody>
      </p:sp>
      <p:sp>
        <p:nvSpPr>
          <p:cNvPr id="27" name="CaixaDeTexto 26"/>
          <p:cNvSpPr txBox="1"/>
          <p:nvPr/>
        </p:nvSpPr>
        <p:spPr>
          <a:xfrm>
            <a:off x="1765539" y="4465226"/>
            <a:ext cx="103028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b="1" dirty="0">
                <a:solidFill>
                  <a:srgbClr val="FF0000"/>
                </a:solidFill>
              </a:rPr>
              <a:t>Beh... innanzitutto devi vivere qui da più di cinque anni. E poi devi aver lavorato in un servizio di importanza sociale per più di due anni. Soddisfi questi requisiti essenziali?</a:t>
            </a:r>
            <a:endParaRPr lang="pt-BR" b="1" dirty="0">
              <a:solidFill>
                <a:srgbClr val="FF0000"/>
              </a:solidFill>
            </a:endParaRPr>
          </a:p>
        </p:txBody>
      </p:sp>
      <p:sp>
        <p:nvSpPr>
          <p:cNvPr id="28" name="CaixaDeTexto 27"/>
          <p:cNvSpPr txBox="1"/>
          <p:nvPr/>
        </p:nvSpPr>
        <p:spPr>
          <a:xfrm>
            <a:off x="120770" y="5143262"/>
            <a:ext cx="14923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/>
              <a:t>Marco </a:t>
            </a:r>
            <a:r>
              <a:rPr lang="pt-BR" b="1" dirty="0" smtClean="0"/>
              <a:t>Trulli</a:t>
            </a:r>
            <a:endParaRPr lang="pt-BR" dirty="0"/>
          </a:p>
        </p:txBody>
      </p:sp>
      <p:sp>
        <p:nvSpPr>
          <p:cNvPr id="29" name="CaixaDeTexto 28"/>
          <p:cNvSpPr txBox="1"/>
          <p:nvPr/>
        </p:nvSpPr>
        <p:spPr>
          <a:xfrm>
            <a:off x="1765539" y="5145181"/>
            <a:ext cx="1030281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b="1" dirty="0"/>
              <a:t>Sì, signora. Sono un medico laureato presso l'Università USP di San Paolo in Brasile e specializzato in Neurochirurgia presso l'Università di Genova. Lavoro presso il Policlinico Universitario Regionale Agostino Gemelli di Roma da tre anni. Sono il Primario del Reparto di Neurochirurgia e ricevo lo stipendio dal Governo Federale Italiano, prego.</a:t>
            </a:r>
            <a:endParaRPr lang="pt-BR" b="1" dirty="0"/>
          </a:p>
        </p:txBody>
      </p:sp>
      <p:pic>
        <p:nvPicPr>
          <p:cNvPr id="30" name="Imagem 2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61916" y="62832"/>
            <a:ext cx="2002676" cy="991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55981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 rotWithShape="1">
          <a:blip r:embed="rId2"/>
          <a:srcRect t="12238" b="21326"/>
          <a:stretch/>
        </p:blipFill>
        <p:spPr>
          <a:xfrm>
            <a:off x="-1" y="0"/>
            <a:ext cx="1846054" cy="940279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 rotWithShape="1">
          <a:blip r:embed="rId3"/>
          <a:srcRect b="8114"/>
          <a:stretch/>
        </p:blipFill>
        <p:spPr>
          <a:xfrm>
            <a:off x="10134508" y="837413"/>
            <a:ext cx="2030084" cy="569343"/>
          </a:xfrm>
          <a:prstGeom prst="rect">
            <a:avLst/>
          </a:prstGeom>
        </p:spPr>
      </p:pic>
      <p:sp>
        <p:nvSpPr>
          <p:cNvPr id="6" name="CaixaDeTexto 5"/>
          <p:cNvSpPr txBox="1"/>
          <p:nvPr/>
        </p:nvSpPr>
        <p:spPr>
          <a:xfrm>
            <a:off x="2969117" y="16949"/>
            <a:ext cx="54691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>
                <a:latin typeface="Bahnschrift SemiBold" panose="020B0502040204020203" pitchFamily="34" charset="0"/>
              </a:rPr>
              <a:t>ITALLIANO ALL’UNIVERSITÀ</a:t>
            </a:r>
          </a:p>
          <a:p>
            <a:pPr algn="ctr"/>
            <a:r>
              <a:rPr lang="pt-BR" dirty="0" smtClean="0">
                <a:latin typeface="Bahnschrift SemiBold" panose="020B0502040204020203" pitchFamily="34" charset="0"/>
              </a:rPr>
              <a:t>_____________________________________</a:t>
            </a:r>
          </a:p>
          <a:p>
            <a:pPr algn="ctr"/>
            <a:r>
              <a:rPr lang="pt-BR" b="1" dirty="0" smtClean="0">
                <a:latin typeface="Bahnschrift SemiBold" panose="020B0502040204020203" pitchFamily="34" charset="0"/>
              </a:rPr>
              <a:t>MODULO 51</a:t>
            </a:r>
          </a:p>
          <a:p>
            <a:pPr algn="ctr"/>
            <a:r>
              <a:rPr lang="pt-BR" dirty="0" smtClean="0">
                <a:latin typeface="Bahnschrift SemiBold" panose="020B0502040204020203" pitchFamily="34" charset="0"/>
              </a:rPr>
              <a:t>CAMBIO DEL NUOVO PASSAPORTO</a:t>
            </a:r>
            <a:endParaRPr lang="pt-BR" dirty="0">
              <a:latin typeface="Bahnschrift SemiBold" panose="020B0502040204020203" pitchFamily="34" charset="0"/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1042552" y="4218317"/>
            <a:ext cx="10049773" cy="40544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pt-BR" dirty="0"/>
          </a:p>
        </p:txBody>
      </p:sp>
      <p:sp>
        <p:nvSpPr>
          <p:cNvPr id="2" name="CaixaDeTexto 1"/>
          <p:cNvSpPr txBox="1"/>
          <p:nvPr/>
        </p:nvSpPr>
        <p:spPr>
          <a:xfrm>
            <a:off x="120770" y="1590869"/>
            <a:ext cx="14923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/>
              <a:t>Marco </a:t>
            </a:r>
            <a:r>
              <a:rPr lang="pt-BR" b="1" dirty="0" smtClean="0"/>
              <a:t>Trulli</a:t>
            </a:r>
            <a:endParaRPr lang="pt-BR" dirty="0"/>
          </a:p>
        </p:txBody>
      </p:sp>
      <p:sp>
        <p:nvSpPr>
          <p:cNvPr id="12" name="CaixaDeTexto 11"/>
          <p:cNvSpPr txBox="1"/>
          <p:nvPr/>
        </p:nvSpPr>
        <p:spPr>
          <a:xfrm>
            <a:off x="120770" y="2257771"/>
            <a:ext cx="14923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rgbClr val="FF0000"/>
                </a:solidFill>
              </a:rPr>
              <a:t>Ana </a:t>
            </a:r>
            <a:r>
              <a:rPr lang="pt-BR" b="1" dirty="0" err="1">
                <a:solidFill>
                  <a:srgbClr val="FF0000"/>
                </a:solidFill>
              </a:rPr>
              <a:t>Nelli</a:t>
            </a:r>
            <a:r>
              <a:rPr lang="pt-BR" b="1" dirty="0">
                <a:solidFill>
                  <a:srgbClr val="FF0000"/>
                </a:solidFill>
              </a:rPr>
              <a:t> PFN</a:t>
            </a:r>
          </a:p>
        </p:txBody>
      </p:sp>
      <p:sp>
        <p:nvSpPr>
          <p:cNvPr id="13" name="CaixaDeTexto 12"/>
          <p:cNvSpPr txBox="1"/>
          <p:nvPr/>
        </p:nvSpPr>
        <p:spPr>
          <a:xfrm>
            <a:off x="1765539" y="1555916"/>
            <a:ext cx="99836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b="1" dirty="0"/>
              <a:t>Beh ... Ho anche lavorato per sei mesi per il Governo Italiano nel progetto Medici Senza Frontiere in Nigeria, a Lagos. È stata un'esperienza umanitaria straordinaria e umana.</a:t>
            </a:r>
            <a:endParaRPr lang="pt-BR" b="1" dirty="0"/>
          </a:p>
        </p:txBody>
      </p:sp>
      <p:sp>
        <p:nvSpPr>
          <p:cNvPr id="15" name="CaixaDeTexto 14"/>
          <p:cNvSpPr txBox="1"/>
          <p:nvPr/>
        </p:nvSpPr>
        <p:spPr>
          <a:xfrm>
            <a:off x="1765539" y="2237095"/>
            <a:ext cx="99836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b="1" dirty="0">
                <a:solidFill>
                  <a:srgbClr val="FF0000"/>
                </a:solidFill>
              </a:rPr>
              <a:t>Molto gentile e nobile da parte sua. Queste informazioni sono essenziali per il rilascio del passaporto. Può provarlo? Ha i documenti con sé? Sono molti documenti ...</a:t>
            </a:r>
            <a:endParaRPr lang="pt-BR" b="1" dirty="0">
              <a:solidFill>
                <a:srgbClr val="FF0000"/>
              </a:solidFill>
            </a:endParaRPr>
          </a:p>
        </p:txBody>
      </p:sp>
      <p:sp>
        <p:nvSpPr>
          <p:cNvPr id="20" name="CaixaDeTexto 19"/>
          <p:cNvSpPr txBox="1"/>
          <p:nvPr/>
        </p:nvSpPr>
        <p:spPr>
          <a:xfrm>
            <a:off x="157529" y="3017433"/>
            <a:ext cx="14923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/>
              <a:t>Marco </a:t>
            </a:r>
            <a:r>
              <a:rPr lang="pt-BR" b="1" dirty="0" smtClean="0"/>
              <a:t>Trulli</a:t>
            </a:r>
            <a:endParaRPr lang="pt-BR" dirty="0"/>
          </a:p>
        </p:txBody>
      </p:sp>
      <p:sp>
        <p:nvSpPr>
          <p:cNvPr id="21" name="CaixaDeTexto 20"/>
          <p:cNvSpPr txBox="1"/>
          <p:nvPr/>
        </p:nvSpPr>
        <p:spPr>
          <a:xfrm>
            <a:off x="1765540" y="2924545"/>
            <a:ext cx="998363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b="1" dirty="0"/>
              <a:t>Sì, signora. Sono tutti qui con me. Ho qui una copia del mio Diploma di Specializzazione presso l'Università di Genova, un documento di residenza qui a Roma, dove vivo da oltre due anni, il mio contratto di lavoro presso l'Azienda Ospedaliero-Universitaria di Roma, il mio passaporto brasiliano con il mio viaggio in Nigeria per lavorare per quella ONG e un visto del governo italiano per il mio lavoro in quel Paese. Altri documenti?</a:t>
            </a:r>
            <a:endParaRPr lang="pt-BR" b="1" dirty="0"/>
          </a:p>
        </p:txBody>
      </p:sp>
      <p:sp>
        <p:nvSpPr>
          <p:cNvPr id="26" name="CaixaDeTexto 25"/>
          <p:cNvSpPr txBox="1"/>
          <p:nvPr/>
        </p:nvSpPr>
        <p:spPr>
          <a:xfrm>
            <a:off x="120770" y="4439092"/>
            <a:ext cx="14923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rgbClr val="FF0000"/>
                </a:solidFill>
              </a:rPr>
              <a:t>Ana </a:t>
            </a:r>
            <a:r>
              <a:rPr lang="pt-BR" b="1" dirty="0" err="1">
                <a:solidFill>
                  <a:srgbClr val="FF0000"/>
                </a:solidFill>
              </a:rPr>
              <a:t>Nelli</a:t>
            </a:r>
            <a:r>
              <a:rPr lang="pt-BR" b="1" dirty="0">
                <a:solidFill>
                  <a:srgbClr val="FF0000"/>
                </a:solidFill>
              </a:rPr>
              <a:t> PFN</a:t>
            </a:r>
          </a:p>
        </p:txBody>
      </p:sp>
      <p:sp>
        <p:nvSpPr>
          <p:cNvPr id="27" name="CaixaDeTexto 26"/>
          <p:cNvSpPr txBox="1"/>
          <p:nvPr/>
        </p:nvSpPr>
        <p:spPr>
          <a:xfrm>
            <a:off x="1765539" y="4465226"/>
            <a:ext cx="998363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b="1" dirty="0">
                <a:solidFill>
                  <a:srgbClr val="FF0000"/>
                </a:solidFill>
              </a:rPr>
              <a:t>Sì, signore. Ho anche bisogno del suo permesso di soggiorno attuale, della sua carta d'identità e del suo certificato di nascita o di matrimonio. Ho bisogno che mi dica il suo indirizzo completo, il suo numero di telefono in Italia e due numeri di telefono di amici o parenti qui in Italia.</a:t>
            </a:r>
            <a:endParaRPr lang="pt-BR" b="1" dirty="0">
              <a:solidFill>
                <a:srgbClr val="FF0000"/>
              </a:solidFill>
            </a:endParaRPr>
          </a:p>
        </p:txBody>
      </p:sp>
      <p:pic>
        <p:nvPicPr>
          <p:cNvPr id="30" name="Imagem 2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34508" y="77451"/>
            <a:ext cx="2016380" cy="728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01570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 rotWithShape="1">
          <a:blip r:embed="rId2"/>
          <a:srcRect t="12238" b="21326"/>
          <a:stretch/>
        </p:blipFill>
        <p:spPr>
          <a:xfrm>
            <a:off x="0" y="0"/>
            <a:ext cx="1863306" cy="940279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 rotWithShape="1">
          <a:blip r:embed="rId3"/>
          <a:srcRect b="8114"/>
          <a:stretch/>
        </p:blipFill>
        <p:spPr>
          <a:xfrm>
            <a:off x="10134508" y="894242"/>
            <a:ext cx="2030084" cy="556350"/>
          </a:xfrm>
          <a:prstGeom prst="rect">
            <a:avLst/>
          </a:prstGeom>
        </p:spPr>
      </p:pic>
      <p:sp>
        <p:nvSpPr>
          <p:cNvPr id="6" name="CaixaDeTexto 5"/>
          <p:cNvSpPr txBox="1"/>
          <p:nvPr/>
        </p:nvSpPr>
        <p:spPr>
          <a:xfrm>
            <a:off x="2969117" y="16949"/>
            <a:ext cx="54691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>
                <a:latin typeface="Bahnschrift SemiBold" panose="020B0502040204020203" pitchFamily="34" charset="0"/>
              </a:rPr>
              <a:t>ITALLIANO ALL’UNIVERSITÀ</a:t>
            </a:r>
          </a:p>
          <a:p>
            <a:pPr algn="ctr"/>
            <a:r>
              <a:rPr lang="pt-BR" dirty="0" smtClean="0">
                <a:latin typeface="Bahnschrift SemiBold" panose="020B0502040204020203" pitchFamily="34" charset="0"/>
              </a:rPr>
              <a:t>_____________________________________</a:t>
            </a:r>
          </a:p>
          <a:p>
            <a:pPr algn="ctr"/>
            <a:r>
              <a:rPr lang="pt-BR" b="1" i="1" dirty="0" smtClean="0">
                <a:latin typeface="Bahnschrift SemiBold" panose="020B0502040204020203" pitchFamily="34" charset="0"/>
              </a:rPr>
              <a:t>MODULO 51</a:t>
            </a:r>
          </a:p>
          <a:p>
            <a:pPr algn="ctr"/>
            <a:r>
              <a:rPr lang="pt-BR" dirty="0" smtClean="0">
                <a:latin typeface="Bahnschrift SemiBold" panose="020B0502040204020203" pitchFamily="34" charset="0"/>
              </a:rPr>
              <a:t>CAMBIO DEL NUOVO PASSAPORTO</a:t>
            </a:r>
            <a:endParaRPr lang="pt-BR" dirty="0">
              <a:latin typeface="Bahnschrift SemiBold" panose="020B0502040204020203" pitchFamily="34" charset="0"/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1042552" y="4218317"/>
            <a:ext cx="10049773" cy="40544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pt-BR" dirty="0"/>
          </a:p>
        </p:txBody>
      </p:sp>
      <p:sp>
        <p:nvSpPr>
          <p:cNvPr id="2" name="CaixaDeTexto 1"/>
          <p:cNvSpPr txBox="1"/>
          <p:nvPr/>
        </p:nvSpPr>
        <p:spPr>
          <a:xfrm>
            <a:off x="120770" y="1590869"/>
            <a:ext cx="14923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/>
              <a:t>Marco </a:t>
            </a:r>
            <a:r>
              <a:rPr lang="pt-BR" b="1" dirty="0" smtClean="0"/>
              <a:t>Trulli</a:t>
            </a:r>
            <a:endParaRPr lang="pt-BR" dirty="0"/>
          </a:p>
        </p:txBody>
      </p:sp>
      <p:sp>
        <p:nvSpPr>
          <p:cNvPr id="12" name="CaixaDeTexto 11"/>
          <p:cNvSpPr txBox="1"/>
          <p:nvPr/>
        </p:nvSpPr>
        <p:spPr>
          <a:xfrm>
            <a:off x="120770" y="2807089"/>
            <a:ext cx="14923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rgbClr val="FF0000"/>
                </a:solidFill>
              </a:rPr>
              <a:t>Ana </a:t>
            </a:r>
            <a:r>
              <a:rPr lang="pt-BR" b="1" dirty="0" err="1">
                <a:solidFill>
                  <a:srgbClr val="FF0000"/>
                </a:solidFill>
              </a:rPr>
              <a:t>Nelli</a:t>
            </a:r>
            <a:r>
              <a:rPr lang="pt-BR" b="1" dirty="0">
                <a:solidFill>
                  <a:srgbClr val="FF0000"/>
                </a:solidFill>
              </a:rPr>
              <a:t> PFN</a:t>
            </a:r>
          </a:p>
        </p:txBody>
      </p:sp>
      <p:sp>
        <p:nvSpPr>
          <p:cNvPr id="13" name="CaixaDeTexto 12"/>
          <p:cNvSpPr txBox="1"/>
          <p:nvPr/>
        </p:nvSpPr>
        <p:spPr>
          <a:xfrm>
            <a:off x="1765538" y="1561558"/>
            <a:ext cx="99836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b="1" dirty="0"/>
              <a:t>Ok. Hum ... Sono single</a:t>
            </a:r>
            <a:r>
              <a:rPr lang="it-IT" b="1" dirty="0" smtClean="0"/>
              <a:t>. Ecco </a:t>
            </a:r>
            <a:r>
              <a:rPr lang="it-IT" b="1" dirty="0"/>
              <a:t>il mio visto aggiornato, autorizzato per altri due anni, la mia carta d'identità, il mio certificato di nascita aggiornato, la mia prova di residenza attuale e Il mio numero di telefono qui in Italia, in Roma – Cellulare: 39 06 9450 6115. Ecco anche i numeri di due amici che sono miei vicini di casa, </a:t>
            </a:r>
            <a:r>
              <a:rPr lang="it-IT" b="1" dirty="0" smtClean="0"/>
              <a:t>incluso </a:t>
            </a:r>
            <a:r>
              <a:rPr lang="it-IT" b="1" dirty="0"/>
              <a:t>uno che lavora con me.</a:t>
            </a:r>
            <a:endParaRPr lang="pt-BR" b="1" dirty="0"/>
          </a:p>
        </p:txBody>
      </p:sp>
      <p:sp>
        <p:nvSpPr>
          <p:cNvPr id="15" name="CaixaDeTexto 14"/>
          <p:cNvSpPr txBox="1"/>
          <p:nvPr/>
        </p:nvSpPr>
        <p:spPr>
          <a:xfrm>
            <a:off x="1765539" y="2807089"/>
            <a:ext cx="998363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b="1" dirty="0">
                <a:solidFill>
                  <a:srgbClr val="FF0000"/>
                </a:solidFill>
              </a:rPr>
              <a:t>Perfetto, signore. Ora ... la registreremo, prenderemo le impronte digitali e le foto, e condurremo anche una ricerca nella Interpol dei suoi precedenti penali e personali. Se tutto sarà in ordine, dopo queste procedure, potrà tornare tra cinque giorni per ritirare il suo nuovo passaporto italiano</a:t>
            </a:r>
            <a:r>
              <a:rPr lang="it-IT" b="1" dirty="0" smtClean="0">
                <a:solidFill>
                  <a:srgbClr val="FF0000"/>
                </a:solidFill>
              </a:rPr>
              <a:t>.</a:t>
            </a:r>
          </a:p>
          <a:p>
            <a:pPr algn="just"/>
            <a:r>
              <a:rPr lang="it-IT" b="1" dirty="0" smtClean="0">
                <a:solidFill>
                  <a:srgbClr val="FF0000"/>
                </a:solidFill>
              </a:rPr>
              <a:t>Dopodiché, sarà dichiarato cittadino italiano di fatto e di diritto. Congratulazioni. Il nostro Paese apprezza molto i suoi servizi.</a:t>
            </a:r>
            <a:endParaRPr lang="pt-BR" b="1" dirty="0">
              <a:solidFill>
                <a:srgbClr val="FF0000"/>
              </a:solidFill>
            </a:endParaRPr>
          </a:p>
        </p:txBody>
      </p:sp>
      <p:sp>
        <p:nvSpPr>
          <p:cNvPr id="20" name="CaixaDeTexto 19"/>
          <p:cNvSpPr txBox="1"/>
          <p:nvPr/>
        </p:nvSpPr>
        <p:spPr>
          <a:xfrm>
            <a:off x="120770" y="4339890"/>
            <a:ext cx="14923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/>
              <a:t>Marco </a:t>
            </a:r>
            <a:r>
              <a:rPr lang="pt-BR" b="1" dirty="0" smtClean="0"/>
              <a:t>Trulli</a:t>
            </a:r>
            <a:endParaRPr lang="pt-BR" dirty="0"/>
          </a:p>
        </p:txBody>
      </p:sp>
      <p:sp>
        <p:nvSpPr>
          <p:cNvPr id="21" name="CaixaDeTexto 20"/>
          <p:cNvSpPr txBox="1"/>
          <p:nvPr/>
        </p:nvSpPr>
        <p:spPr>
          <a:xfrm>
            <a:off x="1765538" y="4284974"/>
            <a:ext cx="998363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b="1" dirty="0"/>
              <a:t>Grazie, Signora Agente. Oggi sono molto felice e più sereno. Ho aspettato cinque anni per questo, per essere ufficialmente riconosciuto come italiano davvero nel vostro Paese. </a:t>
            </a:r>
            <a:r>
              <a:rPr lang="it-IT" b="1" dirty="0" smtClean="0"/>
              <a:t>Lo so che andrà tutto bene. </a:t>
            </a:r>
            <a:r>
              <a:rPr lang="it-IT" b="1" dirty="0"/>
              <a:t>Sono un </a:t>
            </a:r>
            <a:r>
              <a:rPr lang="it-IT" b="1" dirty="0" smtClean="0"/>
              <a:t>buono </a:t>
            </a:r>
            <a:r>
              <a:rPr lang="it-IT" b="1" dirty="0"/>
              <a:t>cittadino e amo l'Italia con tutto il cuore.</a:t>
            </a:r>
            <a:endParaRPr lang="pt-BR" b="1" dirty="0"/>
          </a:p>
        </p:txBody>
      </p:sp>
      <p:sp>
        <p:nvSpPr>
          <p:cNvPr id="26" name="CaixaDeTexto 25"/>
          <p:cNvSpPr txBox="1"/>
          <p:nvPr/>
        </p:nvSpPr>
        <p:spPr>
          <a:xfrm>
            <a:off x="120770" y="5261139"/>
            <a:ext cx="14923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rgbClr val="FF0000"/>
                </a:solidFill>
              </a:rPr>
              <a:t>Ana </a:t>
            </a:r>
            <a:r>
              <a:rPr lang="pt-BR" b="1" dirty="0" err="1">
                <a:solidFill>
                  <a:srgbClr val="FF0000"/>
                </a:solidFill>
              </a:rPr>
              <a:t>Nelli</a:t>
            </a:r>
            <a:r>
              <a:rPr lang="pt-BR" b="1" dirty="0">
                <a:solidFill>
                  <a:srgbClr val="FF0000"/>
                </a:solidFill>
              </a:rPr>
              <a:t> PFN</a:t>
            </a:r>
          </a:p>
        </p:txBody>
      </p:sp>
      <p:sp>
        <p:nvSpPr>
          <p:cNvPr id="27" name="CaixaDeTexto 26"/>
          <p:cNvSpPr txBox="1"/>
          <p:nvPr/>
        </p:nvSpPr>
        <p:spPr>
          <a:xfrm>
            <a:off x="1765539" y="5279182"/>
            <a:ext cx="998363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b="1" dirty="0">
                <a:solidFill>
                  <a:srgbClr val="FF0000"/>
                </a:solidFill>
              </a:rPr>
              <a:t>Grazie, signore, per la pazienza e la tempestività in fornirmi tutti i documenti e le informazioni. Per qualsiasi domanda, non esitate a contattarci al numero </a:t>
            </a:r>
            <a:r>
              <a:rPr lang="it-IT" b="1" dirty="0" smtClean="0">
                <a:solidFill>
                  <a:srgbClr val="FF0000"/>
                </a:solidFill>
              </a:rPr>
              <a:t>del nostro departimento. </a:t>
            </a:r>
            <a:r>
              <a:rPr lang="it-IT" b="1" dirty="0">
                <a:solidFill>
                  <a:srgbClr val="FF0000"/>
                </a:solidFill>
              </a:rPr>
              <a:t>Buona fortuna e buona giornata. Ci vediamo tra cinque giorni lavorativi. </a:t>
            </a:r>
            <a:endParaRPr lang="pt-BR" b="1" dirty="0">
              <a:solidFill>
                <a:srgbClr val="FF0000"/>
              </a:solidFill>
            </a:endParaRPr>
          </a:p>
        </p:txBody>
      </p:sp>
      <p:pic>
        <p:nvPicPr>
          <p:cNvPr id="30" name="Imagem 2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48212" y="88064"/>
            <a:ext cx="2002676" cy="765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3151034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iva">
  <a:themeElements>
    <a:clrScheme name="Retrospectiva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6B9F25"/>
      </a:hlink>
      <a:folHlink>
        <a:srgbClr val="B26B02"/>
      </a:folHlink>
    </a:clrScheme>
    <a:fontScheme name="Retrospectiva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iv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D26EA377-59BD-4C9C-9D94-EE8416EE4C7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79</TotalTime>
  <Words>851</Words>
  <Application>Microsoft Office PowerPoint</Application>
  <PresentationFormat>Widescreen</PresentationFormat>
  <Paragraphs>57</Paragraphs>
  <Slides>4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4</vt:i4>
      </vt:variant>
    </vt:vector>
  </HeadingPairs>
  <TitlesOfParts>
    <vt:vector size="8" baseType="lpstr">
      <vt:lpstr>Bahnschrift SemiBold</vt:lpstr>
      <vt:lpstr>Calibri</vt:lpstr>
      <vt:lpstr>Calibri Light</vt:lpstr>
      <vt:lpstr>Retrospectiva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ANTONIO BELELLI</dc:creator>
  <cp:lastModifiedBy>ANTONIO BELELLI</cp:lastModifiedBy>
  <cp:revision>6</cp:revision>
  <dcterms:created xsi:type="dcterms:W3CDTF">2025-06-18T12:57:59Z</dcterms:created>
  <dcterms:modified xsi:type="dcterms:W3CDTF">2026-09-28T13:00:11Z</dcterms:modified>
</cp:coreProperties>
</file>