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226" autoAdjust="0"/>
  </p:normalViewPr>
  <p:slideViewPr>
    <p:cSldViewPr snapToGrid="0">
      <p:cViewPr varScale="1">
        <p:scale>
          <a:sx n="104" d="100"/>
          <a:sy n="104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647F2388-33D0-4259-BCCC-BFA68819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8F5721D-C0E6-4BC1-B8BB-877F49D3E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1F1E-34BC-448C-9BED-DF5C207B9FF6}" type="datetime1">
              <a:rPr lang="pt-BR" smtClean="0"/>
              <a:t>20/05/2026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8A9C7BA-66DC-4766-9EE0-5F97D32F5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E17CDEE-B515-4EE8-9E61-474606B40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219D-85CB-425F-BB6B-CC461AF32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2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022E-7ADE-4CCA-9DDC-4356487A4EA8}" type="datetime1">
              <a:rPr lang="pt-BR" smtClean="0"/>
              <a:pPr/>
              <a:t>20/05/2026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84C7-42A7-4BF2-887E-44AEDA03A0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59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5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30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6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58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1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98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73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55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04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 title="Círculo-recort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78B1A19-083F-45CF-98BF-281629737C3A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Retângulo 12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9519E5-99E4-4D3E-8CAE-183AEE91CF49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333C6-6C3F-4BB3-A28D-C3CDD4BB1EA5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1DC22-899D-4E43-8A2E-09386BCC3DCB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F19AFD6-A9A0-4B58-87AF-47B2981EEEA7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7" name="Grupo 6" title="forma de guirlanda à esquerd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vre 6" title="forma de guirlanda à esquerd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vre 11" title="guirlanda esquerda embutid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45E22D-B017-4EDA-9CD1-343A76AE5BDF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7F1E82-C726-45ED-9C74-F4BE751287D7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5FDB00-7159-432C-BC0B-B7CEB34EA853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8C61E9-4A25-4FCD-840B-D8115BE2AC87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 11" title="forma de plano de fundo guirlanda direit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 rtl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B28B6BC1-F130-49F0-A58E-930D6EE038D6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tângulo 7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1" name="Forma livre 11" title="forma de plano de fundo guirlanda direit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ângulo 11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 rtl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98179018-7AF6-4352-BBC8-FCEE9D982AA1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20/05/2026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Forma livre 6" title="Borda de guirlanda à esquerda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ângulo 11" title="borda da borda direit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02" y="2394059"/>
            <a:ext cx="2782737" cy="2069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BR" sz="4000" dirty="0"/>
              <a:t>In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err="1" smtClean="0"/>
              <a:t>fondo</a:t>
            </a:r>
            <a:r>
              <a:rPr lang="pt-BR" sz="4000" dirty="0" smtClean="0"/>
              <a:t> </a:t>
            </a:r>
            <a:br>
              <a:rPr lang="pt-BR" sz="4000" dirty="0" smtClean="0"/>
            </a:br>
            <a:r>
              <a:rPr lang="pt-BR" sz="4000" dirty="0" smtClean="0"/>
              <a:t>al </a:t>
            </a:r>
            <a:r>
              <a:rPr lang="pt-BR" sz="4000" dirty="0"/>
              <a:t>mare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559475" y="275832"/>
            <a:ext cx="4199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LEZIONE 10 – CONVERSAZIONE </a:t>
            </a:r>
          </a:p>
          <a:p>
            <a:pPr algn="ctr"/>
            <a:r>
              <a:rPr lang="pt-BR" sz="2400" dirty="0" smtClean="0">
                <a:latin typeface="Bauhaus 93" panose="04030905020B02020C02" pitchFamily="82" charset="0"/>
              </a:rPr>
              <a:t>La </a:t>
            </a:r>
            <a:r>
              <a:rPr lang="pt-BR" sz="2400" dirty="0" err="1" smtClean="0">
                <a:latin typeface="Bauhaus 93" panose="04030905020B02020C02" pitchFamily="82" charset="0"/>
              </a:rPr>
              <a:t>Balena</a:t>
            </a:r>
            <a:r>
              <a:rPr lang="pt-BR" sz="2400" dirty="0" smtClean="0">
                <a:latin typeface="Bauhaus 93" panose="04030905020B02020C02" pitchFamily="82" charset="0"/>
              </a:rPr>
              <a:t> e </a:t>
            </a:r>
            <a:r>
              <a:rPr lang="pt-BR" sz="2400" dirty="0" err="1" smtClean="0">
                <a:latin typeface="Bauhaus 93" panose="04030905020B02020C02" pitchFamily="82" charset="0"/>
              </a:rPr>
              <a:t>la</a:t>
            </a:r>
            <a:r>
              <a:rPr lang="pt-BR" sz="2400" dirty="0" smtClean="0">
                <a:latin typeface="Bauhaus 93" panose="04030905020B02020C02" pitchFamily="82" charset="0"/>
              </a:rPr>
              <a:t> </a:t>
            </a:r>
            <a:r>
              <a:rPr lang="pt-BR" sz="2400" dirty="0" err="1" smtClean="0">
                <a:latin typeface="Bauhaus 93" panose="04030905020B02020C02" pitchFamily="82" charset="0"/>
              </a:rPr>
              <a:t>Luce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4307" t="55841" r="55148" b="13664"/>
          <a:stretch/>
        </p:blipFill>
        <p:spPr>
          <a:xfrm>
            <a:off x="1825724" y="5383519"/>
            <a:ext cx="2011515" cy="8510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291" y="1355724"/>
            <a:ext cx="7687002" cy="487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98" y="2346717"/>
            <a:ext cx="3745947" cy="30154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Nelle profondità del Mar Adriatico vive una balena azzurra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Questa balena è antichissima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Nessuno conosce la sua età,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ma </a:t>
            </a:r>
            <a:r>
              <a:rPr lang="it-IT" sz="2400" cap="none" dirty="0">
                <a:latin typeface="Bahnschrift SemiBold" panose="020B0502040204020203" pitchFamily="34" charset="0"/>
              </a:rPr>
              <a:t>lei è in vita da moltissimo tempo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...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415" y="1759640"/>
            <a:ext cx="6667500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7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68" y="1640143"/>
            <a:ext cx="3010410" cy="435356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pt-BR" sz="2400" cap="none" dirty="0" smtClean="0">
                <a:latin typeface="Bahnschrift SemiBold" panose="020B0502040204020203" pitchFamily="34" charset="0"/>
              </a:rPr>
              <a:t>La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Balena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nuota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nel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mare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profondo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 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A quella profondità, dove vive la balena, l'acqua è scura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In quel mondo regna il silenzio.</a:t>
            </a: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912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78" y="1339271"/>
            <a:ext cx="7231858" cy="49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98" y="1528753"/>
            <a:ext cx="3496566" cy="496671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pt-BR" sz="2400" cap="none" dirty="0" smtClean="0">
                <a:latin typeface="Bahnschrift SemiBold" panose="020B0502040204020203" pitchFamily="34" charset="0"/>
              </a:rPr>
              <a:t>La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Balena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vede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una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luce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La luce è lontana.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Brilla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piano piano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E lei nuota pacificamente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da </a:t>
            </a:r>
            <a:r>
              <a:rPr lang="it-IT" sz="2400" cap="none" dirty="0">
                <a:latin typeface="Bahnschrift SemiBold" panose="020B0502040204020203" pitchFamily="34" charset="0"/>
              </a:rPr>
              <a:t>sola.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Gli </a:t>
            </a:r>
            <a:r>
              <a:rPr lang="it-IT" sz="2400" cap="none" dirty="0">
                <a:latin typeface="Bahnschrift SemiBold" panose="020B0502040204020203" pitchFamily="34" charset="0"/>
              </a:rPr>
              <a:t>altri abitanti del mare hanno paura di avvicinarsi a quella balena che nuota maestosamente.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42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619" y="1669421"/>
            <a:ext cx="7068447" cy="468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1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67" y="1986807"/>
            <a:ext cx="3413158" cy="3785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La balena nuota verso quella luce proveniente dalla superficie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Nuota lentamente e non ha paura di seguire quella luce che viene dall'alto.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033" y="1411142"/>
            <a:ext cx="6930882" cy="46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98" y="1815038"/>
            <a:ext cx="3085811" cy="32279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La luce si avvicina...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la </a:t>
            </a:r>
            <a:r>
              <a:rPr lang="it-IT" sz="2400" cap="none" dirty="0">
                <a:latin typeface="Bahnschrift SemiBold" panose="020B0502040204020203" pitchFamily="34" charset="0"/>
              </a:rPr>
              <a:t>balena nuota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verso </a:t>
            </a:r>
            <a:r>
              <a:rPr lang="it-IT" sz="2400" cap="none" dirty="0">
                <a:latin typeface="Bahnschrift SemiBold" panose="020B0502040204020203" pitchFamily="34" charset="0"/>
              </a:rPr>
              <a:t>la luce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Il mare si sta trasformando,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emergendo 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e </a:t>
            </a:r>
            <a:r>
              <a:rPr lang="it-IT" sz="2400" cap="none" dirty="0">
                <a:latin typeface="Bahnschrift SemiBold" panose="020B0502040204020203" pitchFamily="34" charset="0"/>
              </a:rPr>
              <a:t>diventando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sempre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più limpido.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915" y="1429275"/>
            <a:ext cx="762000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9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79" y="1463963"/>
            <a:ext cx="3556350" cy="444731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E ora, sulla superficie del mare, la balena vede il sole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Il </a:t>
            </a:r>
            <a:r>
              <a:rPr lang="it-IT" sz="2400" cap="none" dirty="0">
                <a:latin typeface="Bahnschrift SemiBold" panose="020B0502040204020203" pitchFamily="34" charset="0"/>
              </a:rPr>
              <a:t>sole è forte e potente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...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Ma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stesso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così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è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molto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insieme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al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sole,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la balena continua il suo cammino senza paura, con fiducia.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0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541" y="1463963"/>
            <a:ext cx="6910631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7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99" y="2065335"/>
            <a:ext cx="3318212" cy="39013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 smtClean="0">
                <a:latin typeface="Bahnschrift SemiBold" panose="020B0502040204020203" pitchFamily="34" charset="0"/>
              </a:rPr>
              <a:t>La Balena respira ...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Lei osserva con meraviglia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l'infinito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cielo </a:t>
            </a:r>
            <a:r>
              <a:rPr lang="it-IT" sz="2400" cap="none" dirty="0">
                <a:latin typeface="Bahnschrift SemiBold" panose="020B0502040204020203" pitchFamily="34" charset="0"/>
              </a:rPr>
              <a:t>blu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Lì, nell'immensità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del </a:t>
            </a:r>
            <a:r>
              <a:rPr lang="it-IT" sz="2400" cap="none" dirty="0">
                <a:latin typeface="Bahnschrift SemiBold" panose="020B0502040204020203" pitchFamily="34" charset="0"/>
              </a:rPr>
              <a:t>mare, nuotando sotto il sole che splende sulle acque, la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balena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si sente libera. 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7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3" y="1374487"/>
            <a:ext cx="7102762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7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5" y="2028390"/>
            <a:ext cx="4138566" cy="3530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In quell'istante, sentendo l'acqua lambire la sua coda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,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la luce del sole comincia a svanire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La balena rimane calma... senza fretta. Perché il mare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è </a:t>
            </a:r>
            <a:r>
              <a:rPr lang="it-IT" sz="2400" cap="none" dirty="0">
                <a:latin typeface="Bahnschrift SemiBold" panose="020B0502040204020203" pitchFamily="34" charset="0"/>
              </a:rPr>
              <a:t>calmo e tranquillo.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836" y="1457324"/>
            <a:ext cx="6532457" cy="429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8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www.w3.org/XML/1998/namespace"/>
    <ds:schemaRef ds:uri="http://purl.org/dc/dcmitype/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de selo de creche</Template>
  <TotalTime>0</TotalTime>
  <Words>82</Words>
  <Application>Microsoft Office PowerPoint</Application>
  <PresentationFormat>Widescreen</PresentationFormat>
  <Paragraphs>20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Bahnschrift SemiBold</vt:lpstr>
      <vt:lpstr>Bauhaus 93</vt:lpstr>
      <vt:lpstr>Calibri</vt:lpstr>
      <vt:lpstr>Gill Sans MT</vt:lpstr>
      <vt:lpstr>Impact</vt:lpstr>
      <vt:lpstr>Selo</vt:lpstr>
      <vt:lpstr>In  fondo  al mare</vt:lpstr>
      <vt:lpstr>Nelle profondità del Mar Adriatico vive una balena azzurra.  Questa balena è antichissima.  Nessuno conosce la sua età, ma lei è in vita da moltissimo tempo...  </vt:lpstr>
      <vt:lpstr>La Balena nuota nel mare profondo.    A quella profondità, dove vive la balena, l'acqua è scura.   In quel mondo regna il silenzio.   </vt:lpstr>
      <vt:lpstr>La Balena vede  una luce.  La luce è lontana.  Brilla piano piano.  E lei nuota pacificamente  da sola.   Gli altri abitanti del mare hanno paura di avvicinarsi a quella balena che nuota maestosamente.       </vt:lpstr>
      <vt:lpstr>La balena nuota verso quella luce proveniente dalla superficie.  Nuota lentamente e non ha paura di seguire quella luce che viene dall'alto.</vt:lpstr>
      <vt:lpstr>La luce si avvicina...  la balena nuota  verso la luce.  Il mare si sta trasformando,  emergendo  e diventando  sempre  più limpido.</vt:lpstr>
      <vt:lpstr>E ora, sulla superficie del mare, la balena vede il sole.  Il sole è forte e potente...   Ma stesso così  è molto insieme al sole,   la balena continua il suo cammino senza paura, con fiducia.</vt:lpstr>
      <vt:lpstr>La Balena respira ...  Lei osserva con meraviglia l'infinito  cielo blu.  Lì, nell'immensità  del mare, nuotando sotto il sole che splende sulle acque, la balena  si sente libera. </vt:lpstr>
      <vt:lpstr>In quell'istante, sentendo l'acqua lambire la sua coda,  la luce del sole comincia a svanire.  La balena rimane calma... senza fretta. Perché il mare  è calmo e tranquillo.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2026-04-28T13:25:05Z</dcterms:created>
  <dcterms:modified xsi:type="dcterms:W3CDTF">2026-05-20T11:58:53Z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