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36" r:id="rId1"/>
  </p:sldMasterIdLst>
  <p:sldIdLst>
    <p:sldId id="261" r:id="rId2"/>
    <p:sldId id="262" r:id="rId3"/>
    <p:sldId id="277" r:id="rId4"/>
    <p:sldId id="263" r:id="rId5"/>
    <p:sldId id="264" r:id="rId6"/>
    <p:sldId id="265" r:id="rId7"/>
    <p:sldId id="278" r:id="rId8"/>
    <p:sldId id="266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70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49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1423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549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2079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672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83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98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48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8/19/2024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66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638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802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9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8/19/2024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809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49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74274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555260" y="893238"/>
            <a:ext cx="4443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TRANT’OTTO</a:t>
            </a:r>
          </a:p>
          <a:p>
            <a:pPr algn="ctr"/>
            <a:r>
              <a:rPr lang="pt-BR" b="1" dirty="0" smtClean="0"/>
              <a:t>SECIALE 4 - ESERCIZI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0FA5FA9-4CD6-4CE0-8AF8-3602F19C7DF8}"/>
              </a:ext>
            </a:extLst>
          </p:cNvPr>
          <p:cNvSpPr txBox="1"/>
          <p:nvPr/>
        </p:nvSpPr>
        <p:spPr>
          <a:xfrm>
            <a:off x="-418060" y="46202"/>
            <a:ext cx="989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66858" y="2367146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65503" y="1662032"/>
            <a:ext cx="482909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1. Uso di </a:t>
            </a:r>
            <a:r>
              <a:rPr lang="it-IT" b="1" dirty="0" smtClean="0">
                <a:solidFill>
                  <a:srgbClr val="FF0000"/>
                </a:solidFill>
              </a:rPr>
              <a:t>SI</a:t>
            </a:r>
          </a:p>
          <a:p>
            <a:endParaRPr lang="it-IT" dirty="0" smtClean="0"/>
          </a:p>
          <a:p>
            <a:pPr algn="just"/>
            <a:r>
              <a:rPr lang="it-IT" dirty="0" smtClean="0"/>
              <a:t>La forma impersonale si fa con il pronome </a:t>
            </a:r>
            <a:r>
              <a:rPr lang="it-IT" b="1" dirty="0" smtClean="0">
                <a:solidFill>
                  <a:srgbClr val="FF0000"/>
                </a:solidFill>
              </a:rPr>
              <a:t>SI</a:t>
            </a:r>
          </a:p>
          <a:p>
            <a:pPr algn="just"/>
            <a:endParaRPr lang="it-IT" dirty="0"/>
          </a:p>
          <a:p>
            <a:pPr algn="just"/>
            <a:r>
              <a:rPr lang="it-IT" b="1" dirty="0" smtClean="0"/>
              <a:t>Dopo il pronome impersonale </a:t>
            </a:r>
            <a:r>
              <a:rPr lang="it-IT" b="1" dirty="0" smtClean="0">
                <a:solidFill>
                  <a:srgbClr val="FF0000"/>
                </a:solidFill>
              </a:rPr>
              <a:t>SI</a:t>
            </a:r>
            <a:r>
              <a:rPr lang="it-IT" b="1" dirty="0" smtClean="0"/>
              <a:t> il verbo può essere alla terza  persona singolare o plurale.</a:t>
            </a:r>
            <a:endParaRPr lang="it-IT" dirty="0"/>
          </a:p>
        </p:txBody>
      </p:sp>
      <p:sp>
        <p:nvSpPr>
          <p:cNvPr id="9" name="CaixaDeTexto 8"/>
          <p:cNvSpPr txBox="1"/>
          <p:nvPr/>
        </p:nvSpPr>
        <p:spPr>
          <a:xfrm>
            <a:off x="5444357" y="2351066"/>
            <a:ext cx="54971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dirty="0" err="1" smtClean="0"/>
              <a:t>Venerdi</a:t>
            </a:r>
            <a:r>
              <a:rPr lang="pt-BR" dirty="0" smtClean="0"/>
              <a:t> </a:t>
            </a:r>
            <a:r>
              <a:rPr lang="pt-BR" b="1" dirty="0" smtClean="0"/>
              <a:t>si </a:t>
            </a:r>
            <a:r>
              <a:rPr lang="pt-BR" b="1" dirty="0" err="1" smtClean="0"/>
              <a:t>mangia</a:t>
            </a:r>
            <a:r>
              <a:rPr lang="pt-BR" b="1" dirty="0" smtClean="0"/>
              <a:t> </a:t>
            </a:r>
            <a:r>
              <a:rPr lang="pt-BR" dirty="0" err="1" smtClean="0"/>
              <a:t>pesce</a:t>
            </a:r>
            <a:endParaRPr lang="pt-BR" dirty="0" smtClean="0"/>
          </a:p>
          <a:p>
            <a:pPr marL="342900" indent="-342900">
              <a:buAutoNum type="arabicPeriod"/>
            </a:pPr>
            <a:r>
              <a:rPr lang="pt-BR" b="1" dirty="0" smtClean="0"/>
              <a:t>Si </a:t>
            </a:r>
            <a:r>
              <a:rPr lang="pt-BR" b="1" dirty="0" err="1" smtClean="0"/>
              <a:t>mangia</a:t>
            </a:r>
            <a:r>
              <a:rPr lang="pt-BR" b="1" dirty="0" smtClean="0"/>
              <a:t> </a:t>
            </a:r>
            <a:r>
              <a:rPr lang="pt-BR" dirty="0" smtClean="0"/>
              <a:t>bene in </a:t>
            </a:r>
            <a:r>
              <a:rPr lang="pt-BR" dirty="0" err="1" smtClean="0"/>
              <a:t>Italia</a:t>
            </a:r>
            <a:endParaRPr lang="pt-BR" dirty="0" smtClean="0"/>
          </a:p>
          <a:p>
            <a:pPr marL="342900" indent="-342900">
              <a:buAutoNum type="arabicPeriod"/>
            </a:pPr>
            <a:r>
              <a:rPr lang="pt-BR" dirty="0" err="1" smtClean="0"/>
              <a:t>Sabato</a:t>
            </a:r>
            <a:r>
              <a:rPr lang="pt-BR" dirty="0" smtClean="0"/>
              <a:t> </a:t>
            </a:r>
            <a:r>
              <a:rPr lang="pt-BR" b="1" dirty="0" smtClean="0"/>
              <a:t>si </a:t>
            </a:r>
            <a:r>
              <a:rPr lang="pt-BR" b="1" dirty="0" err="1" smtClean="0"/>
              <a:t>mangiano</a:t>
            </a:r>
            <a:r>
              <a:rPr lang="pt-BR" b="1" dirty="0" smtClean="0"/>
              <a:t> </a:t>
            </a:r>
            <a:r>
              <a:rPr lang="pt-BR" dirty="0" smtClean="0"/>
              <a:t>pasta al </a:t>
            </a:r>
            <a:r>
              <a:rPr lang="pt-BR" dirty="0" err="1" smtClean="0"/>
              <a:t>pesto</a:t>
            </a:r>
            <a:r>
              <a:rPr lang="pt-BR" dirty="0" smtClean="0"/>
              <a:t> in cena</a:t>
            </a:r>
          </a:p>
          <a:p>
            <a:pPr marL="342900" indent="-342900">
              <a:buAutoNum type="arabicPeriod"/>
            </a:pPr>
            <a:r>
              <a:rPr lang="pt-BR" dirty="0" smtClean="0"/>
              <a:t>La </a:t>
            </a:r>
            <a:r>
              <a:rPr lang="pt-BR" dirty="0" err="1" smtClean="0"/>
              <a:t>sera</a:t>
            </a:r>
            <a:r>
              <a:rPr lang="pt-BR" dirty="0" smtClean="0"/>
              <a:t> </a:t>
            </a:r>
            <a:r>
              <a:rPr lang="pt-BR" b="1" dirty="0" smtClean="0"/>
              <a:t>si </a:t>
            </a:r>
            <a:r>
              <a:rPr lang="pt-BR" b="1" dirty="0" err="1" smtClean="0"/>
              <a:t>studia</a:t>
            </a:r>
            <a:r>
              <a:rPr lang="pt-BR" b="1" dirty="0" smtClean="0"/>
              <a:t> </a:t>
            </a:r>
            <a:r>
              <a:rPr lang="pt-BR" dirty="0" smtClean="0"/>
              <a:t>lesione </a:t>
            </a:r>
            <a:r>
              <a:rPr lang="pt-BR" dirty="0" err="1" smtClean="0"/>
              <a:t>di</a:t>
            </a:r>
            <a:r>
              <a:rPr lang="pt-BR" dirty="0" smtClean="0"/>
              <a:t> </a:t>
            </a:r>
            <a:r>
              <a:rPr lang="pt-BR" dirty="0" err="1" smtClean="0"/>
              <a:t>Storia</a:t>
            </a:r>
            <a:r>
              <a:rPr lang="pt-BR" dirty="0" smtClean="0"/>
              <a:t> </a:t>
            </a:r>
            <a:r>
              <a:rPr lang="pt-BR" dirty="0" err="1" smtClean="0"/>
              <a:t>all’università</a:t>
            </a:r>
            <a:endParaRPr lang="pt-BR" dirty="0" smtClean="0"/>
          </a:p>
          <a:p>
            <a:pPr marL="342900" indent="-342900">
              <a:buAutoNum type="arabicPeriod"/>
            </a:pPr>
            <a:r>
              <a:rPr lang="pt-BR" dirty="0" smtClean="0"/>
              <a:t>...</a:t>
            </a:r>
          </a:p>
          <a:p>
            <a:pPr marL="342900" indent="-342900">
              <a:buAutoNum type="arabicPeriod"/>
            </a:pPr>
            <a:r>
              <a:rPr lang="pt-BR" dirty="0" smtClean="0"/>
              <a:t>...</a:t>
            </a:r>
          </a:p>
          <a:p>
            <a:pPr marL="342900" indent="-342900">
              <a:buAutoNum type="arabicPeriod"/>
            </a:pPr>
            <a:r>
              <a:rPr lang="pt-BR" dirty="0" smtClean="0"/>
              <a:t>...</a:t>
            </a:r>
          </a:p>
          <a:p>
            <a:pPr marL="342900" indent="-342900">
              <a:buAutoNum type="arabicPeriod"/>
            </a:pPr>
            <a:r>
              <a:rPr lang="pt-BR" dirty="0" smtClean="0"/>
              <a:t>...</a:t>
            </a:r>
          </a:p>
          <a:p>
            <a:pPr marL="342900" indent="-342900">
              <a:buAutoNum type="arabicPeriod"/>
            </a:pPr>
            <a:r>
              <a:rPr lang="pt-BR" dirty="0" smtClean="0"/>
              <a:t>...</a:t>
            </a:r>
          </a:p>
          <a:p>
            <a:pPr marL="342900" indent="-342900">
              <a:buAutoNum type="arabicPeriod"/>
            </a:pPr>
            <a:r>
              <a:rPr lang="pt-BR" dirty="0" smtClean="0"/>
              <a:t>...</a:t>
            </a:r>
          </a:p>
          <a:p>
            <a:pPr marL="342900" indent="-342900">
              <a:buAutoNum type="arabicPeriod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0469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74274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0FA5FA9-4CD6-4CE0-8AF8-3602F19C7DF8}"/>
              </a:ext>
            </a:extLst>
          </p:cNvPr>
          <p:cNvSpPr txBox="1"/>
          <p:nvPr/>
        </p:nvSpPr>
        <p:spPr>
          <a:xfrm>
            <a:off x="-452244" y="21092"/>
            <a:ext cx="989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aixaDeTexto 2"/>
          <p:cNvSpPr txBox="1"/>
          <p:nvPr/>
        </p:nvSpPr>
        <p:spPr>
          <a:xfrm>
            <a:off x="257847" y="1611810"/>
            <a:ext cx="6514906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7. Come usare il Verbo FREGARSENE</a:t>
            </a:r>
          </a:p>
          <a:p>
            <a:endParaRPr lang="it-IT" b="1" dirty="0"/>
          </a:p>
          <a:p>
            <a:pPr marL="265113" indent="-265113"/>
            <a:r>
              <a:rPr lang="it-IT" b="1" dirty="0" smtClean="0"/>
              <a:t>    Usato con le particelle </a:t>
            </a:r>
            <a:r>
              <a:rPr lang="it-IT" b="1" dirty="0" smtClean="0">
                <a:solidFill>
                  <a:srgbClr val="FF0000"/>
                </a:solidFill>
              </a:rPr>
              <a:t>SI</a:t>
            </a:r>
            <a:r>
              <a:rPr lang="it-IT" b="1" dirty="0" smtClean="0"/>
              <a:t> e </a:t>
            </a:r>
            <a:r>
              <a:rPr lang="it-IT" b="1" dirty="0" smtClean="0">
                <a:solidFill>
                  <a:srgbClr val="FF0000"/>
                </a:solidFill>
              </a:rPr>
              <a:t>Ne</a:t>
            </a:r>
            <a:r>
              <a:rPr lang="it-IT" b="1" dirty="0" smtClean="0"/>
              <a:t> e con la preposizione </a:t>
            </a:r>
            <a:r>
              <a:rPr lang="it-IT" b="1" dirty="0" smtClean="0">
                <a:solidFill>
                  <a:srgbClr val="FF0000"/>
                </a:solidFill>
              </a:rPr>
              <a:t>DI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</a:t>
            </a:r>
            <a:r>
              <a:rPr lang="it-IT" dirty="0" smtClean="0"/>
              <a:t>Esempio:</a:t>
            </a:r>
          </a:p>
          <a:p>
            <a:r>
              <a:rPr lang="it-IT" b="1" dirty="0" smtClean="0"/>
              <a:t> 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</a:t>
            </a:r>
            <a:endParaRPr lang="it-IT" b="1" dirty="0" smtClean="0">
              <a:solidFill>
                <a:srgbClr val="FF0000"/>
              </a:solidFill>
            </a:endParaRPr>
          </a:p>
          <a:p>
            <a:r>
              <a:rPr lang="it-IT" b="1" dirty="0"/>
              <a:t> </a:t>
            </a:r>
            <a:r>
              <a:rPr lang="it-IT" b="1" dirty="0" smtClean="0"/>
              <a:t>    a. Me ne frego di quello che pensi tu su di me!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b. Maria se ne fregata di quello che ha fatto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c. Lo avevo condotto alla vitoria, ma lui se ne fregato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d. Ma alla fine, che se ne frega?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</a:t>
            </a:r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0940" y="2020362"/>
            <a:ext cx="5232336" cy="3493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555260" y="893238"/>
            <a:ext cx="4443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TRANT’OTTO</a:t>
            </a:r>
          </a:p>
          <a:p>
            <a:pPr algn="ctr"/>
            <a:r>
              <a:rPr lang="pt-BR" b="1" dirty="0" smtClean="0"/>
              <a:t>SECIALE 4 - ESERCIZI</a:t>
            </a:r>
          </a:p>
        </p:txBody>
      </p:sp>
    </p:spTree>
    <p:extLst>
      <p:ext uri="{BB962C8B-B14F-4D97-AF65-F5344CB8AC3E}">
        <p14:creationId xmlns:p14="http://schemas.microsoft.com/office/powerpoint/2010/main" val="3089418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74274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0FA5FA9-4CD6-4CE0-8AF8-3602F19C7DF8}"/>
              </a:ext>
            </a:extLst>
          </p:cNvPr>
          <p:cNvSpPr txBox="1"/>
          <p:nvPr/>
        </p:nvSpPr>
        <p:spPr>
          <a:xfrm>
            <a:off x="-452244" y="21092"/>
            <a:ext cx="989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8520" y="618615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aixaDeTexto 2"/>
          <p:cNvSpPr txBox="1"/>
          <p:nvPr/>
        </p:nvSpPr>
        <p:spPr>
          <a:xfrm>
            <a:off x="386034" y="1514458"/>
            <a:ext cx="6236957" cy="53553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8. Come usare </a:t>
            </a:r>
            <a:r>
              <a:rPr lang="it-IT" b="1" dirty="0" smtClean="0">
                <a:solidFill>
                  <a:srgbClr val="FF0000"/>
                </a:solidFill>
              </a:rPr>
              <a:t>GIRO</a:t>
            </a:r>
            <a:r>
              <a:rPr lang="it-IT" b="1" dirty="0" smtClean="0"/>
              <a:t> e </a:t>
            </a:r>
            <a:r>
              <a:rPr lang="it-IT" b="1" dirty="0" smtClean="0">
                <a:solidFill>
                  <a:srgbClr val="FF0000"/>
                </a:solidFill>
              </a:rPr>
              <a:t>GITA</a:t>
            </a:r>
          </a:p>
          <a:p>
            <a:endParaRPr lang="it-IT" b="1" dirty="0"/>
          </a:p>
          <a:p>
            <a:pPr marL="265113" indent="-265113"/>
            <a:r>
              <a:rPr lang="it-IT" b="1" dirty="0" smtClean="0"/>
              <a:t>    Giro – una passegiata veloce e breve</a:t>
            </a:r>
          </a:p>
          <a:p>
            <a:pPr marL="265113" indent="-265113"/>
            <a:r>
              <a:rPr lang="it-IT" b="1" dirty="0"/>
              <a:t> </a:t>
            </a:r>
            <a:r>
              <a:rPr lang="it-IT" b="1" dirty="0" smtClean="0"/>
              <a:t>   Gita – una passegiata lunga</a:t>
            </a:r>
          </a:p>
          <a:p>
            <a:pPr marL="265113" indent="-265113"/>
            <a:endParaRPr lang="it-IT" b="1" dirty="0"/>
          </a:p>
          <a:p>
            <a:pPr marL="265113" indent="-265113"/>
            <a:r>
              <a:rPr lang="it-IT" b="1" dirty="0" smtClean="0"/>
              <a:t>     Esempio:</a:t>
            </a:r>
            <a:endParaRPr lang="it-IT" dirty="0" smtClean="0"/>
          </a:p>
          <a:p>
            <a:r>
              <a:rPr lang="it-IT" b="1" dirty="0" smtClean="0"/>
              <a:t> 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</a:t>
            </a:r>
            <a:endParaRPr lang="it-IT" b="1" dirty="0" smtClean="0">
              <a:solidFill>
                <a:srgbClr val="FF0000"/>
              </a:solidFill>
            </a:endParaRPr>
          </a:p>
          <a:p>
            <a:pPr marL="623888" indent="-623888"/>
            <a:r>
              <a:rPr lang="it-IT" b="1" dirty="0"/>
              <a:t> </a:t>
            </a:r>
            <a:r>
              <a:rPr lang="it-IT" b="1" dirty="0" smtClean="0"/>
              <a:t>    a. Iere ho fatto una gita con gli amici. Siamo andati  in una montagna. 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b. Facciamo un giro nel centro storico oggi?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c. Domani faremo una gita al mare.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d. Il giro è già finito? Che peccato!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</a:t>
            </a:r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0732" y="1924417"/>
            <a:ext cx="3523988" cy="4933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555260" y="893238"/>
            <a:ext cx="4443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TRANT’OTTO</a:t>
            </a:r>
          </a:p>
          <a:p>
            <a:pPr algn="ctr"/>
            <a:r>
              <a:rPr lang="pt-BR" b="1" dirty="0" smtClean="0"/>
              <a:t>SECIALE 4 - ESERCIZI</a:t>
            </a:r>
          </a:p>
        </p:txBody>
      </p:sp>
    </p:spTree>
    <p:extLst>
      <p:ext uri="{BB962C8B-B14F-4D97-AF65-F5344CB8AC3E}">
        <p14:creationId xmlns:p14="http://schemas.microsoft.com/office/powerpoint/2010/main" val="2870974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74274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736984" y="868127"/>
            <a:ext cx="3708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MODULO TRANT’OTTO</a:t>
            </a:r>
          </a:p>
          <a:p>
            <a:pPr algn="ctr"/>
            <a:r>
              <a:rPr lang="pt-BR" b="1" dirty="0" smtClean="0"/>
              <a:t>STUDIO </a:t>
            </a:r>
            <a:r>
              <a:rPr lang="pt-BR" b="1" dirty="0"/>
              <a:t>DELLA GRAMMATICA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0FA5FA9-4CD6-4CE0-8AF8-3602F19C7DF8}"/>
              </a:ext>
            </a:extLst>
          </p:cNvPr>
          <p:cNvSpPr txBox="1"/>
          <p:nvPr/>
        </p:nvSpPr>
        <p:spPr>
          <a:xfrm>
            <a:off x="-452244" y="21092"/>
            <a:ext cx="989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8520" y="618615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aixaDeTexto 2"/>
          <p:cNvSpPr txBox="1"/>
          <p:nvPr/>
        </p:nvSpPr>
        <p:spPr>
          <a:xfrm>
            <a:off x="386034" y="1514458"/>
            <a:ext cx="6236957" cy="4801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9. Come usare </a:t>
            </a:r>
            <a:r>
              <a:rPr lang="it-IT" b="1" dirty="0" smtClean="0">
                <a:solidFill>
                  <a:srgbClr val="FF0000"/>
                </a:solidFill>
              </a:rPr>
              <a:t>ALTROCHÉ</a:t>
            </a:r>
          </a:p>
          <a:p>
            <a:endParaRPr lang="it-IT" b="1" dirty="0"/>
          </a:p>
          <a:p>
            <a:pPr marL="265113" indent="-265113"/>
            <a:r>
              <a:rPr lang="it-IT" b="1" dirty="0" smtClean="0"/>
              <a:t>Esempio: Sicuramente, certamente, come no?</a:t>
            </a:r>
            <a:endParaRPr lang="it-IT" dirty="0" smtClean="0"/>
          </a:p>
          <a:p>
            <a:r>
              <a:rPr lang="it-IT" b="1" dirty="0" smtClean="0"/>
              <a:t> 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</a:t>
            </a:r>
            <a:endParaRPr lang="it-IT" b="1" dirty="0" smtClean="0">
              <a:solidFill>
                <a:srgbClr val="FF0000"/>
              </a:solidFill>
            </a:endParaRPr>
          </a:p>
          <a:p>
            <a:pPr marL="623888" indent="-623888"/>
            <a:r>
              <a:rPr lang="it-IT" b="1" dirty="0"/>
              <a:t> </a:t>
            </a:r>
            <a:r>
              <a:rPr lang="it-IT" b="1" dirty="0" smtClean="0"/>
              <a:t>    a. Ti è piaciuto il film?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</a:t>
            </a:r>
            <a:r>
              <a:rPr lang="it-IT" b="1" dirty="0"/>
              <a:t> </a:t>
            </a:r>
            <a:r>
              <a:rPr lang="it-IT" b="1" dirty="0" smtClean="0"/>
              <a:t>   </a:t>
            </a:r>
            <a:r>
              <a:rPr lang="it-IT" b="1" dirty="0" smtClean="0">
                <a:solidFill>
                  <a:srgbClr val="FF0000"/>
                </a:solidFill>
              </a:rPr>
              <a:t>Altroché il film è bellissimo!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b. Si mangia bene a Bologna?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    </a:t>
            </a:r>
            <a:r>
              <a:rPr lang="it-IT" b="1" dirty="0" smtClean="0">
                <a:solidFill>
                  <a:srgbClr val="FF0000"/>
                </a:solidFill>
              </a:rPr>
              <a:t>Altroché, la cucina  bolognese è eccezionale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c. Questa si, che è un’ótima  proposta.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    </a:t>
            </a:r>
            <a:r>
              <a:rPr lang="it-IT" b="1" dirty="0" smtClean="0">
                <a:solidFill>
                  <a:srgbClr val="FF0000"/>
                </a:solidFill>
              </a:rPr>
              <a:t>Altroché se sono contento!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</a:t>
            </a:r>
          </a:p>
          <a:p>
            <a:endParaRPr lang="it-IT" dirty="0" smtClean="0"/>
          </a:p>
          <a:p>
            <a:endParaRPr lang="it-IT" dirty="0"/>
          </a:p>
          <a:p>
            <a:r>
              <a:rPr lang="it-IT" dirty="0" smtClean="0"/>
              <a:t>!</a:t>
            </a:r>
            <a:endParaRPr lang="it-I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5700" y="1851913"/>
            <a:ext cx="5637805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8738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74274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736984" y="868127"/>
            <a:ext cx="3708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MODULO TRANT’OTTO</a:t>
            </a:r>
          </a:p>
          <a:p>
            <a:pPr algn="ctr"/>
            <a:r>
              <a:rPr lang="pt-BR" b="1" dirty="0" smtClean="0"/>
              <a:t>STUDIO </a:t>
            </a:r>
            <a:r>
              <a:rPr lang="pt-BR" b="1" dirty="0"/>
              <a:t>DELLA GRAMMATICA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0FA5FA9-4CD6-4CE0-8AF8-3602F19C7DF8}"/>
              </a:ext>
            </a:extLst>
          </p:cNvPr>
          <p:cNvSpPr txBox="1"/>
          <p:nvPr/>
        </p:nvSpPr>
        <p:spPr>
          <a:xfrm>
            <a:off x="-452244" y="21092"/>
            <a:ext cx="989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7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aixaDeTexto 2"/>
          <p:cNvSpPr txBox="1"/>
          <p:nvPr/>
        </p:nvSpPr>
        <p:spPr>
          <a:xfrm>
            <a:off x="801875" y="1514458"/>
            <a:ext cx="6650058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10. Come usare </a:t>
            </a:r>
            <a:r>
              <a:rPr lang="it-IT" b="1" dirty="0" smtClean="0">
                <a:solidFill>
                  <a:srgbClr val="FF0000"/>
                </a:solidFill>
              </a:rPr>
              <a:t>CREDO DI SI – </a:t>
            </a:r>
            <a:r>
              <a:rPr lang="it-IT" b="1" dirty="0" smtClean="0">
                <a:solidFill>
                  <a:srgbClr val="FF0000"/>
                </a:solidFill>
              </a:rPr>
              <a:t>PENSI </a:t>
            </a:r>
            <a:r>
              <a:rPr lang="it-IT" b="1" dirty="0" smtClean="0">
                <a:solidFill>
                  <a:srgbClr val="FF0000"/>
                </a:solidFill>
              </a:rPr>
              <a:t>DI SI</a:t>
            </a:r>
          </a:p>
          <a:p>
            <a:endParaRPr lang="it-IT" b="1" dirty="0"/>
          </a:p>
          <a:p>
            <a:pPr marL="265113" indent="-265113"/>
            <a:r>
              <a:rPr lang="it-IT" b="1" dirty="0" smtClean="0"/>
              <a:t>Oggi vediamo un’errore molto comune in italiano.</a:t>
            </a:r>
            <a:endParaRPr lang="it-IT" dirty="0" smtClean="0"/>
          </a:p>
          <a:p>
            <a:r>
              <a:rPr lang="it-IT" b="1" dirty="0" smtClean="0"/>
              <a:t> - </a:t>
            </a:r>
            <a:r>
              <a:rPr lang="it-IT" dirty="0" smtClean="0"/>
              <a:t>Credo che si!</a:t>
            </a:r>
          </a:p>
          <a:p>
            <a:r>
              <a:rPr lang="it-IT" dirty="0"/>
              <a:t> </a:t>
            </a:r>
            <a:r>
              <a:rPr lang="it-IT" dirty="0" smtClean="0"/>
              <a:t>-  Penso che si!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</a:t>
            </a:r>
            <a:endParaRPr lang="it-IT" b="1" dirty="0" smtClean="0">
              <a:solidFill>
                <a:srgbClr val="FF0000"/>
              </a:solidFill>
            </a:endParaRPr>
          </a:p>
          <a:p>
            <a:pPr marL="623888" indent="-623888"/>
            <a:r>
              <a:rPr lang="it-IT" b="1" dirty="0"/>
              <a:t> </a:t>
            </a:r>
            <a:r>
              <a:rPr lang="it-IT" b="1" dirty="0" smtClean="0"/>
              <a:t>    a. Nel 2022 la sinistra può tornare a vincere le elezioni ? 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</a:t>
            </a:r>
            <a:r>
              <a:rPr lang="it-IT" b="1" dirty="0"/>
              <a:t> </a:t>
            </a:r>
            <a:r>
              <a:rPr lang="it-IT" b="1" dirty="0" smtClean="0"/>
              <a:t>   </a:t>
            </a:r>
            <a:r>
              <a:rPr lang="it-IT" b="1" dirty="0" smtClean="0">
                <a:solidFill>
                  <a:srgbClr val="FF0000"/>
                </a:solidFill>
              </a:rPr>
              <a:t>Penso di si.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b. Bolsonaro vincerà le elezioni nel 2022?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    </a:t>
            </a:r>
            <a:r>
              <a:rPr lang="it-IT" b="1" dirty="0" smtClean="0">
                <a:solidFill>
                  <a:srgbClr val="FF0000"/>
                </a:solidFill>
              </a:rPr>
              <a:t>Credo di no.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c. Brasile vincerà la partita contro l’italia domani?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    </a:t>
            </a:r>
            <a:r>
              <a:rPr lang="it-IT" b="1" dirty="0" smtClean="0">
                <a:solidFill>
                  <a:srgbClr val="FF0000"/>
                </a:solidFill>
              </a:rPr>
              <a:t>Credo di si.</a:t>
            </a:r>
            <a:r>
              <a:rPr lang="it-IT" b="1" dirty="0" smtClean="0"/>
              <a:t>   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</a:t>
            </a:r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0155" y="1538939"/>
            <a:ext cx="3513372" cy="5246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4844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74274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736984" y="868127"/>
            <a:ext cx="3708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MODULO TRANT’OTTO</a:t>
            </a:r>
          </a:p>
          <a:p>
            <a:pPr algn="ctr"/>
            <a:r>
              <a:rPr lang="pt-BR" b="1" dirty="0" smtClean="0"/>
              <a:t>STUDIO </a:t>
            </a:r>
            <a:r>
              <a:rPr lang="pt-BR" b="1" dirty="0"/>
              <a:t>DELLA GRAMMATICA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0FA5FA9-4CD6-4CE0-8AF8-3602F19C7DF8}"/>
              </a:ext>
            </a:extLst>
          </p:cNvPr>
          <p:cNvSpPr txBox="1"/>
          <p:nvPr/>
        </p:nvSpPr>
        <p:spPr>
          <a:xfrm>
            <a:off x="-452244" y="21092"/>
            <a:ext cx="989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8520" y="618615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aixaDeTexto 2"/>
          <p:cNvSpPr txBox="1"/>
          <p:nvPr/>
        </p:nvSpPr>
        <p:spPr>
          <a:xfrm>
            <a:off x="201715" y="1395058"/>
            <a:ext cx="5263647" cy="67403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11. Come usare </a:t>
            </a:r>
            <a:r>
              <a:rPr lang="it-IT" b="1" dirty="0" smtClean="0">
                <a:solidFill>
                  <a:srgbClr val="FF0000"/>
                </a:solidFill>
              </a:rPr>
              <a:t>IL FINE e LA FINE</a:t>
            </a: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Il Fine = Lo scopo – L’obiettivo</a:t>
            </a: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La Fine = Il finale – Il risultato</a:t>
            </a:r>
          </a:p>
          <a:p>
            <a:r>
              <a:rPr lang="it-IT" b="1" dirty="0" smtClean="0"/>
              <a:t>     </a:t>
            </a:r>
            <a:endParaRPr lang="it-IT" b="1" dirty="0" smtClean="0">
              <a:solidFill>
                <a:srgbClr val="FF0000"/>
              </a:solidFill>
            </a:endParaRPr>
          </a:p>
          <a:p>
            <a:pPr marL="623888" indent="-623888"/>
            <a:r>
              <a:rPr lang="it-IT" b="1" dirty="0"/>
              <a:t> </a:t>
            </a:r>
            <a:r>
              <a:rPr lang="it-IT" b="1" dirty="0" smtClean="0"/>
              <a:t>    a. Il fine giustifica i mezzi.</a:t>
            </a:r>
          </a:p>
          <a:p>
            <a:pPr marL="623888" indent="-623888"/>
            <a:r>
              <a:rPr lang="it-IT" b="1" dirty="0"/>
              <a:t> </a:t>
            </a:r>
            <a:r>
              <a:rPr lang="it-IT" b="1" dirty="0" smtClean="0"/>
              <a:t>         </a:t>
            </a:r>
            <a:r>
              <a:rPr lang="it-IT" b="1" dirty="0" smtClean="0">
                <a:solidFill>
                  <a:srgbClr val="002060"/>
                </a:solidFill>
              </a:rPr>
              <a:t>O fim justifica os meios</a:t>
            </a:r>
          </a:p>
          <a:p>
            <a:pPr marL="623888" indent="-623888"/>
            <a:endParaRPr lang="it-IT" b="1" dirty="0" smtClean="0">
              <a:solidFill>
                <a:srgbClr val="002060"/>
              </a:solidFill>
            </a:endParaRPr>
          </a:p>
          <a:p>
            <a:r>
              <a:rPr lang="it-IT" b="1" dirty="0" smtClean="0"/>
              <a:t>     b. Qual è il fine di quel motto?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    </a:t>
            </a:r>
            <a:r>
              <a:rPr lang="it-IT" b="1" dirty="0" smtClean="0">
                <a:solidFill>
                  <a:srgbClr val="002060"/>
                </a:solidFill>
              </a:rPr>
              <a:t>Qual é o objetivo daquele lema?</a:t>
            </a:r>
          </a:p>
          <a:p>
            <a:endParaRPr lang="it-IT" b="1" dirty="0" smtClean="0">
              <a:solidFill>
                <a:srgbClr val="002060"/>
              </a:solidFill>
            </a:endParaRPr>
          </a:p>
          <a:p>
            <a:r>
              <a:rPr lang="it-IT" b="1" dirty="0"/>
              <a:t> </a:t>
            </a:r>
            <a:r>
              <a:rPr lang="it-IT" b="1" dirty="0" smtClean="0"/>
              <a:t>    c. Siamo arrivati alla fine della strada!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    </a:t>
            </a:r>
            <a:r>
              <a:rPr lang="it-IT" b="1" dirty="0" smtClean="0">
                <a:solidFill>
                  <a:srgbClr val="002060"/>
                </a:solidFill>
              </a:rPr>
              <a:t>Chegamos ao fim da estrada</a:t>
            </a:r>
          </a:p>
          <a:p>
            <a:endParaRPr lang="it-IT" b="1" dirty="0" smtClean="0">
              <a:solidFill>
                <a:srgbClr val="002060"/>
              </a:solidFill>
            </a:endParaRP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d. </a:t>
            </a:r>
            <a:r>
              <a:rPr lang="it-IT" b="1" dirty="0" smtClean="0"/>
              <a:t>La fine della storia è una tragedia!</a:t>
            </a: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     </a:t>
            </a:r>
            <a:r>
              <a:rPr lang="it-IT" b="1" dirty="0" smtClean="0">
                <a:solidFill>
                  <a:srgbClr val="002060"/>
                </a:solidFill>
              </a:rPr>
              <a:t>O fim da história é uma tragédia.</a:t>
            </a:r>
          </a:p>
          <a:p>
            <a:endParaRPr lang="it-IT" b="1" dirty="0">
              <a:solidFill>
                <a:srgbClr val="FF0000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          &gt;&gt;&gt; Il Finale = o final ...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</a:t>
            </a:r>
          </a:p>
          <a:p>
            <a:endParaRPr lang="it-IT" dirty="0" smtClean="0"/>
          </a:p>
          <a:p>
            <a:endParaRPr lang="it-IT" dirty="0"/>
          </a:p>
          <a:p>
            <a:r>
              <a:rPr lang="it-IT" dirty="0" smtClean="0"/>
              <a:t>!</a:t>
            </a:r>
            <a:endParaRPr lang="it-I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5602" y="1611810"/>
            <a:ext cx="4004987" cy="5346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2880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74274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736984" y="868127"/>
            <a:ext cx="3708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MODULO TRANT’OTTO</a:t>
            </a:r>
          </a:p>
          <a:p>
            <a:pPr algn="ctr"/>
            <a:r>
              <a:rPr lang="pt-BR" b="1" dirty="0" smtClean="0"/>
              <a:t>STUDIO </a:t>
            </a:r>
            <a:r>
              <a:rPr lang="pt-BR" b="1" dirty="0"/>
              <a:t>DELLA GRAMMATICA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0FA5FA9-4CD6-4CE0-8AF8-3602F19C7DF8}"/>
              </a:ext>
            </a:extLst>
          </p:cNvPr>
          <p:cNvSpPr txBox="1"/>
          <p:nvPr/>
        </p:nvSpPr>
        <p:spPr>
          <a:xfrm>
            <a:off x="-452244" y="21092"/>
            <a:ext cx="989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8520" y="618615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aixaDeTexto 2"/>
          <p:cNvSpPr txBox="1"/>
          <p:nvPr/>
        </p:nvSpPr>
        <p:spPr>
          <a:xfrm>
            <a:off x="219696" y="1756001"/>
            <a:ext cx="6438367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12. Come Chiedere Qualcosa gentilmente?</a:t>
            </a:r>
            <a:endParaRPr lang="it-IT" b="1" dirty="0" smtClean="0">
              <a:solidFill>
                <a:srgbClr val="FF0000"/>
              </a:solidFill>
            </a:endParaRP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</a:t>
            </a:r>
            <a:r>
              <a:rPr lang="it-IT" b="1" dirty="0" smtClean="0"/>
              <a:t>     </a:t>
            </a:r>
            <a:endParaRPr lang="it-IT" b="1" dirty="0" smtClean="0">
              <a:solidFill>
                <a:srgbClr val="FF0000"/>
              </a:solidFill>
            </a:endParaRPr>
          </a:p>
          <a:p>
            <a:pPr marL="623888" indent="-623888"/>
            <a:r>
              <a:rPr lang="it-IT" b="1" dirty="0"/>
              <a:t> </a:t>
            </a:r>
            <a:r>
              <a:rPr lang="it-IT" b="1" dirty="0" smtClean="0"/>
              <a:t>    a. Potresti / Potrebbe + Verbo</a:t>
            </a:r>
          </a:p>
          <a:p>
            <a:pPr marL="623888" indent="-623888"/>
            <a:r>
              <a:rPr lang="it-IT" b="1" dirty="0"/>
              <a:t> </a:t>
            </a:r>
            <a:r>
              <a:rPr lang="it-IT" b="1" dirty="0" smtClean="0"/>
              <a:t>         </a:t>
            </a:r>
            <a:r>
              <a:rPr lang="it-IT" b="1" dirty="0" smtClean="0">
                <a:solidFill>
                  <a:srgbClr val="002060"/>
                </a:solidFill>
              </a:rPr>
              <a:t>Potresti chiudere la finestra per favore?</a:t>
            </a:r>
          </a:p>
          <a:p>
            <a:pPr marL="623888" indent="-623888"/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smtClean="0">
                <a:solidFill>
                  <a:srgbClr val="002060"/>
                </a:solidFill>
              </a:rPr>
              <a:t>         Potrebbe portarmi un calice di vino, per piacere?</a:t>
            </a:r>
          </a:p>
          <a:p>
            <a:pPr marL="623888" indent="-623888"/>
            <a:endParaRPr lang="it-IT" b="1" dirty="0" smtClean="0">
              <a:solidFill>
                <a:srgbClr val="002060"/>
              </a:solidFill>
            </a:endParaRPr>
          </a:p>
          <a:p>
            <a:r>
              <a:rPr lang="it-IT" b="1" dirty="0" smtClean="0"/>
              <a:t>     b. Mi daresti / Mi darebbe + verbo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    </a:t>
            </a:r>
            <a:r>
              <a:rPr lang="it-IT" b="1" dirty="0" smtClean="0">
                <a:solidFill>
                  <a:srgbClr val="002060"/>
                </a:solidFill>
              </a:rPr>
              <a:t>Mi daresti una mano a scaricare la Macchina?</a:t>
            </a:r>
          </a:p>
          <a:p>
            <a:r>
              <a:rPr lang="it-IT" b="1" dirty="0" smtClean="0">
                <a:solidFill>
                  <a:srgbClr val="002060"/>
                </a:solidFill>
              </a:rPr>
              <a:t>         Mi darebbe alcune informazione su Roma?</a:t>
            </a:r>
          </a:p>
          <a:p>
            <a:endParaRPr lang="it-IT" b="1" dirty="0" smtClean="0">
              <a:solidFill>
                <a:srgbClr val="002060"/>
              </a:solidFill>
            </a:endParaRPr>
          </a:p>
          <a:p>
            <a:r>
              <a:rPr lang="it-IT" b="1" dirty="0"/>
              <a:t> </a:t>
            </a:r>
            <a:r>
              <a:rPr lang="it-IT" b="1" dirty="0" smtClean="0"/>
              <a:t>    c. Ti/Le dispiacerebbe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    </a:t>
            </a:r>
            <a:r>
              <a:rPr lang="it-IT" b="1" dirty="0" smtClean="0">
                <a:solidFill>
                  <a:srgbClr val="002060"/>
                </a:solidFill>
              </a:rPr>
              <a:t>Ti dispiacerebbe aiutarmi con i compiti?</a:t>
            </a:r>
          </a:p>
          <a:p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smtClean="0">
                <a:solidFill>
                  <a:srgbClr val="002060"/>
                </a:solidFill>
              </a:rPr>
              <a:t>        Le dispiacerebbe fare un favore per me?</a:t>
            </a:r>
          </a:p>
          <a:p>
            <a:endParaRPr lang="it-IT" b="1" dirty="0" smtClean="0">
              <a:solidFill>
                <a:srgbClr val="002060"/>
              </a:solidFill>
            </a:endParaRP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   &gt;&gt;&gt; </a:t>
            </a:r>
            <a:r>
              <a:rPr lang="it-IT" b="1" dirty="0" smtClean="0"/>
              <a:t>Dispiacerebbe = </a:t>
            </a:r>
            <a:r>
              <a:rPr lang="it-IT" b="1" dirty="0" smtClean="0">
                <a:solidFill>
                  <a:srgbClr val="FF0000"/>
                </a:solidFill>
              </a:rPr>
              <a:t>desagradável</a:t>
            </a:r>
            <a:r>
              <a:rPr lang="it-IT" b="1" dirty="0" smtClean="0"/>
              <a:t> = </a:t>
            </a:r>
            <a:r>
              <a:rPr lang="it-IT" b="1" dirty="0" smtClean="0">
                <a:solidFill>
                  <a:srgbClr val="00B050"/>
                </a:solidFill>
              </a:rPr>
              <a:t>Importar</a:t>
            </a:r>
            <a:r>
              <a:rPr lang="it-IT" b="1" dirty="0" smtClean="0"/>
              <a:t> 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</a:t>
            </a:r>
          </a:p>
          <a:p>
            <a:endParaRPr lang="it-I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5379" y="1767653"/>
            <a:ext cx="4004987" cy="5181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7451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74274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736984" y="868127"/>
            <a:ext cx="3708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MODULO TRANT’OTTO</a:t>
            </a:r>
          </a:p>
          <a:p>
            <a:pPr algn="ctr"/>
            <a:r>
              <a:rPr lang="pt-BR" b="1" dirty="0" smtClean="0"/>
              <a:t>STUDIO </a:t>
            </a:r>
            <a:r>
              <a:rPr lang="pt-BR" b="1" dirty="0"/>
              <a:t>DELLA GRAMMATICA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0FA5FA9-4CD6-4CE0-8AF8-3602F19C7DF8}"/>
              </a:ext>
            </a:extLst>
          </p:cNvPr>
          <p:cNvSpPr txBox="1"/>
          <p:nvPr/>
        </p:nvSpPr>
        <p:spPr>
          <a:xfrm>
            <a:off x="-452244" y="21092"/>
            <a:ext cx="989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8520" y="618615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aixaDeTexto 2"/>
          <p:cNvSpPr txBox="1"/>
          <p:nvPr/>
        </p:nvSpPr>
        <p:spPr>
          <a:xfrm>
            <a:off x="219696" y="1756001"/>
            <a:ext cx="8095362" cy="53553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13.  Chi l’avrebbe mai detto?</a:t>
            </a: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  &gt;&gt;&gt; Exressioni idiomatica = ‘Quem diria’</a:t>
            </a: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    </a:t>
            </a:r>
            <a:r>
              <a:rPr lang="it-IT" b="1" dirty="0" smtClean="0"/>
              <a:t>     </a:t>
            </a:r>
            <a:endParaRPr lang="it-IT" b="1" dirty="0" smtClean="0">
              <a:solidFill>
                <a:srgbClr val="FF0000"/>
              </a:solidFill>
            </a:endParaRPr>
          </a:p>
          <a:p>
            <a:pPr marL="623888" indent="-623888"/>
            <a:r>
              <a:rPr lang="it-IT" b="1" dirty="0"/>
              <a:t> </a:t>
            </a:r>
            <a:r>
              <a:rPr lang="it-IT" b="1" dirty="0" smtClean="0"/>
              <a:t>    a. Ho vinto la lotteria!</a:t>
            </a:r>
          </a:p>
          <a:p>
            <a:pPr marL="623888" indent="-623888"/>
            <a:r>
              <a:rPr lang="it-IT" b="1" dirty="0"/>
              <a:t> </a:t>
            </a:r>
            <a:r>
              <a:rPr lang="it-IT" b="1" dirty="0" smtClean="0"/>
              <a:t>         </a:t>
            </a:r>
            <a:r>
              <a:rPr lang="it-IT" b="1" dirty="0" smtClean="0">
                <a:solidFill>
                  <a:srgbClr val="002060"/>
                </a:solidFill>
              </a:rPr>
              <a:t>Chi l’avrebbe mai detto!</a:t>
            </a:r>
          </a:p>
          <a:p>
            <a:pPr marL="623888" indent="-623888"/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smtClean="0">
                <a:solidFill>
                  <a:srgbClr val="002060"/>
                </a:solidFill>
              </a:rPr>
              <a:t>         Complimenti caro amico!</a:t>
            </a:r>
          </a:p>
          <a:p>
            <a:pPr marL="623888" indent="-623888"/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smtClean="0">
                <a:solidFill>
                  <a:srgbClr val="002060"/>
                </a:solidFill>
              </a:rPr>
              <a:t>         </a:t>
            </a:r>
          </a:p>
          <a:p>
            <a:r>
              <a:rPr lang="it-IT" b="1" dirty="0" smtClean="0"/>
              <a:t>     b. La squadra più debole ha vinto la partita. Credi?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    </a:t>
            </a:r>
            <a:r>
              <a:rPr lang="it-IT" b="1" dirty="0" smtClean="0">
                <a:solidFill>
                  <a:srgbClr val="002060"/>
                </a:solidFill>
              </a:rPr>
              <a:t>Chi l’avrebbe mai detto!</a:t>
            </a:r>
          </a:p>
          <a:p>
            <a:r>
              <a:rPr lang="it-IT" b="1" dirty="0" smtClean="0">
                <a:solidFill>
                  <a:srgbClr val="002060"/>
                </a:solidFill>
              </a:rPr>
              <a:t>         Sembrava impossibile</a:t>
            </a:r>
          </a:p>
          <a:p>
            <a:endParaRPr lang="it-IT" b="1" dirty="0" smtClean="0">
              <a:solidFill>
                <a:srgbClr val="002060"/>
              </a:solidFill>
            </a:endParaRPr>
          </a:p>
          <a:p>
            <a:pPr marL="623888" indent="-623888"/>
            <a:r>
              <a:rPr lang="it-IT" b="1" dirty="0"/>
              <a:t> </a:t>
            </a:r>
            <a:r>
              <a:rPr lang="it-IT" b="1" dirty="0" smtClean="0"/>
              <a:t>    c. Mia nipotina ha superato l’esame di ammissione a Università di  Medicina a Roma. </a:t>
            </a:r>
            <a:r>
              <a:rPr lang="it-IT" b="1" smtClean="0"/>
              <a:t>Meno Male.</a:t>
            </a:r>
            <a:endParaRPr lang="it-IT" b="1" dirty="0" smtClean="0"/>
          </a:p>
          <a:p>
            <a:pPr marL="717550" indent="-717550"/>
            <a:r>
              <a:rPr lang="it-IT" b="1" dirty="0"/>
              <a:t> </a:t>
            </a:r>
            <a:r>
              <a:rPr lang="it-IT" b="1" dirty="0" smtClean="0"/>
              <a:t>        </a:t>
            </a:r>
            <a:r>
              <a:rPr lang="it-IT" b="1" dirty="0" smtClean="0">
                <a:solidFill>
                  <a:srgbClr val="002060"/>
                </a:solidFill>
              </a:rPr>
              <a:t>Lei non era molto studiosa, non è vero? </a:t>
            </a:r>
          </a:p>
          <a:p>
            <a:pPr marL="717550" indent="-717550"/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smtClean="0">
                <a:solidFill>
                  <a:srgbClr val="002060"/>
                </a:solidFill>
              </a:rPr>
              <a:t>        Chi l’avrebbe mai detto!</a:t>
            </a:r>
          </a:p>
          <a:p>
            <a:endParaRPr lang="it-IT" b="1" dirty="0" smtClean="0">
              <a:solidFill>
                <a:srgbClr val="002060"/>
              </a:solidFill>
            </a:endParaRP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   </a:t>
            </a:r>
            <a:endParaRPr lang="it-IT" b="1" dirty="0" smtClean="0"/>
          </a:p>
          <a:p>
            <a:r>
              <a:rPr lang="it-IT" b="1" dirty="0"/>
              <a:t> </a:t>
            </a:r>
            <a:r>
              <a:rPr lang="it-IT" b="1" dirty="0" smtClean="0"/>
              <a:t>   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6301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74274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0FA5FA9-4CD6-4CE0-8AF8-3602F19C7DF8}"/>
              </a:ext>
            </a:extLst>
          </p:cNvPr>
          <p:cNvSpPr txBox="1"/>
          <p:nvPr/>
        </p:nvSpPr>
        <p:spPr>
          <a:xfrm>
            <a:off x="-418060" y="46202"/>
            <a:ext cx="989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66858" y="2367146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66392" y="1662032"/>
            <a:ext cx="4769805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2. La Macchina</a:t>
            </a:r>
          </a:p>
          <a:p>
            <a:endParaRPr lang="it-IT" dirty="0" smtClean="0"/>
          </a:p>
          <a:p>
            <a:pPr marL="342900" indent="-342900">
              <a:buAutoNum type="alphaLcPeriod"/>
            </a:pPr>
            <a:r>
              <a:rPr lang="it-IT" dirty="0" smtClean="0"/>
              <a:t>La portiera / Lo sortello della Macchina</a:t>
            </a:r>
          </a:p>
          <a:p>
            <a:pPr marL="342900" indent="-342900">
              <a:buAutoNum type="alphaLcPeriod"/>
            </a:pPr>
            <a:r>
              <a:rPr lang="it-IT" dirty="0" smtClean="0"/>
              <a:t>Il sedile / I sedili</a:t>
            </a:r>
          </a:p>
          <a:p>
            <a:pPr marL="342900" indent="-342900">
              <a:buAutoNum type="alphaLcPeriod"/>
            </a:pPr>
            <a:r>
              <a:rPr lang="it-IT" dirty="0" smtClean="0"/>
              <a:t>Il Parabressa</a:t>
            </a:r>
          </a:p>
          <a:p>
            <a:pPr marL="342900" indent="-342900">
              <a:buAutoNum type="alphaLcPeriod"/>
            </a:pPr>
            <a:r>
              <a:rPr lang="it-IT" dirty="0" smtClean="0"/>
              <a:t>I Tergicristalli</a:t>
            </a:r>
          </a:p>
          <a:p>
            <a:pPr marL="342900" indent="-342900">
              <a:buAutoNum type="alphaLcPeriod"/>
            </a:pPr>
            <a:r>
              <a:rPr lang="it-IT" dirty="0" smtClean="0"/>
              <a:t>L’indicatore di carburante</a:t>
            </a:r>
          </a:p>
          <a:p>
            <a:pPr marL="342900" indent="-342900">
              <a:buAutoNum type="alphaLcPeriod"/>
            </a:pPr>
            <a:r>
              <a:rPr lang="it-IT" dirty="0" smtClean="0"/>
              <a:t>Il tachimetro</a:t>
            </a:r>
          </a:p>
          <a:p>
            <a:pPr marL="342900" indent="-342900">
              <a:buAutoNum type="alphaLcPeriod"/>
            </a:pPr>
            <a:r>
              <a:rPr lang="it-IT" dirty="0" smtClean="0"/>
              <a:t>I Pedali – Freno, Acceleratore, Frizione</a:t>
            </a:r>
          </a:p>
          <a:p>
            <a:pPr marL="342900" indent="-342900">
              <a:buAutoNum type="alphaLcPeriod"/>
            </a:pPr>
            <a:r>
              <a:rPr lang="it-IT" dirty="0" smtClean="0"/>
              <a:t>Il volante</a:t>
            </a:r>
          </a:p>
          <a:p>
            <a:pPr marL="342900" indent="-342900">
              <a:buAutoNum type="alphaLcPeriod"/>
            </a:pPr>
            <a:r>
              <a:rPr lang="it-IT" dirty="0" smtClean="0"/>
              <a:t>Lo specchietto Retrovisore Interno</a:t>
            </a:r>
          </a:p>
          <a:p>
            <a:pPr marL="342900" indent="-342900">
              <a:buAutoNum type="alphaLcPeriod"/>
            </a:pPr>
            <a:r>
              <a:rPr lang="it-IT" dirty="0" smtClean="0"/>
              <a:t>Il cambio</a:t>
            </a:r>
          </a:p>
          <a:p>
            <a:pPr marL="342900" indent="-342900">
              <a:buAutoNum type="alphaLcPeriod"/>
            </a:pPr>
            <a:r>
              <a:rPr lang="it-IT" dirty="0" smtClean="0"/>
              <a:t>Il Pulsante quattro frecce</a:t>
            </a:r>
          </a:p>
          <a:p>
            <a:pPr marL="342900" indent="-342900">
              <a:buAutoNum type="alphaLcPeriod"/>
            </a:pPr>
            <a:r>
              <a:rPr lang="it-IT" dirty="0" smtClean="0"/>
              <a:t>La cintura di sucurezza</a:t>
            </a:r>
          </a:p>
          <a:p>
            <a:pPr marL="342900" indent="-342900">
              <a:buAutoNum type="alphaLcPeriod"/>
            </a:pPr>
            <a:r>
              <a:rPr lang="it-IT" dirty="0" smtClean="0"/>
              <a:t>Il distributore di benzina</a:t>
            </a:r>
          </a:p>
          <a:p>
            <a:pPr marL="342900" indent="-342900">
              <a:buAutoNum type="alphaLcPeriod"/>
            </a:pPr>
            <a:r>
              <a:rPr lang="it-IT" dirty="0" smtClean="0"/>
              <a:t>Il benzinaio</a:t>
            </a:r>
          </a:p>
          <a:p>
            <a:pPr marL="342900" indent="-342900">
              <a:buAutoNum type="alphaLcPeriod"/>
            </a:pPr>
            <a:r>
              <a:rPr lang="it-IT" dirty="0" smtClean="0"/>
              <a:t>Il carburante – Benzina, Diesel, Metano</a:t>
            </a:r>
          </a:p>
          <a:p>
            <a:pPr marL="342900" indent="-342900">
              <a:buAutoNum type="alphaLcPeriod"/>
            </a:pPr>
            <a:endParaRPr lang="it-IT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289847" y="2228646"/>
            <a:ext cx="677681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(   ) sono </a:t>
            </a:r>
            <a:r>
              <a:rPr lang="pt-BR" dirty="0" err="1" smtClean="0"/>
              <a:t>utilizzati</a:t>
            </a:r>
            <a:r>
              <a:rPr lang="pt-BR" dirty="0" smtClean="0"/>
              <a:t> per </a:t>
            </a:r>
            <a:r>
              <a:rPr lang="pt-BR" dirty="0" err="1" smtClean="0"/>
              <a:t>pulire</a:t>
            </a:r>
            <a:r>
              <a:rPr lang="pt-BR" dirty="0" smtClean="0"/>
              <a:t> i </a:t>
            </a:r>
            <a:r>
              <a:rPr lang="pt-BR" dirty="0" err="1" smtClean="0"/>
              <a:t>parabressa</a:t>
            </a:r>
            <a:r>
              <a:rPr lang="pt-BR" dirty="0" smtClean="0"/>
              <a:t> </a:t>
            </a:r>
            <a:r>
              <a:rPr lang="pt-BR" dirty="0" err="1" smtClean="0"/>
              <a:t>dell’auto</a:t>
            </a:r>
            <a:r>
              <a:rPr lang="pt-BR" dirty="0" smtClean="0"/>
              <a:t>.</a:t>
            </a:r>
          </a:p>
          <a:p>
            <a:r>
              <a:rPr lang="pt-BR" dirty="0" smtClean="0"/>
              <a:t>(   ) </a:t>
            </a:r>
            <a:r>
              <a:rPr lang="pt-BR" dirty="0" err="1" smtClean="0"/>
              <a:t>è</a:t>
            </a:r>
            <a:r>
              <a:rPr lang="pt-BR" dirty="0" smtClean="0"/>
              <a:t> </a:t>
            </a:r>
            <a:r>
              <a:rPr lang="pt-BR" dirty="0" err="1" smtClean="0"/>
              <a:t>utilizzato</a:t>
            </a:r>
            <a:r>
              <a:rPr lang="pt-BR" dirty="0" smtClean="0"/>
              <a:t> per </a:t>
            </a:r>
            <a:r>
              <a:rPr lang="pt-BR" dirty="0" err="1" smtClean="0"/>
              <a:t>cambiare</a:t>
            </a:r>
            <a:r>
              <a:rPr lang="pt-BR" dirty="0" smtClean="0"/>
              <a:t> </a:t>
            </a:r>
            <a:r>
              <a:rPr lang="pt-BR" dirty="0" err="1" smtClean="0"/>
              <a:t>ingranaggio</a:t>
            </a:r>
            <a:r>
              <a:rPr lang="pt-BR" dirty="0" smtClean="0"/>
              <a:t> </a:t>
            </a:r>
            <a:r>
              <a:rPr lang="pt-BR" dirty="0" err="1" smtClean="0"/>
              <a:t>della</a:t>
            </a:r>
            <a:r>
              <a:rPr lang="pt-BR" dirty="0" smtClean="0"/>
              <a:t> </a:t>
            </a:r>
            <a:r>
              <a:rPr lang="pt-BR" dirty="0" err="1" smtClean="0"/>
              <a:t>macchina</a:t>
            </a:r>
            <a:r>
              <a:rPr lang="pt-BR" dirty="0" smtClean="0"/>
              <a:t>.</a:t>
            </a:r>
          </a:p>
          <a:p>
            <a:r>
              <a:rPr lang="pt-BR" dirty="0" smtClean="0"/>
              <a:t>(   ) </a:t>
            </a:r>
            <a:r>
              <a:rPr lang="pt-BR" dirty="0" err="1" smtClean="0"/>
              <a:t>è</a:t>
            </a:r>
            <a:r>
              <a:rPr lang="pt-BR" dirty="0" smtClean="0"/>
              <a:t> </a:t>
            </a:r>
            <a:r>
              <a:rPr lang="pt-BR" dirty="0" err="1" smtClean="0"/>
              <a:t>impiegato</a:t>
            </a:r>
            <a:r>
              <a:rPr lang="pt-BR" dirty="0" smtClean="0"/>
              <a:t> </a:t>
            </a:r>
            <a:r>
              <a:rPr lang="pt-BR" dirty="0" err="1" smtClean="0"/>
              <a:t>della</a:t>
            </a:r>
            <a:r>
              <a:rPr lang="pt-BR" dirty="0" smtClean="0"/>
              <a:t> </a:t>
            </a:r>
            <a:r>
              <a:rPr lang="pt-BR" dirty="0" err="1" smtClean="0"/>
              <a:t>stazione</a:t>
            </a:r>
            <a:r>
              <a:rPr lang="pt-BR" dirty="0" smtClean="0"/>
              <a:t> </a:t>
            </a:r>
            <a:r>
              <a:rPr lang="pt-BR" dirty="0" err="1" smtClean="0"/>
              <a:t>di</a:t>
            </a:r>
            <a:r>
              <a:rPr lang="pt-BR" dirty="0" smtClean="0"/>
              <a:t> </a:t>
            </a:r>
            <a:r>
              <a:rPr lang="pt-BR" dirty="0" err="1" smtClean="0"/>
              <a:t>servizio</a:t>
            </a:r>
            <a:r>
              <a:rPr lang="pt-BR" dirty="0" smtClean="0"/>
              <a:t> </a:t>
            </a:r>
            <a:r>
              <a:rPr lang="pt-BR" dirty="0" err="1" smtClean="0"/>
              <a:t>di</a:t>
            </a:r>
            <a:r>
              <a:rPr lang="pt-BR" dirty="0" smtClean="0"/>
              <a:t> carburante</a:t>
            </a:r>
          </a:p>
          <a:p>
            <a:r>
              <a:rPr lang="pt-BR" dirty="0" smtClean="0"/>
              <a:t>(   ) </a:t>
            </a:r>
            <a:r>
              <a:rPr lang="pt-BR" dirty="0" err="1" smtClean="0"/>
              <a:t>è</a:t>
            </a:r>
            <a:r>
              <a:rPr lang="pt-BR" dirty="0" smtClean="0"/>
              <a:t> </a:t>
            </a:r>
            <a:r>
              <a:rPr lang="pt-BR" dirty="0" err="1" smtClean="0"/>
              <a:t>utilizzato</a:t>
            </a:r>
            <a:r>
              <a:rPr lang="pt-BR" dirty="0" smtClean="0"/>
              <a:t> per </a:t>
            </a:r>
            <a:r>
              <a:rPr lang="pt-BR" dirty="0" err="1" smtClean="0"/>
              <a:t>sterzare</a:t>
            </a:r>
            <a:r>
              <a:rPr lang="pt-BR" dirty="0" smtClean="0"/>
              <a:t> </a:t>
            </a:r>
            <a:r>
              <a:rPr lang="pt-BR" dirty="0" err="1" smtClean="0"/>
              <a:t>l’auto</a:t>
            </a:r>
            <a:endParaRPr lang="pt-BR" dirty="0" smtClean="0"/>
          </a:p>
          <a:p>
            <a:r>
              <a:rPr lang="pt-BR" dirty="0" smtClean="0"/>
              <a:t>(   ) </a:t>
            </a:r>
            <a:r>
              <a:rPr lang="pt-BR" dirty="0" err="1" smtClean="0"/>
              <a:t>è</a:t>
            </a:r>
            <a:r>
              <a:rPr lang="pt-BR" dirty="0" smtClean="0"/>
              <a:t> </a:t>
            </a:r>
            <a:r>
              <a:rPr lang="pt-BR" dirty="0" err="1" smtClean="0"/>
              <a:t>utilizzata</a:t>
            </a:r>
            <a:r>
              <a:rPr lang="pt-BR" dirty="0" smtClean="0"/>
              <a:t> per </a:t>
            </a:r>
            <a:r>
              <a:rPr lang="pt-BR" dirty="0" err="1" smtClean="0"/>
              <a:t>entrare</a:t>
            </a:r>
            <a:r>
              <a:rPr lang="pt-BR" dirty="0" smtClean="0"/>
              <a:t> o </a:t>
            </a:r>
            <a:r>
              <a:rPr lang="pt-BR" dirty="0" err="1" smtClean="0"/>
              <a:t>uschire</a:t>
            </a:r>
            <a:r>
              <a:rPr lang="pt-BR" dirty="0" smtClean="0"/>
              <a:t> </a:t>
            </a:r>
            <a:r>
              <a:rPr lang="pt-BR" dirty="0" err="1" smtClean="0"/>
              <a:t>nell’auto</a:t>
            </a:r>
            <a:r>
              <a:rPr lang="pt-BR" dirty="0" smtClean="0"/>
              <a:t> </a:t>
            </a:r>
          </a:p>
          <a:p>
            <a:r>
              <a:rPr lang="pt-BR" dirty="0" smtClean="0"/>
              <a:t>(   ) sono </a:t>
            </a:r>
            <a:r>
              <a:rPr lang="pt-BR" dirty="0" err="1" smtClean="0"/>
              <a:t>utilizatti</a:t>
            </a:r>
            <a:r>
              <a:rPr lang="pt-BR" dirty="0" smtClean="0"/>
              <a:t> a </a:t>
            </a:r>
            <a:r>
              <a:rPr lang="pt-BR" dirty="0" err="1" smtClean="0"/>
              <a:t>sedersi</a:t>
            </a:r>
            <a:r>
              <a:rPr lang="pt-BR" dirty="0" smtClean="0"/>
              <a:t> </a:t>
            </a:r>
            <a:r>
              <a:rPr lang="pt-BR" dirty="0" err="1" smtClean="0"/>
              <a:t>all’interno</a:t>
            </a:r>
            <a:r>
              <a:rPr lang="pt-BR" dirty="0" smtClean="0"/>
              <a:t> </a:t>
            </a:r>
            <a:r>
              <a:rPr lang="pt-BR" dirty="0" err="1" smtClean="0"/>
              <a:t>dell’auto</a:t>
            </a:r>
            <a:endParaRPr lang="pt-BR" dirty="0" smtClean="0"/>
          </a:p>
          <a:p>
            <a:r>
              <a:rPr lang="pt-BR" dirty="0" smtClean="0"/>
              <a:t>(   ) </a:t>
            </a:r>
            <a:r>
              <a:rPr lang="pt-BR" dirty="0" err="1" smtClean="0"/>
              <a:t>oggi</a:t>
            </a:r>
            <a:r>
              <a:rPr lang="pt-BR" dirty="0" smtClean="0"/>
              <a:t> sono </a:t>
            </a:r>
            <a:r>
              <a:rPr lang="pt-BR" dirty="0" err="1" smtClean="0"/>
              <a:t>utilizzati</a:t>
            </a:r>
            <a:r>
              <a:rPr lang="pt-BR" dirty="0" smtClean="0"/>
              <a:t> Benzina e metano </a:t>
            </a:r>
            <a:r>
              <a:rPr lang="pt-BR" dirty="0" err="1" smtClean="0"/>
              <a:t>nell’auto</a:t>
            </a:r>
            <a:r>
              <a:rPr lang="pt-BR" dirty="0" smtClean="0"/>
              <a:t> </a:t>
            </a:r>
            <a:r>
              <a:rPr lang="pt-BR" dirty="0" err="1" smtClean="0"/>
              <a:t>flex</a:t>
            </a:r>
            <a:endParaRPr lang="pt-BR" dirty="0" smtClean="0"/>
          </a:p>
          <a:p>
            <a:r>
              <a:rPr lang="pt-BR" dirty="0" smtClean="0"/>
              <a:t>(   ) </a:t>
            </a:r>
            <a:r>
              <a:rPr lang="pt-BR" dirty="0" err="1" smtClean="0"/>
              <a:t>la</a:t>
            </a:r>
            <a:r>
              <a:rPr lang="pt-BR" dirty="0" smtClean="0"/>
              <a:t> </a:t>
            </a:r>
            <a:r>
              <a:rPr lang="pt-BR" dirty="0" err="1" smtClean="0"/>
              <a:t>principale</a:t>
            </a:r>
            <a:r>
              <a:rPr lang="pt-BR" dirty="0" smtClean="0"/>
              <a:t> </a:t>
            </a:r>
            <a:r>
              <a:rPr lang="pt-BR" dirty="0" err="1" smtClean="0"/>
              <a:t>banddiera</a:t>
            </a:r>
            <a:r>
              <a:rPr lang="pt-BR" dirty="0" smtClean="0"/>
              <a:t> </a:t>
            </a:r>
            <a:r>
              <a:rPr lang="pt-BR" dirty="0" err="1" smtClean="0"/>
              <a:t>dell’italia</a:t>
            </a:r>
            <a:r>
              <a:rPr lang="pt-BR" dirty="0" smtClean="0"/>
              <a:t> </a:t>
            </a:r>
            <a:r>
              <a:rPr lang="pt-BR" dirty="0" err="1" smtClean="0"/>
              <a:t>è</a:t>
            </a:r>
            <a:r>
              <a:rPr lang="pt-BR" dirty="0" smtClean="0"/>
              <a:t> </a:t>
            </a:r>
            <a:r>
              <a:rPr lang="pt-BR" dirty="0" err="1" smtClean="0"/>
              <a:t>la</a:t>
            </a:r>
            <a:r>
              <a:rPr lang="pt-BR" dirty="0" smtClean="0"/>
              <a:t> ENI</a:t>
            </a:r>
          </a:p>
          <a:p>
            <a:r>
              <a:rPr lang="pt-BR" dirty="0" smtClean="0"/>
              <a:t>(   ) suo utilizo previne </a:t>
            </a:r>
            <a:r>
              <a:rPr lang="pt-BR" dirty="0" err="1" smtClean="0"/>
              <a:t>lesioni</a:t>
            </a:r>
            <a:r>
              <a:rPr lang="pt-BR" dirty="0" smtClean="0"/>
              <a:t> </a:t>
            </a:r>
            <a:r>
              <a:rPr lang="pt-BR" dirty="0" err="1" smtClean="0"/>
              <a:t>gravi</a:t>
            </a:r>
            <a:r>
              <a:rPr lang="pt-BR" dirty="0" smtClean="0"/>
              <a:t> in caso </a:t>
            </a:r>
            <a:r>
              <a:rPr lang="pt-BR" dirty="0" err="1" smtClean="0"/>
              <a:t>di</a:t>
            </a:r>
            <a:r>
              <a:rPr lang="pt-BR" dirty="0" smtClean="0"/>
              <a:t> </a:t>
            </a:r>
            <a:r>
              <a:rPr lang="pt-BR" dirty="0" err="1" smtClean="0"/>
              <a:t>incidenti</a:t>
            </a:r>
            <a:endParaRPr lang="pt-BR" dirty="0" smtClean="0"/>
          </a:p>
          <a:p>
            <a:r>
              <a:rPr lang="pt-BR" dirty="0" smtClean="0"/>
              <a:t>(   ) </a:t>
            </a:r>
            <a:r>
              <a:rPr lang="pt-BR" dirty="0" err="1" smtClean="0"/>
              <a:t>nell’auto</a:t>
            </a:r>
            <a:r>
              <a:rPr lang="pt-BR" dirty="0" smtClean="0"/>
              <a:t> </a:t>
            </a:r>
            <a:r>
              <a:rPr lang="pt-BR" dirty="0" err="1" smtClean="0"/>
              <a:t>automatiche</a:t>
            </a:r>
            <a:r>
              <a:rPr lang="pt-BR" dirty="0" smtClean="0"/>
              <a:t> </a:t>
            </a:r>
            <a:r>
              <a:rPr lang="pt-BR" dirty="0" err="1" smtClean="0"/>
              <a:t>sed</a:t>
            </a:r>
            <a:r>
              <a:rPr lang="pt-BR" dirty="0" smtClean="0"/>
              <a:t> ne </a:t>
            </a:r>
            <a:r>
              <a:rPr lang="pt-BR" dirty="0" err="1" smtClean="0"/>
              <a:t>utilizzano</a:t>
            </a:r>
            <a:r>
              <a:rPr lang="pt-BR" dirty="0" smtClean="0"/>
              <a:t> solo </a:t>
            </a:r>
            <a:r>
              <a:rPr lang="pt-BR" dirty="0" err="1" smtClean="0"/>
              <a:t>due</a:t>
            </a:r>
            <a:endParaRPr lang="pt-BR" dirty="0" smtClean="0"/>
          </a:p>
          <a:p>
            <a:r>
              <a:rPr lang="pt-BR" dirty="0" smtClean="0"/>
              <a:t>(   ) </a:t>
            </a:r>
            <a:r>
              <a:rPr lang="pt-BR" dirty="0" err="1" smtClean="0"/>
              <a:t>utilizzato</a:t>
            </a:r>
            <a:r>
              <a:rPr lang="pt-BR" dirty="0" smtClean="0"/>
              <a:t> per </a:t>
            </a:r>
            <a:r>
              <a:rPr lang="pt-BR" dirty="0" err="1" smtClean="0"/>
              <a:t>misurare</a:t>
            </a:r>
            <a:r>
              <a:rPr lang="pt-BR" dirty="0" smtClean="0"/>
              <a:t> </a:t>
            </a:r>
            <a:r>
              <a:rPr lang="pt-BR" dirty="0" err="1" smtClean="0"/>
              <a:t>la</a:t>
            </a:r>
            <a:r>
              <a:rPr lang="pt-BR" dirty="0" smtClean="0"/>
              <a:t> </a:t>
            </a:r>
            <a:r>
              <a:rPr lang="pt-BR" dirty="0" err="1" smtClean="0"/>
              <a:t>velocità</a:t>
            </a:r>
            <a:r>
              <a:rPr lang="pt-BR" dirty="0" smtClean="0"/>
              <a:t> </a:t>
            </a:r>
            <a:r>
              <a:rPr lang="pt-BR" dirty="0" err="1" smtClean="0"/>
              <a:t>dell’auto</a:t>
            </a:r>
            <a:r>
              <a:rPr lang="pt-BR" dirty="0" smtClean="0"/>
              <a:t> in </a:t>
            </a:r>
            <a:r>
              <a:rPr lang="pt-BR" dirty="0" err="1" smtClean="0"/>
              <a:t>viaggio</a:t>
            </a:r>
            <a:endParaRPr lang="pt-BR" dirty="0" smtClean="0"/>
          </a:p>
          <a:p>
            <a:pPr marL="444500" indent="-444500"/>
            <a:r>
              <a:rPr lang="pt-BR" dirty="0" smtClean="0"/>
              <a:t>(   ) importante </a:t>
            </a:r>
            <a:r>
              <a:rPr lang="pt-BR" dirty="0" err="1" smtClean="0"/>
              <a:t>poiché</a:t>
            </a:r>
            <a:r>
              <a:rPr lang="pt-BR" dirty="0" smtClean="0"/>
              <a:t> indica </a:t>
            </a:r>
            <a:r>
              <a:rPr lang="pt-BR" dirty="0" err="1" smtClean="0"/>
              <a:t>la</a:t>
            </a:r>
            <a:r>
              <a:rPr lang="pt-BR" dirty="0" smtClean="0"/>
              <a:t> </a:t>
            </a:r>
            <a:r>
              <a:rPr lang="pt-BR" dirty="0" err="1" smtClean="0"/>
              <a:t>quantità</a:t>
            </a:r>
            <a:r>
              <a:rPr lang="pt-BR" dirty="0" smtClean="0"/>
              <a:t> </a:t>
            </a:r>
            <a:r>
              <a:rPr lang="pt-BR" dirty="0" err="1" smtClean="0"/>
              <a:t>di</a:t>
            </a:r>
            <a:r>
              <a:rPr lang="pt-BR" dirty="0" smtClean="0"/>
              <a:t> carburante  </a:t>
            </a:r>
            <a:r>
              <a:rPr lang="pt-BR" dirty="0" err="1" smtClean="0"/>
              <a:t>nel</a:t>
            </a:r>
            <a:r>
              <a:rPr lang="pt-BR" dirty="0" smtClean="0"/>
              <a:t> </a:t>
            </a:r>
            <a:r>
              <a:rPr lang="pt-BR" dirty="0" err="1" smtClean="0"/>
              <a:t>serbatoio</a:t>
            </a:r>
            <a:r>
              <a:rPr lang="pt-BR" dirty="0" smtClean="0"/>
              <a:t> </a:t>
            </a:r>
            <a:r>
              <a:rPr lang="pt-BR" dirty="0" err="1" smtClean="0"/>
              <a:t>dell’auto</a:t>
            </a:r>
            <a:endParaRPr lang="pt-BR" dirty="0" smtClean="0"/>
          </a:p>
          <a:p>
            <a:pPr marL="444500" indent="-444500"/>
            <a:r>
              <a:rPr lang="pt-BR" dirty="0" smtClean="0"/>
              <a:t>(   ) Sono </a:t>
            </a:r>
            <a:r>
              <a:rPr lang="pt-BR" dirty="0" err="1" smtClean="0"/>
              <a:t>fatte</a:t>
            </a:r>
            <a:r>
              <a:rPr lang="pt-BR" dirty="0" smtClean="0"/>
              <a:t> </a:t>
            </a:r>
            <a:r>
              <a:rPr lang="pt-BR" dirty="0" err="1" smtClean="0"/>
              <a:t>di</a:t>
            </a:r>
            <a:r>
              <a:rPr lang="pt-BR" dirty="0" smtClean="0"/>
              <a:t> </a:t>
            </a:r>
            <a:r>
              <a:rPr lang="pt-BR" dirty="0" err="1" smtClean="0"/>
              <a:t>vetro</a:t>
            </a:r>
            <a:r>
              <a:rPr lang="pt-BR" dirty="0" smtClean="0"/>
              <a:t> </a:t>
            </a:r>
            <a:r>
              <a:rPr lang="pt-BR" dirty="0" err="1" smtClean="0"/>
              <a:t>rinforzato</a:t>
            </a:r>
            <a:r>
              <a:rPr lang="pt-BR" dirty="0" smtClean="0"/>
              <a:t> in tutti </a:t>
            </a:r>
            <a:r>
              <a:rPr lang="pt-BR" dirty="0" err="1" smtClean="0"/>
              <a:t>l’auto</a:t>
            </a:r>
            <a:r>
              <a:rPr lang="pt-BR" dirty="0" smtClean="0"/>
              <a:t> </a:t>
            </a:r>
            <a:r>
              <a:rPr lang="pt-BR" dirty="0" err="1" smtClean="0"/>
              <a:t>oggigiorno</a:t>
            </a:r>
            <a:endParaRPr lang="pt-BR" dirty="0" smtClean="0"/>
          </a:p>
          <a:p>
            <a:pPr marL="444500" indent="-444500"/>
            <a:r>
              <a:rPr lang="pt-BR" dirty="0" smtClean="0"/>
              <a:t>(   ) </a:t>
            </a:r>
            <a:r>
              <a:rPr lang="pt-BR" dirty="0" err="1" smtClean="0"/>
              <a:t>è</a:t>
            </a:r>
            <a:r>
              <a:rPr lang="pt-BR" dirty="0" smtClean="0"/>
              <a:t> </a:t>
            </a:r>
            <a:r>
              <a:rPr lang="pt-BR" dirty="0" err="1" smtClean="0"/>
              <a:t>utilizzato</a:t>
            </a:r>
            <a:r>
              <a:rPr lang="pt-BR" dirty="0" smtClean="0"/>
              <a:t> per </a:t>
            </a:r>
            <a:r>
              <a:rPr lang="pt-BR" dirty="0" err="1" smtClean="0"/>
              <a:t>indicare</a:t>
            </a:r>
            <a:r>
              <a:rPr lang="pt-BR" dirty="0" smtClean="0"/>
              <a:t> </a:t>
            </a:r>
            <a:r>
              <a:rPr lang="pt-BR" dirty="0" err="1" smtClean="0"/>
              <a:t>pericolo</a:t>
            </a:r>
            <a:r>
              <a:rPr lang="pt-BR" dirty="0" smtClean="0"/>
              <a:t> o </a:t>
            </a:r>
            <a:r>
              <a:rPr lang="pt-BR" dirty="0" err="1" smtClean="0"/>
              <a:t>emergenza</a:t>
            </a:r>
            <a:r>
              <a:rPr lang="pt-BR" dirty="0" smtClean="0"/>
              <a:t> </a:t>
            </a:r>
            <a:r>
              <a:rPr lang="pt-BR" dirty="0" err="1" smtClean="0"/>
              <a:t>nella</a:t>
            </a:r>
            <a:r>
              <a:rPr lang="pt-BR" dirty="0" smtClean="0"/>
              <a:t> via</a:t>
            </a:r>
          </a:p>
          <a:p>
            <a:pPr marL="444500" indent="-444500"/>
            <a:r>
              <a:rPr lang="pt-BR" dirty="0" smtClean="0"/>
              <a:t>(   ) </a:t>
            </a:r>
            <a:r>
              <a:rPr lang="pt-BR" dirty="0" err="1" smtClean="0"/>
              <a:t>utilizatto</a:t>
            </a:r>
            <a:r>
              <a:rPr lang="pt-BR" dirty="0" smtClean="0"/>
              <a:t> per </a:t>
            </a:r>
            <a:r>
              <a:rPr lang="pt-BR" dirty="0" err="1" smtClean="0"/>
              <a:t>dare</a:t>
            </a:r>
            <a:r>
              <a:rPr lang="pt-BR" dirty="0" smtClean="0"/>
              <a:t> al conducente, una visione completa   </a:t>
            </a:r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555260" y="893238"/>
            <a:ext cx="4443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TRANT’OTTO</a:t>
            </a:r>
          </a:p>
          <a:p>
            <a:pPr algn="ctr"/>
            <a:r>
              <a:rPr lang="pt-BR" b="1" dirty="0" smtClean="0"/>
              <a:t>SECIALE 4 - ESERCIZI</a:t>
            </a:r>
          </a:p>
        </p:txBody>
      </p:sp>
    </p:spTree>
    <p:extLst>
      <p:ext uri="{BB962C8B-B14F-4D97-AF65-F5344CB8AC3E}">
        <p14:creationId xmlns:p14="http://schemas.microsoft.com/office/powerpoint/2010/main" val="3188088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74274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0FA5FA9-4CD6-4CE0-8AF8-3602F19C7DF8}"/>
              </a:ext>
            </a:extLst>
          </p:cNvPr>
          <p:cNvSpPr txBox="1"/>
          <p:nvPr/>
        </p:nvSpPr>
        <p:spPr>
          <a:xfrm>
            <a:off x="-418060" y="46202"/>
            <a:ext cx="989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66858" y="2367146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31" y="1571644"/>
            <a:ext cx="5850185" cy="517140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2051" y="1571644"/>
            <a:ext cx="5991225" cy="517141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555260" y="893238"/>
            <a:ext cx="4443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TRANT’OTTO</a:t>
            </a:r>
          </a:p>
          <a:p>
            <a:pPr algn="ctr"/>
            <a:r>
              <a:rPr lang="pt-BR" b="1" dirty="0" smtClean="0"/>
              <a:t>SECIALE 4 - ESERCIZI</a:t>
            </a:r>
          </a:p>
        </p:txBody>
      </p:sp>
    </p:spTree>
    <p:extLst>
      <p:ext uri="{BB962C8B-B14F-4D97-AF65-F5344CB8AC3E}">
        <p14:creationId xmlns:p14="http://schemas.microsoft.com/office/powerpoint/2010/main" val="1348364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74274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0FA5FA9-4CD6-4CE0-8AF8-3602F19C7DF8}"/>
              </a:ext>
            </a:extLst>
          </p:cNvPr>
          <p:cNvSpPr txBox="1"/>
          <p:nvPr/>
        </p:nvSpPr>
        <p:spPr>
          <a:xfrm>
            <a:off x="-418060" y="46202"/>
            <a:ext cx="989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66858" y="2367146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419327" y="2017273"/>
            <a:ext cx="3281002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3. Com’è il tempo oggi?</a:t>
            </a:r>
          </a:p>
          <a:p>
            <a:endParaRPr lang="it-IT" b="1" dirty="0"/>
          </a:p>
          <a:p>
            <a:pPr marL="342900" indent="-342900">
              <a:buAutoNum type="alphaLcPeriod"/>
            </a:pPr>
            <a:r>
              <a:rPr lang="it-IT" b="1" dirty="0" smtClean="0"/>
              <a:t>Fa caldo</a:t>
            </a:r>
          </a:p>
          <a:p>
            <a:pPr marL="342900" indent="-342900">
              <a:buAutoNum type="alphaLcPeriod"/>
            </a:pPr>
            <a:r>
              <a:rPr lang="it-IT" b="1" dirty="0" smtClean="0"/>
              <a:t>Fa freddo</a:t>
            </a:r>
          </a:p>
          <a:p>
            <a:pPr marL="342900" indent="-342900">
              <a:buAutoNum type="alphaLcPeriod"/>
            </a:pPr>
            <a:r>
              <a:rPr lang="it-IT" b="1" dirty="0" smtClean="0"/>
              <a:t>C’è il </a:t>
            </a:r>
            <a:r>
              <a:rPr lang="it-IT" b="1" dirty="0" smtClean="0"/>
              <a:t>sole</a:t>
            </a:r>
          </a:p>
          <a:p>
            <a:pPr marL="342900" indent="-342900">
              <a:buAutoNum type="alphaLcPeriod"/>
            </a:pPr>
            <a:r>
              <a:rPr lang="it-IT" b="1" dirty="0" smtClean="0"/>
              <a:t>Sta soleggiato</a:t>
            </a:r>
            <a:endParaRPr lang="it-IT" b="1" dirty="0" smtClean="0"/>
          </a:p>
          <a:p>
            <a:pPr marL="342900" indent="-342900">
              <a:buAutoNum type="alphaLcPeriod"/>
            </a:pPr>
            <a:r>
              <a:rPr lang="it-IT" b="1" dirty="0" smtClean="0"/>
              <a:t>È nuvoloso</a:t>
            </a:r>
          </a:p>
          <a:p>
            <a:pPr marL="342900" indent="-342900">
              <a:buAutoNum type="alphaLcPeriod"/>
            </a:pPr>
            <a:r>
              <a:rPr lang="it-IT" b="1" dirty="0" smtClean="0"/>
              <a:t>È piovoso</a:t>
            </a:r>
          </a:p>
          <a:p>
            <a:pPr marL="342900" indent="-342900">
              <a:buAutoNum type="alphaLcPeriod"/>
            </a:pPr>
            <a:r>
              <a:rPr lang="it-IT" b="1" dirty="0" smtClean="0"/>
              <a:t>Tira vento</a:t>
            </a:r>
          </a:p>
          <a:p>
            <a:pPr marL="342900" indent="-342900">
              <a:buAutoNum type="alphaLcPeriod"/>
            </a:pPr>
            <a:r>
              <a:rPr lang="it-IT" b="1" dirty="0" smtClean="0"/>
              <a:t>Sta nevicando</a:t>
            </a:r>
          </a:p>
          <a:p>
            <a:pPr marL="342900" indent="-342900">
              <a:buAutoNum type="alphaLcPeriod"/>
            </a:pPr>
            <a:r>
              <a:rPr lang="it-IT" b="1" dirty="0" smtClean="0"/>
              <a:t>È freddino</a:t>
            </a:r>
          </a:p>
          <a:p>
            <a:pPr marL="342900" indent="-342900">
              <a:buAutoNum type="alphaLcPeriod"/>
            </a:pPr>
            <a:r>
              <a:rPr lang="it-IT" b="1" dirty="0" smtClean="0"/>
              <a:t>È afoso</a:t>
            </a:r>
          </a:p>
          <a:p>
            <a:pPr marL="342900" indent="-342900">
              <a:buAutoNum type="alphaLcPeriod"/>
            </a:pPr>
            <a:r>
              <a:rPr lang="it-IT" b="1" dirty="0" smtClean="0"/>
              <a:t>È mite</a:t>
            </a:r>
          </a:p>
          <a:p>
            <a:pPr marL="342900" indent="-342900">
              <a:buAutoNum type="alphaLcPeriod"/>
            </a:pPr>
            <a:r>
              <a:rPr lang="it-IT" b="1" dirty="0" smtClean="0"/>
              <a:t>Si gela</a:t>
            </a:r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5260" y="1902741"/>
            <a:ext cx="6071182" cy="469615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555260" y="893238"/>
            <a:ext cx="4443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TRANT’OTTO</a:t>
            </a:r>
          </a:p>
          <a:p>
            <a:pPr algn="ctr"/>
            <a:r>
              <a:rPr lang="pt-BR" b="1" dirty="0" smtClean="0"/>
              <a:t>SECIALE 4 - ESERCIZI</a:t>
            </a:r>
          </a:p>
        </p:txBody>
      </p:sp>
    </p:spTree>
    <p:extLst>
      <p:ext uri="{BB962C8B-B14F-4D97-AF65-F5344CB8AC3E}">
        <p14:creationId xmlns:p14="http://schemas.microsoft.com/office/powerpoint/2010/main" val="3211746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74274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0FA5FA9-4CD6-4CE0-8AF8-3602F19C7DF8}"/>
              </a:ext>
            </a:extLst>
          </p:cNvPr>
          <p:cNvSpPr txBox="1"/>
          <p:nvPr/>
        </p:nvSpPr>
        <p:spPr>
          <a:xfrm>
            <a:off x="-418060" y="46202"/>
            <a:ext cx="989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66858" y="2367146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91140" y="1632712"/>
            <a:ext cx="3827933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4. Cosa dovrei indossare oggi?</a:t>
            </a:r>
          </a:p>
          <a:p>
            <a:endParaRPr lang="it-IT" dirty="0" smtClean="0"/>
          </a:p>
          <a:p>
            <a:pPr marL="342900" indent="-342900">
              <a:buAutoNum type="alphaLcPeriod"/>
            </a:pPr>
            <a:r>
              <a:rPr lang="it-IT" dirty="0" smtClean="0"/>
              <a:t>I guanti</a:t>
            </a:r>
          </a:p>
          <a:p>
            <a:pPr marL="342900" indent="-342900">
              <a:buAutoNum type="alphaLcPeriod"/>
            </a:pPr>
            <a:r>
              <a:rPr lang="it-IT" dirty="0" smtClean="0"/>
              <a:t>Il berreto</a:t>
            </a:r>
          </a:p>
          <a:p>
            <a:pPr marL="342900" indent="-342900">
              <a:buAutoNum type="alphaLcPeriod"/>
            </a:pPr>
            <a:r>
              <a:rPr lang="it-IT" dirty="0" smtClean="0"/>
              <a:t>Cappotto</a:t>
            </a:r>
          </a:p>
          <a:p>
            <a:pPr marL="342900" indent="-342900">
              <a:buAutoNum type="alphaLcPeriod"/>
            </a:pPr>
            <a:r>
              <a:rPr lang="it-IT" dirty="0" smtClean="0"/>
              <a:t>Stivali</a:t>
            </a:r>
          </a:p>
          <a:p>
            <a:pPr marL="342900" indent="-342900">
              <a:buAutoNum type="alphaLcPeriod"/>
            </a:pPr>
            <a:r>
              <a:rPr lang="it-IT" dirty="0" smtClean="0"/>
              <a:t>Felpa</a:t>
            </a:r>
          </a:p>
          <a:p>
            <a:pPr marL="342900" indent="-342900">
              <a:buAutoNum type="alphaLcPeriod"/>
            </a:pPr>
            <a:r>
              <a:rPr lang="it-IT" dirty="0" smtClean="0"/>
              <a:t>La sciarpa</a:t>
            </a:r>
            <a:endParaRPr lang="it-IT" dirty="0"/>
          </a:p>
          <a:p>
            <a:endParaRPr lang="it-IT" dirty="0"/>
          </a:p>
        </p:txBody>
      </p:sp>
      <p:sp>
        <p:nvSpPr>
          <p:cNvPr id="9" name="CaixaDeTexto 8"/>
          <p:cNvSpPr txBox="1"/>
          <p:nvPr/>
        </p:nvSpPr>
        <p:spPr>
          <a:xfrm>
            <a:off x="3785839" y="2186710"/>
            <a:ext cx="82466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(   )</a:t>
            </a:r>
            <a:r>
              <a:rPr lang="pt-BR" dirty="0" err="1" smtClean="0"/>
              <a:t>Dovresti</a:t>
            </a:r>
            <a:r>
              <a:rPr lang="pt-BR" dirty="0" smtClean="0"/>
              <a:t> </a:t>
            </a:r>
            <a:r>
              <a:rPr lang="pt-BR" dirty="0" err="1" smtClean="0"/>
              <a:t>usare</a:t>
            </a:r>
            <a:r>
              <a:rPr lang="pt-BR" dirty="0" smtClean="0"/>
              <a:t> per </a:t>
            </a:r>
            <a:r>
              <a:rPr lang="pt-BR" dirty="0" err="1" smtClean="0"/>
              <a:t>proteggere</a:t>
            </a:r>
            <a:r>
              <a:rPr lang="pt-BR" dirty="0" smtClean="0"/>
              <a:t> </a:t>
            </a:r>
            <a:r>
              <a:rPr lang="pt-BR" dirty="0" err="1" smtClean="0"/>
              <a:t>le</a:t>
            </a:r>
            <a:r>
              <a:rPr lang="pt-BR" dirty="0" smtClean="0"/>
              <a:t> </a:t>
            </a:r>
            <a:r>
              <a:rPr lang="pt-BR" dirty="0" err="1" smtClean="0"/>
              <a:t>mani</a:t>
            </a:r>
            <a:r>
              <a:rPr lang="pt-BR" dirty="0" smtClean="0"/>
              <a:t> </a:t>
            </a:r>
            <a:r>
              <a:rPr lang="pt-BR" dirty="0" err="1" smtClean="0"/>
              <a:t>dal</a:t>
            </a:r>
            <a:r>
              <a:rPr lang="pt-BR" dirty="0" smtClean="0"/>
              <a:t> </a:t>
            </a:r>
            <a:r>
              <a:rPr lang="pt-BR" dirty="0" err="1" smtClean="0"/>
              <a:t>freddo</a:t>
            </a:r>
            <a:r>
              <a:rPr lang="pt-BR" dirty="0" smtClean="0"/>
              <a:t>.</a:t>
            </a:r>
          </a:p>
          <a:p>
            <a:r>
              <a:rPr lang="pt-BR" dirty="0" smtClean="0"/>
              <a:t>(   ) </a:t>
            </a:r>
            <a:r>
              <a:rPr lang="pt-BR" dirty="0" err="1" smtClean="0"/>
              <a:t>Indossa</a:t>
            </a:r>
            <a:r>
              <a:rPr lang="pt-BR" dirty="0" smtClean="0"/>
              <a:t> per </a:t>
            </a:r>
            <a:r>
              <a:rPr lang="pt-BR" dirty="0" err="1" smtClean="0"/>
              <a:t>coprire</a:t>
            </a:r>
            <a:r>
              <a:rPr lang="pt-BR" dirty="0" smtClean="0"/>
              <a:t> </a:t>
            </a:r>
            <a:r>
              <a:rPr lang="pt-BR" dirty="0" err="1" smtClean="0"/>
              <a:t>circa</a:t>
            </a:r>
            <a:r>
              <a:rPr lang="pt-BR" dirty="0" smtClean="0"/>
              <a:t> </a:t>
            </a:r>
            <a:r>
              <a:rPr lang="pt-BR" dirty="0" err="1" smtClean="0"/>
              <a:t>la</a:t>
            </a:r>
            <a:r>
              <a:rPr lang="pt-BR" dirty="0" smtClean="0"/>
              <a:t> </a:t>
            </a:r>
            <a:r>
              <a:rPr lang="pt-BR" dirty="0" err="1" smtClean="0"/>
              <a:t>metà</a:t>
            </a:r>
            <a:r>
              <a:rPr lang="pt-BR" dirty="0" smtClean="0"/>
              <a:t> </a:t>
            </a:r>
            <a:r>
              <a:rPr lang="pt-BR" dirty="0" err="1" smtClean="0"/>
              <a:t>delle</a:t>
            </a:r>
            <a:r>
              <a:rPr lang="pt-BR" dirty="0" smtClean="0"/>
              <a:t> </a:t>
            </a:r>
            <a:r>
              <a:rPr lang="pt-BR" dirty="0" err="1" smtClean="0"/>
              <a:t>orecchie</a:t>
            </a:r>
            <a:r>
              <a:rPr lang="pt-BR" dirty="0" smtClean="0"/>
              <a:t>.</a:t>
            </a:r>
          </a:p>
          <a:p>
            <a:r>
              <a:rPr lang="pt-BR" dirty="0" smtClean="0"/>
              <a:t>(   ) </a:t>
            </a:r>
            <a:r>
              <a:rPr lang="pt-BR" dirty="0" err="1" smtClean="0"/>
              <a:t>È</a:t>
            </a:r>
            <a:r>
              <a:rPr lang="pt-BR" dirty="0" smtClean="0"/>
              <a:t> </a:t>
            </a:r>
            <a:r>
              <a:rPr lang="pt-BR" dirty="0" err="1" smtClean="0"/>
              <a:t>indossato</a:t>
            </a:r>
            <a:r>
              <a:rPr lang="pt-BR" dirty="0" smtClean="0"/>
              <a:t> per </a:t>
            </a:r>
            <a:r>
              <a:rPr lang="pt-BR" dirty="0" err="1" smtClean="0"/>
              <a:t>essere</a:t>
            </a:r>
            <a:r>
              <a:rPr lang="pt-BR" dirty="0" smtClean="0"/>
              <a:t> elegante in </a:t>
            </a:r>
            <a:r>
              <a:rPr lang="pt-BR" dirty="0" err="1" smtClean="0"/>
              <a:t>un</a:t>
            </a:r>
            <a:r>
              <a:rPr lang="pt-BR" dirty="0" smtClean="0"/>
              <a:t> evento </a:t>
            </a:r>
            <a:r>
              <a:rPr lang="pt-BR" dirty="0" err="1" smtClean="0"/>
              <a:t>formale</a:t>
            </a:r>
            <a:r>
              <a:rPr lang="pt-BR" dirty="0" smtClean="0"/>
              <a:t>.</a:t>
            </a:r>
          </a:p>
          <a:p>
            <a:r>
              <a:rPr lang="pt-BR" dirty="0" smtClean="0"/>
              <a:t>(   ) </a:t>
            </a:r>
            <a:r>
              <a:rPr lang="pt-BR" dirty="0" err="1" smtClean="0"/>
              <a:t>Quelli</a:t>
            </a:r>
            <a:r>
              <a:rPr lang="pt-BR" dirty="0" smtClean="0"/>
              <a:t> da </a:t>
            </a:r>
            <a:r>
              <a:rPr lang="pt-BR" dirty="0" err="1" smtClean="0"/>
              <a:t>donna</a:t>
            </a:r>
            <a:r>
              <a:rPr lang="pt-BR" dirty="0" smtClean="0"/>
              <a:t>, sono </a:t>
            </a:r>
            <a:r>
              <a:rPr lang="pt-BR" dirty="0" err="1" smtClean="0"/>
              <a:t>altissimi</a:t>
            </a:r>
            <a:r>
              <a:rPr lang="pt-BR" dirty="0" smtClean="0"/>
              <a:t> e </a:t>
            </a:r>
            <a:r>
              <a:rPr lang="pt-BR" dirty="0" err="1" smtClean="0"/>
              <a:t>coprono</a:t>
            </a:r>
            <a:r>
              <a:rPr lang="pt-BR" dirty="0" smtClean="0"/>
              <a:t> </a:t>
            </a:r>
            <a:r>
              <a:rPr lang="pt-BR" dirty="0" err="1" smtClean="0"/>
              <a:t>anche</a:t>
            </a:r>
            <a:r>
              <a:rPr lang="pt-BR" dirty="0" smtClean="0"/>
              <a:t> parte </a:t>
            </a:r>
            <a:r>
              <a:rPr lang="pt-BR" dirty="0" err="1" smtClean="0"/>
              <a:t>della</a:t>
            </a:r>
            <a:r>
              <a:rPr lang="pt-BR" dirty="0" smtClean="0"/>
              <a:t> </a:t>
            </a:r>
            <a:r>
              <a:rPr lang="pt-BR" dirty="0" err="1" smtClean="0"/>
              <a:t>coscia</a:t>
            </a:r>
            <a:r>
              <a:rPr lang="pt-BR" dirty="0" smtClean="0"/>
              <a:t>.</a:t>
            </a:r>
          </a:p>
          <a:p>
            <a:r>
              <a:rPr lang="pt-BR" dirty="0" smtClean="0"/>
              <a:t>(   ) </a:t>
            </a:r>
            <a:r>
              <a:rPr lang="pt-BR" dirty="0" err="1" smtClean="0"/>
              <a:t>Indossata</a:t>
            </a:r>
            <a:r>
              <a:rPr lang="pt-BR" dirty="0" smtClean="0"/>
              <a:t> solo in palestra o per </a:t>
            </a:r>
            <a:r>
              <a:rPr lang="pt-BR" dirty="0" err="1" smtClean="0"/>
              <a:t>andare</a:t>
            </a:r>
            <a:r>
              <a:rPr lang="pt-BR" dirty="0" smtClean="0"/>
              <a:t> a </a:t>
            </a:r>
            <a:r>
              <a:rPr lang="pt-BR" dirty="0" err="1" smtClean="0"/>
              <a:t>correre</a:t>
            </a:r>
            <a:r>
              <a:rPr lang="pt-BR" dirty="0" smtClean="0"/>
              <a:t> al parco in </a:t>
            </a:r>
            <a:r>
              <a:rPr lang="pt-BR" dirty="0" err="1" smtClean="0"/>
              <a:t>sabato</a:t>
            </a:r>
            <a:r>
              <a:rPr lang="pt-BR" dirty="0" smtClean="0"/>
              <a:t>.</a:t>
            </a:r>
          </a:p>
          <a:p>
            <a:pPr marL="444500" indent="-444500"/>
            <a:r>
              <a:rPr lang="pt-BR" dirty="0" smtClean="0"/>
              <a:t>(   ) </a:t>
            </a:r>
            <a:r>
              <a:rPr lang="pt-BR" dirty="0" err="1" smtClean="0"/>
              <a:t>Usato</a:t>
            </a:r>
            <a:r>
              <a:rPr lang="pt-BR" dirty="0" smtClean="0"/>
              <a:t> per fare </a:t>
            </a:r>
            <a:r>
              <a:rPr lang="pt-BR" dirty="0" err="1" smtClean="0"/>
              <a:t>il</a:t>
            </a:r>
            <a:r>
              <a:rPr lang="pt-BR" dirty="0" smtClean="0"/>
              <a:t> nodo </a:t>
            </a:r>
            <a:r>
              <a:rPr lang="pt-BR" dirty="0" err="1" smtClean="0"/>
              <a:t>parigino</a:t>
            </a:r>
            <a:r>
              <a:rPr lang="pt-BR" dirty="0" smtClean="0"/>
              <a:t>, </a:t>
            </a:r>
            <a:r>
              <a:rPr lang="pt-BR" dirty="0" err="1" smtClean="0"/>
              <a:t>allora</a:t>
            </a:r>
            <a:r>
              <a:rPr lang="pt-BR" dirty="0" smtClean="0"/>
              <a:t>, si </a:t>
            </a:r>
            <a:r>
              <a:rPr lang="pt-BR" dirty="0" err="1" smtClean="0"/>
              <a:t>piega</a:t>
            </a:r>
            <a:r>
              <a:rPr lang="pt-BR" dirty="0" smtClean="0"/>
              <a:t> a </a:t>
            </a:r>
            <a:r>
              <a:rPr lang="pt-BR" dirty="0" err="1" smtClean="0"/>
              <a:t>metà</a:t>
            </a:r>
            <a:r>
              <a:rPr lang="pt-BR" dirty="0" smtClean="0"/>
              <a:t> </a:t>
            </a:r>
            <a:r>
              <a:rPr lang="pt-BR" dirty="0" err="1" smtClean="0"/>
              <a:t>nel</a:t>
            </a:r>
            <a:r>
              <a:rPr lang="pt-BR" dirty="0" smtClean="0"/>
              <a:t> senso   </a:t>
            </a:r>
            <a:r>
              <a:rPr lang="pt-BR" dirty="0" err="1" smtClean="0"/>
              <a:t>della</a:t>
            </a:r>
            <a:r>
              <a:rPr lang="pt-BR" dirty="0" smtClean="0"/>
              <a:t> </a:t>
            </a:r>
            <a:r>
              <a:rPr lang="pt-BR" dirty="0" err="1" smtClean="0"/>
              <a:t>lunghezza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555260" y="893238"/>
            <a:ext cx="4443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TRANT’OTTO</a:t>
            </a:r>
          </a:p>
          <a:p>
            <a:pPr algn="ctr"/>
            <a:r>
              <a:rPr lang="pt-BR" b="1" dirty="0" smtClean="0"/>
              <a:t>SECIALE 4 - ESERCIZI</a:t>
            </a:r>
          </a:p>
        </p:txBody>
      </p:sp>
    </p:spTree>
    <p:extLst>
      <p:ext uri="{BB962C8B-B14F-4D97-AF65-F5344CB8AC3E}">
        <p14:creationId xmlns:p14="http://schemas.microsoft.com/office/powerpoint/2010/main" val="2467329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74274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0FA5FA9-4CD6-4CE0-8AF8-3602F19C7DF8}"/>
              </a:ext>
            </a:extLst>
          </p:cNvPr>
          <p:cNvSpPr txBox="1"/>
          <p:nvPr/>
        </p:nvSpPr>
        <p:spPr>
          <a:xfrm>
            <a:off x="-418060" y="46202"/>
            <a:ext cx="989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aixaDeTexto 2"/>
          <p:cNvSpPr txBox="1"/>
          <p:nvPr/>
        </p:nvSpPr>
        <p:spPr>
          <a:xfrm>
            <a:off x="333967" y="1532349"/>
            <a:ext cx="6032748" cy="53553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5. Uso comune della particella </a:t>
            </a:r>
            <a:r>
              <a:rPr lang="it-IT" b="1" dirty="0" smtClean="0">
                <a:solidFill>
                  <a:srgbClr val="FF0000"/>
                </a:solidFill>
              </a:rPr>
              <a:t>Ci</a:t>
            </a: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Usare ancora </a:t>
            </a:r>
            <a:r>
              <a:rPr lang="it-IT" b="1" dirty="0" smtClean="0"/>
              <a:t>Si</a:t>
            </a:r>
            <a:r>
              <a:rPr lang="it-IT" b="1" dirty="0" smtClean="0">
                <a:solidFill>
                  <a:srgbClr val="FF0000"/>
                </a:solidFill>
              </a:rPr>
              <a:t> o </a:t>
            </a:r>
            <a:r>
              <a:rPr lang="it-IT" b="1" dirty="0" smtClean="0"/>
              <a:t>No</a:t>
            </a:r>
          </a:p>
          <a:p>
            <a:endParaRPr lang="it-IT" b="1" dirty="0" smtClean="0">
              <a:solidFill>
                <a:srgbClr val="FF0000"/>
              </a:solidFill>
            </a:endParaRPr>
          </a:p>
          <a:p>
            <a:pPr marL="342900" indent="-342900">
              <a:buAutoNum type="alphaLcPeriod"/>
            </a:pPr>
            <a:r>
              <a:rPr lang="it-IT" b="1" dirty="0" smtClean="0">
                <a:solidFill>
                  <a:srgbClr val="0070C0"/>
                </a:solidFill>
              </a:rPr>
              <a:t>Sei già stato a Roma?</a:t>
            </a: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 No, non ci sono mai stato a Roma</a:t>
            </a:r>
          </a:p>
          <a:p>
            <a:r>
              <a:rPr lang="it-IT" b="1" dirty="0" smtClean="0">
                <a:solidFill>
                  <a:srgbClr val="0070C0"/>
                </a:solidFill>
              </a:rPr>
              <a:t>b.  Abiti a Firenze?</a:t>
            </a: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Si, ci abito a Firenze</a:t>
            </a:r>
          </a:p>
          <a:p>
            <a:r>
              <a:rPr lang="it-IT" b="1" dirty="0" smtClean="0">
                <a:solidFill>
                  <a:srgbClr val="0070C0"/>
                </a:solidFill>
              </a:rPr>
              <a:t>c.  Vai spesso al cinema?</a:t>
            </a: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Si, ci vado almeno una volta al mese al cinema</a:t>
            </a:r>
          </a:p>
          <a:p>
            <a:r>
              <a:rPr lang="it-IT" b="1" dirty="0" smtClean="0">
                <a:solidFill>
                  <a:srgbClr val="0070C0"/>
                </a:solidFill>
              </a:rPr>
              <a:t>d. Con chi sei andato al supermercato?</a:t>
            </a: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Si, ci sono andato con mio fratello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e.  </a:t>
            </a:r>
            <a:r>
              <a:rPr lang="it-IT" b="1" dirty="0" smtClean="0">
                <a:solidFill>
                  <a:srgbClr val="0070C0"/>
                </a:solidFill>
              </a:rPr>
              <a:t>Ti piace Venezia?</a:t>
            </a: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Si, ci sono stato un sacco di volte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f.   </a:t>
            </a:r>
            <a:r>
              <a:rPr lang="it-IT" b="1" dirty="0" smtClean="0">
                <a:solidFill>
                  <a:srgbClr val="0070C0"/>
                </a:solidFill>
              </a:rPr>
              <a:t>Posso contare sul tuo aiuto?</a:t>
            </a: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Si, certo ... Contaci!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g.  </a:t>
            </a:r>
            <a:r>
              <a:rPr lang="it-IT" b="1" dirty="0" smtClean="0">
                <a:solidFill>
                  <a:srgbClr val="0070C0"/>
                </a:solidFill>
              </a:rPr>
              <a:t>Esci stassera con tuoi amici?</a:t>
            </a: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No, non ci esco </a:t>
            </a:r>
            <a:r>
              <a:rPr lang="it-IT" b="1" dirty="0" smtClean="0">
                <a:solidFill>
                  <a:srgbClr val="FF0000"/>
                </a:solidFill>
              </a:rPr>
              <a:t>stassera </a:t>
            </a:r>
            <a:r>
              <a:rPr lang="it-IT" b="1" dirty="0" smtClean="0">
                <a:solidFill>
                  <a:srgbClr val="FF0000"/>
                </a:solidFill>
              </a:rPr>
              <a:t>con loro.</a:t>
            </a:r>
            <a:endParaRPr lang="it-IT" dirty="0" smtClean="0">
              <a:solidFill>
                <a:srgbClr val="FF0000"/>
              </a:solidFill>
            </a:endParaRP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CaixaDeTexto 3"/>
          <p:cNvSpPr txBox="1"/>
          <p:nvPr/>
        </p:nvSpPr>
        <p:spPr>
          <a:xfrm>
            <a:off x="6571716" y="2230452"/>
            <a:ext cx="49624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 algn="just">
              <a:buAutoNum type="arabicPeriod"/>
            </a:pPr>
            <a:r>
              <a:rPr lang="pt-BR" dirty="0" smtClean="0"/>
              <a:t>Sei </a:t>
            </a:r>
            <a:r>
              <a:rPr lang="pt-BR" dirty="0" err="1" smtClean="0"/>
              <a:t>già</a:t>
            </a:r>
            <a:r>
              <a:rPr lang="pt-BR" dirty="0" smtClean="0"/>
              <a:t> </a:t>
            </a:r>
            <a:r>
              <a:rPr lang="pt-BR" dirty="0" err="1" smtClean="0"/>
              <a:t>stato</a:t>
            </a:r>
            <a:r>
              <a:rPr lang="pt-BR" dirty="0" smtClean="0"/>
              <a:t> a Milano in </a:t>
            </a:r>
            <a:r>
              <a:rPr lang="pt-BR" dirty="0" err="1" smtClean="0"/>
              <a:t>quest’anno</a:t>
            </a:r>
            <a:endParaRPr lang="pt-BR" dirty="0" smtClean="0"/>
          </a:p>
          <a:p>
            <a:pPr algn="just"/>
            <a:r>
              <a:rPr lang="pt-BR" dirty="0"/>
              <a:t> </a:t>
            </a:r>
            <a:r>
              <a:rPr lang="pt-BR" dirty="0" smtClean="0"/>
              <a:t>   R.</a:t>
            </a:r>
          </a:p>
          <a:p>
            <a:pPr algn="just"/>
            <a:r>
              <a:rPr lang="pt-BR" dirty="0" smtClean="0"/>
              <a:t>2. </a:t>
            </a:r>
            <a:r>
              <a:rPr lang="pt-BR" dirty="0" err="1" smtClean="0"/>
              <a:t>Lavori</a:t>
            </a:r>
            <a:r>
              <a:rPr lang="pt-BR" dirty="0" smtClean="0"/>
              <a:t> a Napoli o in </a:t>
            </a:r>
            <a:r>
              <a:rPr lang="pt-BR" dirty="0" err="1" smtClean="0"/>
              <a:t>un’altra</a:t>
            </a:r>
            <a:r>
              <a:rPr lang="pt-BR" dirty="0" smtClean="0"/>
              <a:t> </a:t>
            </a:r>
            <a:r>
              <a:rPr lang="pt-BR" dirty="0" err="1" smtClean="0"/>
              <a:t>città</a:t>
            </a:r>
            <a:r>
              <a:rPr lang="pt-BR" dirty="0" smtClean="0"/>
              <a:t>?</a:t>
            </a:r>
          </a:p>
          <a:p>
            <a:pPr algn="just"/>
            <a:r>
              <a:rPr lang="pt-BR" dirty="0"/>
              <a:t> </a:t>
            </a:r>
            <a:r>
              <a:rPr lang="pt-BR" dirty="0" smtClean="0"/>
              <a:t>   R. </a:t>
            </a:r>
          </a:p>
          <a:p>
            <a:pPr algn="just"/>
            <a:r>
              <a:rPr lang="pt-BR" dirty="0" smtClean="0"/>
              <a:t>3. </a:t>
            </a:r>
            <a:r>
              <a:rPr lang="pt-BR" dirty="0" err="1" smtClean="0"/>
              <a:t>Abiti</a:t>
            </a:r>
            <a:r>
              <a:rPr lang="pt-BR" dirty="0" smtClean="0"/>
              <a:t> a Piacenza? Se si, quanto tempo?</a:t>
            </a:r>
          </a:p>
          <a:p>
            <a:pPr algn="just"/>
            <a:r>
              <a:rPr lang="pt-BR" dirty="0"/>
              <a:t> </a:t>
            </a:r>
            <a:r>
              <a:rPr lang="pt-BR" dirty="0" smtClean="0"/>
              <a:t>   R. </a:t>
            </a:r>
          </a:p>
          <a:p>
            <a:pPr algn="just"/>
            <a:r>
              <a:rPr lang="pt-BR" dirty="0" smtClean="0"/>
              <a:t>4. Vai </a:t>
            </a:r>
            <a:r>
              <a:rPr lang="pt-BR" dirty="0" err="1" smtClean="0"/>
              <a:t>spesso</a:t>
            </a:r>
            <a:r>
              <a:rPr lang="pt-BR" dirty="0" smtClean="0"/>
              <a:t> al shopping? Che cosa farai?</a:t>
            </a:r>
          </a:p>
          <a:p>
            <a:pPr algn="just"/>
            <a:r>
              <a:rPr lang="pt-BR" dirty="0"/>
              <a:t> </a:t>
            </a:r>
            <a:r>
              <a:rPr lang="pt-BR" dirty="0" smtClean="0"/>
              <a:t>   R. </a:t>
            </a:r>
          </a:p>
          <a:p>
            <a:pPr marL="265113" indent="-265113" algn="just"/>
            <a:r>
              <a:rPr lang="pt-BR" dirty="0" smtClean="0"/>
              <a:t>5. </a:t>
            </a:r>
            <a:r>
              <a:rPr lang="pt-BR" dirty="0" err="1" smtClean="0"/>
              <a:t>Con</a:t>
            </a:r>
            <a:r>
              <a:rPr lang="pt-BR" dirty="0" smtClean="0"/>
              <a:t> chi sei </a:t>
            </a:r>
            <a:r>
              <a:rPr lang="pt-BR" dirty="0" err="1" smtClean="0"/>
              <a:t>andata</a:t>
            </a:r>
            <a:r>
              <a:rPr lang="pt-BR" dirty="0" smtClean="0"/>
              <a:t> al </a:t>
            </a:r>
            <a:r>
              <a:rPr lang="pt-BR" dirty="0" err="1" smtClean="0"/>
              <a:t>ospedale</a:t>
            </a:r>
            <a:r>
              <a:rPr lang="pt-BR" dirty="0" smtClean="0"/>
              <a:t>? Per </a:t>
            </a:r>
            <a:r>
              <a:rPr lang="pt-BR" dirty="0" err="1" smtClean="0"/>
              <a:t>che</a:t>
            </a:r>
            <a:r>
              <a:rPr lang="pt-BR" dirty="0" smtClean="0"/>
              <a:t> sei </a:t>
            </a:r>
            <a:r>
              <a:rPr lang="pt-BR" dirty="0" err="1" smtClean="0"/>
              <a:t>andata</a:t>
            </a:r>
            <a:r>
              <a:rPr lang="pt-BR" dirty="0" smtClean="0"/>
              <a:t> lá?</a:t>
            </a:r>
          </a:p>
          <a:p>
            <a:pPr marL="265113" indent="-265113" algn="just"/>
            <a:r>
              <a:rPr lang="pt-BR" dirty="0"/>
              <a:t> </a:t>
            </a:r>
            <a:r>
              <a:rPr lang="pt-BR" dirty="0" smtClean="0"/>
              <a:t>    R. </a:t>
            </a:r>
          </a:p>
          <a:p>
            <a:pPr marL="265113" indent="-265113" algn="just"/>
            <a:r>
              <a:rPr lang="pt-BR" dirty="0" smtClean="0"/>
              <a:t>6. E </a:t>
            </a:r>
            <a:r>
              <a:rPr lang="pt-BR" dirty="0" err="1" smtClean="0"/>
              <a:t>di</a:t>
            </a:r>
            <a:r>
              <a:rPr lang="pt-BR" dirty="0" smtClean="0"/>
              <a:t> </a:t>
            </a:r>
            <a:r>
              <a:rPr lang="pt-BR" dirty="0" err="1" smtClean="0"/>
              <a:t>dov’è</a:t>
            </a:r>
            <a:r>
              <a:rPr lang="pt-BR" dirty="0" smtClean="0"/>
              <a:t> </a:t>
            </a:r>
            <a:r>
              <a:rPr lang="pt-BR" dirty="0" err="1" smtClean="0"/>
              <a:t>veramente</a:t>
            </a:r>
            <a:r>
              <a:rPr lang="pt-BR" dirty="0" smtClean="0"/>
              <a:t>? </a:t>
            </a:r>
          </a:p>
          <a:p>
            <a:pPr marL="265113" indent="-265113" algn="just"/>
            <a:r>
              <a:rPr lang="pt-BR" dirty="0"/>
              <a:t> </a:t>
            </a:r>
            <a:r>
              <a:rPr lang="pt-BR" dirty="0" smtClean="0"/>
              <a:t>   </a:t>
            </a:r>
            <a:r>
              <a:rPr lang="pt-BR" dirty="0" err="1" smtClean="0"/>
              <a:t>Quale</a:t>
            </a:r>
            <a:r>
              <a:rPr lang="pt-BR" dirty="0" smtClean="0"/>
              <a:t> </a:t>
            </a:r>
            <a:r>
              <a:rPr lang="pt-BR" dirty="0" err="1" smtClean="0"/>
              <a:t>paese</a:t>
            </a:r>
            <a:r>
              <a:rPr lang="pt-BR" dirty="0" smtClean="0"/>
              <a:t>?</a:t>
            </a:r>
          </a:p>
          <a:p>
            <a:pPr marL="265113" indent="-265113" algn="just"/>
            <a:r>
              <a:rPr lang="pt-BR" dirty="0"/>
              <a:t> </a:t>
            </a:r>
            <a:r>
              <a:rPr lang="pt-BR" dirty="0" smtClean="0"/>
              <a:t>   R. 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555260" y="893238"/>
            <a:ext cx="4443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TRANT’OTTO</a:t>
            </a:r>
          </a:p>
          <a:p>
            <a:pPr algn="ctr"/>
            <a:r>
              <a:rPr lang="pt-BR" b="1" dirty="0" smtClean="0"/>
              <a:t>SECIALE 4 - ESERCIZI</a:t>
            </a:r>
          </a:p>
        </p:txBody>
      </p:sp>
    </p:spTree>
    <p:extLst>
      <p:ext uri="{BB962C8B-B14F-4D97-AF65-F5344CB8AC3E}">
        <p14:creationId xmlns:p14="http://schemas.microsoft.com/office/powerpoint/2010/main" val="1495759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74274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0FA5FA9-4CD6-4CE0-8AF8-3602F19C7DF8}"/>
              </a:ext>
            </a:extLst>
          </p:cNvPr>
          <p:cNvSpPr txBox="1"/>
          <p:nvPr/>
        </p:nvSpPr>
        <p:spPr>
          <a:xfrm>
            <a:off x="-418060" y="46202"/>
            <a:ext cx="989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aixaDeTexto 2"/>
          <p:cNvSpPr txBox="1"/>
          <p:nvPr/>
        </p:nvSpPr>
        <p:spPr>
          <a:xfrm>
            <a:off x="350960" y="1539569"/>
            <a:ext cx="8963956" cy="590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5. Uso comune della particella </a:t>
            </a:r>
            <a:r>
              <a:rPr lang="it-IT" b="1" dirty="0" smtClean="0">
                <a:solidFill>
                  <a:srgbClr val="FF0000"/>
                </a:solidFill>
              </a:rPr>
              <a:t>Ci</a:t>
            </a: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Come pronome Diretto e Indiretto</a:t>
            </a:r>
            <a:endParaRPr lang="it-IT" b="1" dirty="0" smtClean="0"/>
          </a:p>
          <a:p>
            <a:endParaRPr lang="it-IT" b="1" dirty="0">
              <a:solidFill>
                <a:srgbClr val="FF0000"/>
              </a:solidFill>
            </a:endParaRPr>
          </a:p>
          <a:p>
            <a:pPr marL="358775">
              <a:buAutoNum type="alphaLcPeriod"/>
            </a:pPr>
            <a:r>
              <a:rPr lang="it-IT" b="1" dirty="0" smtClean="0">
                <a:solidFill>
                  <a:srgbClr val="0070C0"/>
                </a:solidFill>
              </a:rPr>
              <a:t>  Allora, ci inviti al tuo matrimonio?</a:t>
            </a:r>
          </a:p>
          <a:p>
            <a:pPr marL="358775"/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smtClean="0">
                <a:solidFill>
                  <a:srgbClr val="0070C0"/>
                </a:solidFill>
              </a:rPr>
              <a:t>    </a:t>
            </a:r>
            <a:r>
              <a:rPr lang="it-IT" b="1" dirty="0" smtClean="0"/>
              <a:t>Si, perchè tu sarai il mio padrino</a:t>
            </a:r>
            <a:r>
              <a:rPr lang="it-IT" b="1" dirty="0" smtClean="0">
                <a:solidFill>
                  <a:srgbClr val="0070C0"/>
                </a:solidFill>
              </a:rPr>
              <a:t>.</a:t>
            </a:r>
          </a:p>
          <a:p>
            <a:pPr marL="701675" indent="-342900">
              <a:buAutoNum type="alphaLcPeriod" startAt="2"/>
            </a:pPr>
            <a:r>
              <a:rPr lang="it-IT" b="1" dirty="0" smtClean="0">
                <a:solidFill>
                  <a:srgbClr val="0070C0"/>
                </a:solidFill>
              </a:rPr>
              <a:t>Laura ci ha chiamato ieri a casa?</a:t>
            </a:r>
          </a:p>
          <a:p>
            <a:pPr marL="358775"/>
            <a:r>
              <a:rPr lang="it-IT" b="1" dirty="0" smtClean="0">
                <a:solidFill>
                  <a:srgbClr val="0070C0"/>
                </a:solidFill>
              </a:rPr>
              <a:t>      </a:t>
            </a:r>
            <a:r>
              <a:rPr lang="it-IT" b="1" dirty="0" smtClean="0"/>
              <a:t>Si ... Lei mi ha chiamato a casa ieri a guardade un </a:t>
            </a:r>
            <a:r>
              <a:rPr lang="it-IT" b="1" dirty="0" smtClean="0"/>
              <a:t>film.</a:t>
            </a:r>
            <a:endParaRPr lang="it-IT" b="1" dirty="0" smtClean="0"/>
          </a:p>
          <a:p>
            <a:pPr marL="701675" indent="-342900">
              <a:buAutoNum type="alphaLcPeriod" startAt="3"/>
            </a:pPr>
            <a:r>
              <a:rPr lang="it-IT" b="1" dirty="0" smtClean="0">
                <a:solidFill>
                  <a:srgbClr val="0070C0"/>
                </a:solidFill>
              </a:rPr>
              <a:t>Ci puoi raccontare la storia, per favore?</a:t>
            </a:r>
          </a:p>
          <a:p>
            <a:pPr marL="358775"/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smtClean="0">
                <a:solidFill>
                  <a:srgbClr val="0070C0"/>
                </a:solidFill>
              </a:rPr>
              <a:t>     </a:t>
            </a:r>
            <a:r>
              <a:rPr lang="it-IT" b="1" dirty="0" smtClean="0"/>
              <a:t>Si , posso raccontare la storia per te di </a:t>
            </a:r>
            <a:r>
              <a:rPr lang="it-IT" b="1" dirty="0" smtClean="0"/>
              <a:t>nuovo.</a:t>
            </a:r>
            <a:endParaRPr lang="it-IT" b="1" dirty="0" smtClean="0"/>
          </a:p>
          <a:p>
            <a:pPr marL="701675" indent="-342900">
              <a:buAutoNum type="alphaLcPeriod" startAt="4"/>
            </a:pPr>
            <a:r>
              <a:rPr lang="it-IT" b="1" dirty="0" smtClean="0">
                <a:solidFill>
                  <a:srgbClr val="0070C0"/>
                </a:solidFill>
              </a:rPr>
              <a:t>Lui ci ha dato il permesso per uschire della scuola oggi?</a:t>
            </a:r>
          </a:p>
          <a:p>
            <a:pPr marL="358775"/>
            <a:r>
              <a:rPr lang="it-IT" b="1" dirty="0" smtClean="0">
                <a:solidFill>
                  <a:srgbClr val="0070C0"/>
                </a:solidFill>
              </a:rPr>
              <a:t>     </a:t>
            </a:r>
            <a:r>
              <a:rPr lang="it-IT" b="1" dirty="0" smtClean="0"/>
              <a:t>Si, lui mi ha dato il permesso di partire presto.</a:t>
            </a:r>
          </a:p>
          <a:p>
            <a:pPr marL="358775"/>
            <a:r>
              <a:rPr lang="it-IT" b="1" dirty="0" smtClean="0">
                <a:solidFill>
                  <a:srgbClr val="0070C0"/>
                </a:solidFill>
              </a:rPr>
              <a:t>e. Maria ci ha invitato a cenare a casa domani sera?</a:t>
            </a:r>
          </a:p>
          <a:p>
            <a:pPr marL="358775"/>
            <a:r>
              <a:rPr lang="it-IT" b="1" dirty="0"/>
              <a:t> </a:t>
            </a:r>
            <a:r>
              <a:rPr lang="it-IT" b="1" dirty="0" smtClean="0"/>
              <a:t>    </a:t>
            </a:r>
            <a:r>
              <a:rPr lang="it-IT" b="1" dirty="0" smtClean="0"/>
              <a:t>Si, </a:t>
            </a:r>
            <a:r>
              <a:rPr lang="it-IT" b="1" dirty="0" smtClean="0"/>
              <a:t>lei mi ha invitado a cenare a tua casa domani </a:t>
            </a:r>
            <a:r>
              <a:rPr lang="it-IT" b="1" dirty="0" smtClean="0"/>
              <a:t>sera.</a:t>
            </a:r>
            <a:endParaRPr lang="it-IT" b="1" dirty="0" smtClean="0"/>
          </a:p>
          <a:p>
            <a:pPr marL="701675" indent="-342900">
              <a:buAutoNum type="alphaLcPeriod" startAt="6"/>
            </a:pPr>
            <a:r>
              <a:rPr lang="it-IT" b="1" dirty="0" smtClean="0">
                <a:solidFill>
                  <a:srgbClr val="0070C0"/>
                </a:solidFill>
              </a:rPr>
              <a:t>Paola ci ha parlato su la riunione con il direttore oggi più tarde?</a:t>
            </a:r>
          </a:p>
          <a:p>
            <a:pPr marL="358775"/>
            <a:r>
              <a:rPr lang="it-IT" b="1" dirty="0"/>
              <a:t> </a:t>
            </a:r>
            <a:r>
              <a:rPr lang="it-IT" b="1" dirty="0" smtClean="0"/>
              <a:t>    Si, lei mi ha parlato su questa riunione con il nuovo </a:t>
            </a:r>
            <a:r>
              <a:rPr lang="it-IT" b="1" dirty="0" smtClean="0"/>
              <a:t>direttore.</a:t>
            </a:r>
            <a:endParaRPr lang="it-IT" b="1" dirty="0" smtClean="0"/>
          </a:p>
          <a:p>
            <a:pPr marL="358775"/>
            <a:r>
              <a:rPr lang="it-IT" b="1" dirty="0" smtClean="0">
                <a:solidFill>
                  <a:srgbClr val="0070C0"/>
                </a:solidFill>
              </a:rPr>
              <a:t>g.  Ci parli con noi su il suo nuovo lavoro?</a:t>
            </a:r>
          </a:p>
          <a:p>
            <a:pPr marL="717550" indent="-358775">
              <a:tabLst>
                <a:tab pos="717550" algn="l"/>
              </a:tabLst>
            </a:pPr>
            <a:r>
              <a:rPr lang="it-IT" b="1" dirty="0"/>
              <a:t> </a:t>
            </a:r>
            <a:r>
              <a:rPr lang="it-IT" b="1" dirty="0" smtClean="0"/>
              <a:t>    Si ... È un buon lavoro, con due vacanze all’anno e un ottimo  stipendio </a:t>
            </a:r>
          </a:p>
          <a:p>
            <a:pPr marL="358775"/>
            <a:r>
              <a:rPr lang="it-IT" b="1" dirty="0" smtClean="0">
                <a:solidFill>
                  <a:srgbClr val="0070C0"/>
                </a:solidFill>
              </a:rPr>
              <a:t> </a:t>
            </a:r>
          </a:p>
          <a:p>
            <a:endParaRPr lang="it-IT" dirty="0" smtClean="0">
              <a:solidFill>
                <a:srgbClr val="FF0000"/>
              </a:solidFill>
            </a:endParaRPr>
          </a:p>
          <a:p>
            <a:endParaRPr lang="it-IT" dirty="0"/>
          </a:p>
          <a:p>
            <a:endParaRPr lang="it-IT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124" y="2026321"/>
            <a:ext cx="4334854" cy="294414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555260" y="893238"/>
            <a:ext cx="4443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TRANT’OTTO</a:t>
            </a:r>
          </a:p>
          <a:p>
            <a:pPr algn="ctr"/>
            <a:r>
              <a:rPr lang="pt-BR" b="1" dirty="0" smtClean="0"/>
              <a:t>SECIALE 4 - ESERCIZI</a:t>
            </a:r>
          </a:p>
        </p:txBody>
      </p:sp>
    </p:spTree>
    <p:extLst>
      <p:ext uri="{BB962C8B-B14F-4D97-AF65-F5344CB8AC3E}">
        <p14:creationId xmlns:p14="http://schemas.microsoft.com/office/powerpoint/2010/main" val="330489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74274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0FA5FA9-4CD6-4CE0-8AF8-3602F19C7DF8}"/>
              </a:ext>
            </a:extLst>
          </p:cNvPr>
          <p:cNvSpPr txBox="1"/>
          <p:nvPr/>
        </p:nvSpPr>
        <p:spPr>
          <a:xfrm>
            <a:off x="-452244" y="21092"/>
            <a:ext cx="989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aixaDeTexto 2"/>
          <p:cNvSpPr txBox="1"/>
          <p:nvPr/>
        </p:nvSpPr>
        <p:spPr>
          <a:xfrm>
            <a:off x="386034" y="1514458"/>
            <a:ext cx="6382235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6. Come usare il Verbo VISITARE</a:t>
            </a:r>
          </a:p>
          <a:p>
            <a:endParaRPr lang="it-IT" b="1" dirty="0"/>
          </a:p>
          <a:p>
            <a:pPr marL="265113" indent="-265113"/>
            <a:r>
              <a:rPr lang="it-IT" b="1" dirty="0" smtClean="0"/>
              <a:t>    Per fare una visita a qualcuno, usiamos allora  «</a:t>
            </a:r>
            <a:r>
              <a:rPr lang="it-IT" b="1" dirty="0" smtClean="0">
                <a:solidFill>
                  <a:srgbClr val="FF0000"/>
                </a:solidFill>
              </a:rPr>
              <a:t>ANDARE A TROVARE</a:t>
            </a:r>
            <a:r>
              <a:rPr lang="it-IT" b="1" dirty="0" smtClean="0"/>
              <a:t>»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</a:t>
            </a:r>
            <a:r>
              <a:rPr lang="it-IT" dirty="0" smtClean="0"/>
              <a:t>Esempio:</a:t>
            </a:r>
          </a:p>
          <a:p>
            <a:r>
              <a:rPr lang="it-IT" b="1" dirty="0" smtClean="0"/>
              <a:t> 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a. Stassera vado a trovare un amico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b. Domani andiamo a trovare nostra nonna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c. Andate a trovare papà prima di andare </a:t>
            </a:r>
          </a:p>
          <a:p>
            <a:r>
              <a:rPr lang="it-IT" b="1" dirty="0" smtClean="0"/>
              <a:t>         a scuola oggi ?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</a:t>
            </a:r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9" name="CaixaDeTexto 8"/>
          <p:cNvSpPr txBox="1"/>
          <p:nvPr/>
        </p:nvSpPr>
        <p:spPr>
          <a:xfrm>
            <a:off x="632388" y="4425070"/>
            <a:ext cx="517875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Quando </a:t>
            </a:r>
            <a:r>
              <a:rPr lang="pt-BR" b="1" dirty="0" err="1" smtClean="0"/>
              <a:t>vogliano</a:t>
            </a:r>
            <a:r>
              <a:rPr lang="pt-BR" b="1" dirty="0" smtClean="0"/>
              <a:t> </a:t>
            </a:r>
            <a:r>
              <a:rPr lang="pt-BR" b="1" dirty="0" err="1" smtClean="0"/>
              <a:t>visitare</a:t>
            </a:r>
            <a:r>
              <a:rPr lang="pt-BR" b="1" dirty="0" smtClean="0"/>
              <a:t> </a:t>
            </a:r>
            <a:r>
              <a:rPr lang="pt-BR" b="1" dirty="0" err="1" smtClean="0"/>
              <a:t>un</a:t>
            </a:r>
            <a:r>
              <a:rPr lang="pt-BR" b="1" dirty="0" smtClean="0"/>
              <a:t> </a:t>
            </a:r>
            <a:r>
              <a:rPr lang="pt-BR" b="1" dirty="0" err="1" smtClean="0"/>
              <a:t>luogo</a:t>
            </a:r>
            <a:r>
              <a:rPr lang="pt-BR" b="1" dirty="0" smtClean="0"/>
              <a:t> </a:t>
            </a:r>
            <a:r>
              <a:rPr lang="pt-BR" b="1" dirty="0" err="1" smtClean="0"/>
              <a:t>di</a:t>
            </a:r>
            <a:r>
              <a:rPr lang="pt-BR" b="1" dirty="0" smtClean="0"/>
              <a:t> interesse </a:t>
            </a:r>
            <a:r>
              <a:rPr lang="pt-BR" b="1" dirty="0" err="1" smtClean="0"/>
              <a:t>pubblico</a:t>
            </a:r>
            <a:r>
              <a:rPr lang="pt-BR" b="1" dirty="0" smtClean="0"/>
              <a:t>, </a:t>
            </a:r>
            <a:r>
              <a:rPr lang="pt-BR" b="1" dirty="0" err="1" smtClean="0"/>
              <a:t>utilizziamo</a:t>
            </a:r>
            <a:r>
              <a:rPr lang="pt-BR" b="1" dirty="0" smtClean="0"/>
              <a:t> “ </a:t>
            </a:r>
            <a:r>
              <a:rPr lang="pt-BR" b="1" dirty="0" smtClean="0">
                <a:solidFill>
                  <a:srgbClr val="FF0000"/>
                </a:solidFill>
              </a:rPr>
              <a:t>VISITARE</a:t>
            </a:r>
            <a:r>
              <a:rPr lang="pt-BR" b="1" dirty="0" smtClean="0"/>
              <a:t>”</a:t>
            </a:r>
          </a:p>
          <a:p>
            <a:r>
              <a:rPr lang="pt-BR" dirty="0" err="1" smtClean="0"/>
              <a:t>Esempio</a:t>
            </a:r>
            <a:r>
              <a:rPr lang="pt-BR" dirty="0" smtClean="0"/>
              <a:t>:</a:t>
            </a:r>
          </a:p>
          <a:p>
            <a:endParaRPr lang="pt-BR" dirty="0" smtClean="0"/>
          </a:p>
          <a:p>
            <a:pPr marL="342900" indent="-342900">
              <a:buAutoNum type="alphaLcPeriod"/>
            </a:pPr>
            <a:r>
              <a:rPr lang="pt-BR" dirty="0" err="1" smtClean="0"/>
              <a:t>Abbiamo</a:t>
            </a:r>
            <a:r>
              <a:rPr lang="pt-BR" dirty="0" smtClean="0"/>
              <a:t> </a:t>
            </a:r>
            <a:r>
              <a:rPr lang="pt-BR" dirty="0" err="1" smtClean="0"/>
              <a:t>visitato</a:t>
            </a:r>
            <a:r>
              <a:rPr lang="pt-BR" dirty="0" smtClean="0"/>
              <a:t> i </a:t>
            </a:r>
            <a:r>
              <a:rPr lang="pt-BR" dirty="0" err="1" smtClean="0"/>
              <a:t>musei</a:t>
            </a:r>
            <a:r>
              <a:rPr lang="pt-BR" dirty="0" smtClean="0"/>
              <a:t> </a:t>
            </a:r>
            <a:r>
              <a:rPr lang="pt-BR" dirty="0" err="1" smtClean="0"/>
              <a:t>vaticani</a:t>
            </a:r>
            <a:r>
              <a:rPr lang="pt-BR" dirty="0" smtClean="0"/>
              <a:t> a Roma</a:t>
            </a:r>
          </a:p>
          <a:p>
            <a:pPr marL="342900" indent="-342900">
              <a:buAutoNum type="alphaLcPeriod"/>
            </a:pPr>
            <a:r>
              <a:rPr lang="pt-BR" dirty="0" smtClean="0"/>
              <a:t>Carla há </a:t>
            </a:r>
            <a:r>
              <a:rPr lang="pt-BR" dirty="0" err="1" smtClean="0"/>
              <a:t>visitato</a:t>
            </a:r>
            <a:r>
              <a:rPr lang="pt-BR" dirty="0" smtClean="0"/>
              <a:t> </a:t>
            </a:r>
            <a:r>
              <a:rPr lang="pt-BR" dirty="0" err="1" smtClean="0"/>
              <a:t>quel</a:t>
            </a:r>
            <a:r>
              <a:rPr lang="pt-BR" dirty="0" smtClean="0"/>
              <a:t> </a:t>
            </a:r>
            <a:r>
              <a:rPr lang="pt-BR" dirty="0" err="1" smtClean="0"/>
              <a:t>palazzo</a:t>
            </a:r>
            <a:r>
              <a:rPr lang="pt-BR" dirty="0" smtClean="0"/>
              <a:t> </a:t>
            </a:r>
            <a:r>
              <a:rPr lang="pt-BR" dirty="0" err="1" smtClean="0"/>
              <a:t>storico</a:t>
            </a:r>
            <a:r>
              <a:rPr lang="pt-BR" dirty="0" smtClean="0"/>
              <a:t> li</a:t>
            </a:r>
          </a:p>
          <a:p>
            <a:pPr marL="342900" indent="-342900">
              <a:buAutoNum type="alphaLcPeriod"/>
            </a:pPr>
            <a:r>
              <a:rPr lang="pt-BR" dirty="0" smtClean="0"/>
              <a:t>A Milano </a:t>
            </a:r>
            <a:r>
              <a:rPr lang="pt-BR" dirty="0" err="1" smtClean="0"/>
              <a:t>c’è</a:t>
            </a:r>
            <a:r>
              <a:rPr lang="pt-BR" dirty="0" smtClean="0"/>
              <a:t> </a:t>
            </a:r>
            <a:r>
              <a:rPr lang="pt-BR" dirty="0" err="1" smtClean="0"/>
              <a:t>un</a:t>
            </a:r>
            <a:r>
              <a:rPr lang="pt-BR" dirty="0" smtClean="0"/>
              <a:t> monumento </a:t>
            </a:r>
            <a:r>
              <a:rPr lang="pt-BR" dirty="0" err="1" smtClean="0"/>
              <a:t>che</a:t>
            </a:r>
            <a:r>
              <a:rPr lang="pt-BR" dirty="0" smtClean="0"/>
              <a:t> </a:t>
            </a:r>
            <a:r>
              <a:rPr lang="pt-BR" dirty="0" err="1" smtClean="0"/>
              <a:t>ho</a:t>
            </a:r>
            <a:r>
              <a:rPr lang="pt-BR" dirty="0" smtClean="0"/>
              <a:t> </a:t>
            </a:r>
            <a:r>
              <a:rPr lang="pt-BR" dirty="0" err="1" smtClean="0"/>
              <a:t>visitato</a:t>
            </a:r>
            <a:r>
              <a:rPr lang="pt-BR" dirty="0" smtClean="0"/>
              <a:t>: </a:t>
            </a:r>
            <a:r>
              <a:rPr lang="pt-BR" dirty="0" err="1" smtClean="0"/>
              <a:t>il</a:t>
            </a:r>
            <a:r>
              <a:rPr lang="pt-BR" dirty="0" smtClean="0"/>
              <a:t> </a:t>
            </a:r>
            <a:r>
              <a:rPr lang="pt-BR" dirty="0" err="1" smtClean="0"/>
              <a:t>duomo</a:t>
            </a:r>
            <a:r>
              <a:rPr lang="pt-BR" dirty="0" smtClean="0"/>
              <a:t> gótico.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6768269" y="3103184"/>
            <a:ext cx="5178752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Quando </a:t>
            </a:r>
            <a:r>
              <a:rPr lang="pt-BR" b="1" dirty="0" err="1" smtClean="0"/>
              <a:t>il</a:t>
            </a:r>
            <a:r>
              <a:rPr lang="pt-BR" b="1" dirty="0" smtClean="0"/>
              <a:t> verbo </a:t>
            </a:r>
            <a:r>
              <a:rPr lang="pt-BR" b="1" dirty="0" err="1" smtClean="0"/>
              <a:t>Visitare</a:t>
            </a:r>
            <a:r>
              <a:rPr lang="pt-BR" b="1" dirty="0" smtClean="0"/>
              <a:t> </a:t>
            </a:r>
            <a:r>
              <a:rPr lang="pt-BR" b="1" dirty="0" err="1" smtClean="0"/>
              <a:t>è</a:t>
            </a:r>
            <a:r>
              <a:rPr lang="pt-BR" b="1" dirty="0" smtClean="0"/>
              <a:t> </a:t>
            </a:r>
            <a:r>
              <a:rPr lang="pt-BR" b="1" dirty="0" err="1" smtClean="0"/>
              <a:t>associato</a:t>
            </a:r>
            <a:r>
              <a:rPr lang="pt-BR" b="1" dirty="0" smtClean="0"/>
              <a:t> al medico </a:t>
            </a:r>
            <a:r>
              <a:rPr lang="pt-BR" b="1" dirty="0" err="1" smtClean="0"/>
              <a:t>che</a:t>
            </a:r>
            <a:r>
              <a:rPr lang="pt-BR" b="1" dirty="0" smtClean="0"/>
              <a:t> visita i </a:t>
            </a:r>
            <a:r>
              <a:rPr lang="pt-BR" b="1" dirty="0" err="1" smtClean="0"/>
              <a:t>suoi</a:t>
            </a:r>
            <a:r>
              <a:rPr lang="pt-BR" b="1" dirty="0" smtClean="0"/>
              <a:t> </a:t>
            </a:r>
            <a:r>
              <a:rPr lang="pt-BR" b="1" dirty="0" err="1" smtClean="0"/>
              <a:t>pazienti</a:t>
            </a:r>
            <a:endParaRPr lang="pt-BR" b="1" dirty="0" smtClean="0"/>
          </a:p>
          <a:p>
            <a:r>
              <a:rPr lang="pt-BR" dirty="0" err="1" smtClean="0"/>
              <a:t>Esempio</a:t>
            </a:r>
            <a:r>
              <a:rPr lang="pt-BR" dirty="0" smtClean="0"/>
              <a:t>:</a:t>
            </a:r>
          </a:p>
          <a:p>
            <a:endParaRPr lang="pt-BR" dirty="0" smtClean="0"/>
          </a:p>
          <a:p>
            <a:pPr marL="342900" indent="-342900">
              <a:buAutoNum type="alphaLcPeriod"/>
            </a:pPr>
            <a:r>
              <a:rPr lang="pt-BR" dirty="0" err="1" smtClean="0"/>
              <a:t>Lui</a:t>
            </a:r>
            <a:r>
              <a:rPr lang="pt-BR" dirty="0" smtClean="0"/>
              <a:t> </a:t>
            </a:r>
            <a:r>
              <a:rPr lang="pt-BR" dirty="0" err="1" smtClean="0"/>
              <a:t>è</a:t>
            </a:r>
            <a:r>
              <a:rPr lang="pt-BR" dirty="0" smtClean="0"/>
              <a:t> </a:t>
            </a:r>
            <a:r>
              <a:rPr lang="pt-BR" dirty="0" err="1" smtClean="0"/>
              <a:t>stato</a:t>
            </a:r>
            <a:r>
              <a:rPr lang="pt-BR" dirty="0" smtClean="0"/>
              <a:t> </a:t>
            </a:r>
            <a:r>
              <a:rPr lang="pt-BR" dirty="0" err="1" smtClean="0"/>
              <a:t>visitato</a:t>
            </a:r>
            <a:r>
              <a:rPr lang="pt-BR" dirty="0" smtClean="0"/>
              <a:t> </a:t>
            </a:r>
            <a:r>
              <a:rPr lang="pt-BR" dirty="0" err="1" smtClean="0"/>
              <a:t>dal</a:t>
            </a:r>
            <a:r>
              <a:rPr lang="pt-BR" dirty="0" smtClean="0"/>
              <a:t> medico </a:t>
            </a:r>
            <a:r>
              <a:rPr lang="pt-BR" dirty="0" err="1" smtClean="0"/>
              <a:t>due</a:t>
            </a:r>
            <a:r>
              <a:rPr lang="pt-BR" dirty="0" smtClean="0"/>
              <a:t> volte</a:t>
            </a:r>
          </a:p>
          <a:p>
            <a:pPr marL="342900" indent="-342900">
              <a:buAutoNum type="alphaLcPeriod"/>
            </a:pPr>
            <a:r>
              <a:rPr lang="pt-BR" dirty="0" smtClean="0"/>
              <a:t>Il medico ha </a:t>
            </a:r>
            <a:r>
              <a:rPr lang="pt-BR" dirty="0" err="1" smtClean="0"/>
              <a:t>visitato</a:t>
            </a:r>
            <a:r>
              <a:rPr lang="pt-BR" dirty="0" smtClean="0"/>
              <a:t> </a:t>
            </a:r>
            <a:r>
              <a:rPr lang="pt-BR" dirty="0" err="1" smtClean="0"/>
              <a:t>il</a:t>
            </a:r>
            <a:r>
              <a:rPr lang="pt-BR" dirty="0" smtClean="0"/>
              <a:t> </a:t>
            </a:r>
            <a:r>
              <a:rPr lang="pt-BR" dirty="0" err="1" smtClean="0"/>
              <a:t>paziente</a:t>
            </a:r>
            <a:r>
              <a:rPr lang="pt-BR" dirty="0" smtClean="0"/>
              <a:t> </a:t>
            </a:r>
            <a:r>
              <a:rPr lang="pt-BR" dirty="0" err="1" smtClean="0"/>
              <a:t>ieri</a:t>
            </a:r>
            <a:endParaRPr lang="pt-BR" dirty="0" smtClean="0"/>
          </a:p>
          <a:p>
            <a:pPr marL="342900" indent="-342900">
              <a:buAutoNum type="alphaLcPeriod"/>
            </a:pPr>
            <a:r>
              <a:rPr lang="pt-BR" dirty="0" smtClean="0"/>
              <a:t>Il medico visita i </a:t>
            </a:r>
            <a:r>
              <a:rPr lang="pt-BR" dirty="0" err="1" smtClean="0"/>
              <a:t>pazienti</a:t>
            </a:r>
            <a:r>
              <a:rPr lang="pt-BR" dirty="0" smtClean="0"/>
              <a:t> tutti </a:t>
            </a:r>
            <a:r>
              <a:rPr lang="pt-BR" dirty="0" err="1" smtClean="0"/>
              <a:t>giorni</a:t>
            </a:r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555260" y="893238"/>
            <a:ext cx="4443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TRANT’OTTO</a:t>
            </a:r>
          </a:p>
          <a:p>
            <a:pPr algn="ctr"/>
            <a:r>
              <a:rPr lang="pt-BR" b="1" dirty="0" smtClean="0"/>
              <a:t>SECIALE 4 - ESERCIZI</a:t>
            </a:r>
          </a:p>
        </p:txBody>
      </p:sp>
    </p:spTree>
    <p:extLst>
      <p:ext uri="{BB962C8B-B14F-4D97-AF65-F5344CB8AC3E}">
        <p14:creationId xmlns:p14="http://schemas.microsoft.com/office/powerpoint/2010/main" val="3814148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84"/>
          <a:stretch/>
        </p:blipFill>
        <p:spPr>
          <a:xfrm>
            <a:off x="174274" y="0"/>
            <a:ext cx="2847975" cy="1216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D0FA5FA9-4CD6-4CE0-8AF8-3602F19C7DF8}"/>
              </a:ext>
            </a:extLst>
          </p:cNvPr>
          <p:cNvSpPr txBox="1"/>
          <p:nvPr/>
        </p:nvSpPr>
        <p:spPr>
          <a:xfrm>
            <a:off x="-452244" y="21092"/>
            <a:ext cx="989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952" y="41394"/>
            <a:ext cx="1185208" cy="133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CaixaDeTexto 2"/>
          <p:cNvSpPr txBox="1"/>
          <p:nvPr/>
        </p:nvSpPr>
        <p:spPr>
          <a:xfrm>
            <a:off x="386034" y="1514458"/>
            <a:ext cx="8911790" cy="4801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/>
              <a:t>7. Come usare il Verbo FREGARSENE</a:t>
            </a:r>
          </a:p>
          <a:p>
            <a:endParaRPr lang="it-IT" b="1" dirty="0"/>
          </a:p>
          <a:p>
            <a:pPr marL="265113" indent="-265113"/>
            <a:r>
              <a:rPr lang="it-IT" b="1" dirty="0" smtClean="0"/>
              <a:t>    Usato con le particelle </a:t>
            </a:r>
            <a:r>
              <a:rPr lang="it-IT" b="1" dirty="0" smtClean="0">
                <a:solidFill>
                  <a:srgbClr val="FF0000"/>
                </a:solidFill>
              </a:rPr>
              <a:t>SI</a:t>
            </a:r>
            <a:r>
              <a:rPr lang="it-IT" b="1" dirty="0" smtClean="0"/>
              <a:t> e </a:t>
            </a:r>
            <a:r>
              <a:rPr lang="it-IT" b="1" dirty="0" smtClean="0">
                <a:solidFill>
                  <a:srgbClr val="FF0000"/>
                </a:solidFill>
              </a:rPr>
              <a:t>Ne</a:t>
            </a:r>
            <a:r>
              <a:rPr lang="it-IT" b="1" dirty="0" smtClean="0"/>
              <a:t> e con la preposizione </a:t>
            </a:r>
            <a:r>
              <a:rPr lang="it-IT" b="1" dirty="0" smtClean="0">
                <a:solidFill>
                  <a:srgbClr val="FF0000"/>
                </a:solidFill>
              </a:rPr>
              <a:t>DI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</a:t>
            </a:r>
            <a:r>
              <a:rPr lang="it-IT" dirty="0" smtClean="0"/>
              <a:t>Esempio:</a:t>
            </a:r>
          </a:p>
          <a:p>
            <a:r>
              <a:rPr lang="it-IT" b="1" dirty="0" smtClean="0"/>
              <a:t> 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</a:t>
            </a:r>
            <a:r>
              <a:rPr lang="it-IT" b="1" dirty="0" smtClean="0">
                <a:solidFill>
                  <a:srgbClr val="FF0000"/>
                </a:solidFill>
              </a:rPr>
              <a:t>PRESENTE                       FUTURO                               PASSATO PROSSIMO</a:t>
            </a:r>
          </a:p>
          <a:p>
            <a:endParaRPr lang="it-IT" b="1" dirty="0" smtClean="0">
              <a:solidFill>
                <a:srgbClr val="FF0000"/>
              </a:solidFill>
            </a:endParaRPr>
          </a:p>
          <a:p>
            <a:r>
              <a:rPr lang="it-IT" b="1" dirty="0"/>
              <a:t> </a:t>
            </a:r>
            <a:r>
              <a:rPr lang="it-IT" b="1" dirty="0" smtClean="0"/>
              <a:t>    Io me ne frego              Io me ne fregherò            Io me ne sono fregato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Tu te ne freghi               Tu te ne fregherai             Tu te ne sei fregato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Lui se ne frega              Lui se ne fregherà             Lui se ne fregato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Noi ce ne freghiamo   Noi ce ne fregheremo      Noi ce ne siamo fregati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Voi ve ne fregate         Voi ve ne fregherete         Noi ve ne siete fregati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Loro se ne fregano       Loro se ne fregheranno    Loro se ne sono fregati     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</a:t>
            </a:r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555260" y="893238"/>
            <a:ext cx="4443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TRANT’OTTO</a:t>
            </a:r>
          </a:p>
          <a:p>
            <a:pPr algn="ctr"/>
            <a:r>
              <a:rPr lang="pt-BR" b="1" dirty="0" smtClean="0"/>
              <a:t>SECIALE 4 - ESERCIZI</a:t>
            </a:r>
          </a:p>
        </p:txBody>
      </p:sp>
    </p:spTree>
    <p:extLst>
      <p:ext uri="{BB962C8B-B14F-4D97-AF65-F5344CB8AC3E}">
        <p14:creationId xmlns:p14="http://schemas.microsoft.com/office/powerpoint/2010/main" val="3250306974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852</TotalTime>
  <Words>1844</Words>
  <Application>Microsoft Office PowerPoint</Application>
  <PresentationFormat>Widescreen</PresentationFormat>
  <Paragraphs>345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Cacho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Antonio Belelli</dc:creator>
  <cp:lastModifiedBy>ANTONIO BELELLI</cp:lastModifiedBy>
  <cp:revision>113</cp:revision>
  <dcterms:created xsi:type="dcterms:W3CDTF">2022-09-01T12:36:47Z</dcterms:created>
  <dcterms:modified xsi:type="dcterms:W3CDTF">2024-08-19T18:13:41Z</dcterms:modified>
</cp:coreProperties>
</file>