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6"/>
  </p:notesMasterIdLst>
  <p:handoutMasterIdLst>
    <p:handoutMasterId r:id="rId17"/>
  </p:handoutMasterIdLst>
  <p:sldIdLst>
    <p:sldId id="266" r:id="rId5"/>
    <p:sldId id="267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9" autoAdjust="0"/>
    <p:restoredTop sz="93620" autoAdjust="0"/>
  </p:normalViewPr>
  <p:slideViewPr>
    <p:cSldViewPr snapToGrid="0">
      <p:cViewPr varScale="1">
        <p:scale>
          <a:sx n="109" d="100"/>
          <a:sy n="109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2655A18A-2669-4B41-A0C0-4FB4360FB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465F5C7-299E-4766-9F1C-AD6D4FE4E2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CC12-51D3-42DB-ABE1-3400134284C1}" type="datetime1">
              <a:rPr lang="pt-BR" smtClean="0"/>
              <a:t>13/02/2026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2DFBA05-B615-4185-852C-1211D21E6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049A664-6BD9-4FF0-8350-4A2687E9D0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EA37-3873-47E3-8C95-29D2993CE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9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3A472-2973-4176-8DF1-BAF9BE07EE85}" type="datetime1">
              <a:rPr lang="pt-BR" smtClean="0"/>
              <a:pPr/>
              <a:t>13/02/2026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DC4E-A6C2-41F2-AAA0-F6053844181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7162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727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095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766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281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25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846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99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557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761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051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04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85FBE38-6738-4551-ABDE-E3A7FEA0C360}" type="datetime1">
              <a:rPr lang="pt-BR" noProof="0" smtClean="0"/>
              <a:t>13/02/2026</a:t>
            </a:fld>
            <a:endParaRPr lang="pt-BR" noProof="0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1518FAC-C69C-48F4-A0F8-E0B18772913E}" type="datetime1">
              <a:rPr lang="pt-BR" noProof="0" smtClean="0"/>
              <a:t>13/02/2026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CE9F0D0-D16F-4D4E-90A5-29378870454B}" type="datetime1">
              <a:rPr lang="pt-BR" noProof="0" smtClean="0"/>
              <a:t>13/02/2026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97758C8-EC1E-4C6A-8357-0B31C03616B0}" type="datetime1">
              <a:rPr lang="pt-BR" noProof="0" smtClean="0"/>
              <a:t>13/02/2026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0D08BE6-6817-4E7B-AC59-A617DC120A77}" type="datetime1">
              <a:rPr lang="pt-BR" noProof="0" smtClean="0"/>
              <a:t>13/02/2026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5624E52-4895-4053-94A4-BD361245B011}" type="datetime1">
              <a:rPr lang="pt-BR" noProof="0" smtClean="0"/>
              <a:t>13/02/2026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125C777-EA25-42E3-81C2-15B082EDC5E5}" type="datetime1">
              <a:rPr lang="pt-BR" noProof="0" smtClean="0"/>
              <a:t>13/02/2026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2B5B511-55E3-4F40-88F3-C8DB4A4CA53D}" type="datetime1">
              <a:rPr lang="pt-BR" noProof="0" smtClean="0"/>
              <a:t>13/02/2026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391BB0C-3F9A-4A8A-99CF-7FD476462C5A}" type="datetime1">
              <a:rPr lang="pt-BR" noProof="0" smtClean="0"/>
              <a:t>13/02/2026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tâ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 rtl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C1FE978-4DCF-4526-8400-2BB4D678A3A2}" type="datetime1">
              <a:rPr lang="pt-BR" noProof="0" smtClean="0"/>
              <a:t>13/02/2026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6554CCF-1CD1-4305-8C22-9CCB81BEA845}" type="datetime1">
              <a:rPr lang="pt-BR" noProof="0" smtClean="0"/>
              <a:t>13/02/2026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DD87D8FA-5895-4254-9AB1-B1AD26FDC7D5}" type="datetime1">
              <a:rPr lang="pt-BR" noProof="0" smtClean="0"/>
              <a:t>13/02/2026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1060780" y="125330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75134" y="2256721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6246" y="5997355"/>
            <a:ext cx="788602" cy="78860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66876" y="215041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57629" y="2796747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57629" y="3104389"/>
            <a:ext cx="39129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Amministratore</a:t>
            </a:r>
            <a:r>
              <a:rPr lang="pt-BR" b="1" dirty="0" smtClean="0">
                <a:solidFill>
                  <a:schemeClr val="bg1"/>
                </a:solidFill>
              </a:rPr>
              <a:t> - </a:t>
            </a:r>
            <a:r>
              <a:rPr lang="pt-BR" b="1" dirty="0" err="1" smtClean="0">
                <a:solidFill>
                  <a:srgbClr val="FF0000"/>
                </a:solidFill>
              </a:rPr>
              <a:t>adminstrador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Da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Por, para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Anni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v. dever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Chiede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pede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Chiedere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v. pedir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Di 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de, para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Pagare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pagar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Le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as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Bollette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boletas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7"/>
          <a:srcRect t="45791" r="15116" b="16405"/>
          <a:stretch/>
        </p:blipFill>
        <p:spPr>
          <a:xfrm>
            <a:off x="6218671" y="5670084"/>
            <a:ext cx="1300621" cy="415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643337" y="6391656"/>
            <a:ext cx="329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solidFill>
                  <a:srgbClr val="0070C0"/>
                </a:solidFill>
              </a:rPr>
              <a:t>Legge</a:t>
            </a:r>
            <a:r>
              <a:rPr lang="pt-BR" sz="2000" b="1" dirty="0" smtClean="0">
                <a:solidFill>
                  <a:srgbClr val="0070C0"/>
                </a:solidFill>
              </a:rPr>
              <a:t> </a:t>
            </a:r>
            <a:r>
              <a:rPr lang="pt-BR" sz="2000" b="1" dirty="0" err="1" smtClean="0">
                <a:solidFill>
                  <a:srgbClr val="0070C0"/>
                </a:solidFill>
              </a:rPr>
              <a:t>Condominali</a:t>
            </a:r>
            <a:endParaRPr lang="pt-BR" sz="2000" b="1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5562" y="757588"/>
            <a:ext cx="4712356" cy="5327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50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27 </a:t>
            </a:r>
            <a:r>
              <a:rPr lang="pt-BR" b="1" dirty="0" smtClean="0">
                <a:solidFill>
                  <a:srgbClr val="FF0000"/>
                </a:solidFill>
              </a:rPr>
              <a:t>- </a:t>
            </a:r>
            <a:r>
              <a:rPr lang="pt-BR" b="1" dirty="0">
                <a:solidFill>
                  <a:srgbClr val="FF0000"/>
                </a:solidFill>
              </a:rPr>
              <a:t>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43928" y="2221094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21617" y="2987224"/>
            <a:ext cx="39689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Si </a:t>
            </a:r>
            <a:r>
              <a:rPr lang="pt-BR" b="1" dirty="0" err="1" smtClean="0">
                <a:solidFill>
                  <a:schemeClr val="bg1"/>
                </a:solidFill>
              </a:rPr>
              <a:t>compri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se você comprar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Titoli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– títulos - precatórios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Di –</a:t>
            </a:r>
            <a:r>
              <a:rPr lang="pt-BR" b="1" dirty="0" smtClean="0">
                <a:solidFill>
                  <a:srgbClr val="FF0000"/>
                </a:solidFill>
              </a:rPr>
              <a:t> de, do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Stato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Estado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Paghi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você vai pagar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Investi – </a:t>
            </a:r>
            <a:r>
              <a:rPr lang="pt-BR" b="1" dirty="0" smtClean="0">
                <a:solidFill>
                  <a:srgbClr val="FF0000"/>
                </a:solidFill>
              </a:rPr>
              <a:t>você investir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In –</a:t>
            </a:r>
            <a:r>
              <a:rPr lang="pt-BR" b="1" dirty="0" smtClean="0">
                <a:solidFill>
                  <a:srgbClr val="FF0000"/>
                </a:solidFill>
              </a:rPr>
              <a:t> em, no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Azioni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ações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Imprese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empresas</a:t>
            </a:r>
          </a:p>
          <a:p>
            <a:r>
              <a:rPr lang="pt-BR" b="1" dirty="0">
                <a:solidFill>
                  <a:schemeClr val="bg1"/>
                </a:solidFill>
              </a:rPr>
              <a:t>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ou ( simples)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Oppure</a:t>
            </a:r>
            <a:r>
              <a:rPr lang="pt-BR" b="1" dirty="0" smtClean="0">
                <a:solidFill>
                  <a:srgbClr val="FF0000"/>
                </a:solidFill>
              </a:rPr>
              <a:t> – ou então ( enfático)</a:t>
            </a: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91640" y="4279885"/>
            <a:ext cx="4791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SEI SULLA STRADA GIUSTA.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BUON CORSO A TUTTI!</a:t>
            </a:r>
            <a:endParaRPr lang="pt-BR" sz="2400" b="1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236818" y="5721099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1619" y="726136"/>
            <a:ext cx="4696669" cy="5396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4502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3796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94088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50333" y="2221094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236818" y="5721099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241476" y="2476269"/>
            <a:ext cx="3875923" cy="42934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Billoo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è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un'app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 italiana,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sviluppata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 da una startup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innovativa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 e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società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benefit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,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progettata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 per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aiutare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gli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utenti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domestici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 a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gestire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le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bollette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 e a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risparmiare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. 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Ecco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le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caratteristiche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principali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oogle San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00" b="1" dirty="0">
                <a:solidFill>
                  <a:schemeClr val="bg1"/>
                </a:solidFill>
              </a:rPr>
              <a:t>Controllo delle Bollette:</a:t>
            </a:r>
            <a:r>
              <a:rPr lang="it-IT" sz="1500" dirty="0">
                <a:solidFill>
                  <a:schemeClr val="bg1"/>
                </a:solidFill>
              </a:rPr>
              <a:t> L'app analizza le bollette (luce e gas) per verificare se l'utente sta pagando il giusto importo.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00" b="1" dirty="0">
                <a:solidFill>
                  <a:schemeClr val="bg1"/>
                </a:solidFill>
              </a:rPr>
              <a:t>Rilevazione Errori:</a:t>
            </a:r>
            <a:r>
              <a:rPr lang="it-IT" sz="1500" dirty="0">
                <a:solidFill>
                  <a:schemeClr val="bg1"/>
                </a:solidFill>
              </a:rPr>
              <a:t> È in grado di individuare eventuali errori nelle fatture</a:t>
            </a:r>
            <a:r>
              <a:rPr lang="it-IT" sz="15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00" b="1" dirty="0">
                <a:solidFill>
                  <a:schemeClr val="bg1"/>
                </a:solidFill>
              </a:rPr>
              <a:t>Risparmio Garantito:</a:t>
            </a:r>
            <a:r>
              <a:rPr lang="it-IT" sz="1500" dirty="0">
                <a:solidFill>
                  <a:schemeClr val="bg1"/>
                </a:solidFill>
              </a:rPr>
              <a:t> L'obiettivo principale è ottimizzare i costi, permettendo di risparmiare sulle utenze domestiche.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00" b="1" dirty="0">
                <a:solidFill>
                  <a:schemeClr val="bg1"/>
                </a:solidFill>
              </a:rPr>
              <a:t>Accessibilità:</a:t>
            </a:r>
            <a:r>
              <a:rPr lang="it-IT" sz="1500" dirty="0">
                <a:solidFill>
                  <a:schemeClr val="bg1"/>
                </a:solidFill>
              </a:rPr>
              <a:t> È accessibile sia tramite app mobile che web-app</a:t>
            </a:r>
            <a:r>
              <a:rPr lang="it-IT" sz="1500" dirty="0" smtClean="0">
                <a:solidFill>
                  <a:srgbClr val="FF0000"/>
                </a:solidFill>
              </a:rPr>
              <a:t>.</a:t>
            </a:r>
            <a:endParaRPr kumimoji="0" lang="pt-BR" altLang="pt-BR" sz="15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7826" y="1057609"/>
            <a:ext cx="5930519" cy="2965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7826" y="3923936"/>
            <a:ext cx="5930519" cy="1499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9"/>
          <a:srcRect t="24153" b="36872"/>
          <a:stretch/>
        </p:blipFill>
        <p:spPr>
          <a:xfrm>
            <a:off x="8241476" y="1940319"/>
            <a:ext cx="1148709" cy="447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360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71095" y="2221094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84826" y="2923662"/>
            <a:ext cx="37722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Allora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Então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Quelle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aqueles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Di </a:t>
            </a:r>
            <a:r>
              <a:rPr lang="pt-BR" b="1" dirty="0" smtClean="0">
                <a:solidFill>
                  <a:srgbClr val="FF0000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de</a:t>
            </a:r>
          </a:p>
          <a:p>
            <a:pPr marL="1614488" indent="-1614488"/>
            <a:r>
              <a:rPr lang="pt-BR" sz="1600" b="1" dirty="0" smtClean="0">
                <a:solidFill>
                  <a:schemeClr val="bg1"/>
                </a:solidFill>
              </a:rPr>
              <a:t>5 </a:t>
            </a:r>
            <a:r>
              <a:rPr lang="pt-BR" sz="1600" b="1" dirty="0" err="1" smtClean="0">
                <a:solidFill>
                  <a:schemeClr val="bg1"/>
                </a:solidFill>
              </a:rPr>
              <a:t>Anni</a:t>
            </a:r>
            <a:r>
              <a:rPr lang="pt-BR" sz="1600" b="1" dirty="0" smtClean="0">
                <a:solidFill>
                  <a:schemeClr val="bg1"/>
                </a:solidFill>
              </a:rPr>
              <a:t>  </a:t>
            </a:r>
            <a:r>
              <a:rPr lang="pt-BR" sz="1600" b="1" dirty="0" err="1" smtClean="0">
                <a:solidFill>
                  <a:schemeClr val="bg1"/>
                </a:solidFill>
              </a:rPr>
              <a:t>Fa</a:t>
            </a:r>
            <a:r>
              <a:rPr lang="pt-BR" sz="1600" b="1" dirty="0" smtClean="0">
                <a:solidFill>
                  <a:srgbClr val="FF0000"/>
                </a:solidFill>
              </a:rPr>
              <a:t> – já fazem 5 anos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Sono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estão, são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Ormai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já, agora, a essa altura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Prescritte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prescritos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280232" y="5732260"/>
            <a:ext cx="1206749" cy="385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7493" y="746966"/>
            <a:ext cx="4807142" cy="5370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97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27- </a:t>
            </a:r>
            <a:r>
              <a:rPr lang="pt-BR" b="1" dirty="0">
                <a:solidFill>
                  <a:srgbClr val="FF0000"/>
                </a:solidFill>
              </a:rPr>
              <a:t>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28219" y="2221094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192618" y="2722208"/>
            <a:ext cx="3968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Sprovveduta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despreparado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Col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com, com o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Con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com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Prescrivono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prescrevem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Prescrivere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prescrever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Mai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nunca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Cos’è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Como assim? que isso?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Fanta-</a:t>
            </a:r>
            <a:r>
              <a:rPr lang="pt-BR" b="1" dirty="0" err="1" smtClean="0">
                <a:solidFill>
                  <a:schemeClr val="bg1"/>
                </a:solidFill>
              </a:rPr>
              <a:t>Diritto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Fantasioso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= Fanta -&gt; </a:t>
            </a:r>
            <a:r>
              <a:rPr lang="pt-BR" b="1" dirty="0" err="1" smtClean="0">
                <a:solidFill>
                  <a:srgbClr val="FF0000"/>
                </a:solidFill>
              </a:rPr>
              <a:t>fantascienza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= </a:t>
            </a:r>
            <a:r>
              <a:rPr lang="pt-BR" b="1" dirty="0" err="1" smtClean="0">
                <a:solidFill>
                  <a:srgbClr val="0070C0"/>
                </a:solidFill>
              </a:rPr>
              <a:t>Diritto</a:t>
            </a:r>
            <a:r>
              <a:rPr lang="pt-BR" b="1" dirty="0" smtClean="0">
                <a:solidFill>
                  <a:srgbClr val="0070C0"/>
                </a:solidFill>
              </a:rPr>
              <a:t> -&gt; </a:t>
            </a:r>
            <a:r>
              <a:rPr lang="pt-BR" b="1" dirty="0" smtClean="0">
                <a:solidFill>
                  <a:srgbClr val="FF0000"/>
                </a:solidFill>
              </a:rPr>
              <a:t>Direito, Lei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46573" y="2588796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195915" y="1922792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240644" y="5701030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7475" y="726911"/>
            <a:ext cx="4673472" cy="540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04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50333" y="2221094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23087" y="2717596"/>
            <a:ext cx="39689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`E </a:t>
            </a:r>
            <a:r>
              <a:rPr lang="pt-BR" b="1" dirty="0" err="1" smtClean="0">
                <a:solidFill>
                  <a:schemeClr val="bg1"/>
                </a:solidFill>
              </a:rPr>
              <a:t>Tenuto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você </a:t>
            </a:r>
            <a:r>
              <a:rPr lang="pt-BR" b="1" dirty="0" smtClean="0">
                <a:solidFill>
                  <a:srgbClr val="FF0000"/>
                </a:solidFill>
              </a:rPr>
              <a:t>deve</a:t>
            </a:r>
          </a:p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Tenere </a:t>
            </a:r>
            <a:r>
              <a:rPr lang="pt-BR" b="1" dirty="0" smtClean="0">
                <a:solidFill>
                  <a:srgbClr val="FF0000"/>
                </a:solidFill>
              </a:rPr>
              <a:t>– v. manter, realizar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Solo – </a:t>
            </a:r>
            <a:r>
              <a:rPr lang="pt-BR" b="1" dirty="0" smtClean="0">
                <a:solidFill>
                  <a:srgbClr val="FF0000"/>
                </a:solidFill>
              </a:rPr>
              <a:t>somente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Compilare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preencher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Modulo –</a:t>
            </a:r>
            <a:r>
              <a:rPr lang="pt-BR" b="1" dirty="0" smtClean="0">
                <a:solidFill>
                  <a:srgbClr val="FF0000"/>
                </a:solidFill>
              </a:rPr>
              <a:t> formulário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Devono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devem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Puoi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você pode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Anche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também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Spedirlo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enviar, mandar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Via –</a:t>
            </a:r>
            <a:r>
              <a:rPr lang="pt-BR" b="1" dirty="0" smtClean="0">
                <a:solidFill>
                  <a:srgbClr val="FF0000"/>
                </a:solidFill>
              </a:rPr>
              <a:t> via, através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PEC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Posta </a:t>
            </a:r>
            <a:r>
              <a:rPr lang="pt-BR" sz="1700" b="1" dirty="0" err="1" smtClean="0">
                <a:solidFill>
                  <a:srgbClr val="FF0000"/>
                </a:solidFill>
              </a:rPr>
              <a:t>Elettronica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err="1" smtClean="0">
                <a:solidFill>
                  <a:srgbClr val="FF0000"/>
                </a:solidFill>
              </a:rPr>
              <a:t>Certificata</a:t>
            </a:r>
            <a:endParaRPr lang="pt-BR" sz="1700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82797" y="2568912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195915" y="1901455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359843" y="5772987"/>
            <a:ext cx="1148529" cy="366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2530" y="749024"/>
            <a:ext cx="4801102" cy="5395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93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50332" y="2221095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00457" y="2987224"/>
            <a:ext cx="3968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Loro – </a:t>
            </a:r>
            <a:r>
              <a:rPr lang="pt-BR" b="1" dirty="0" smtClean="0">
                <a:solidFill>
                  <a:srgbClr val="FF0000"/>
                </a:solidFill>
              </a:rPr>
              <a:t>eles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Convocano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convocam</a:t>
            </a:r>
          </a:p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Per –</a:t>
            </a:r>
            <a:r>
              <a:rPr lang="pt-BR" b="1" dirty="0" smtClean="0">
                <a:solidFill>
                  <a:srgbClr val="FF0000"/>
                </a:solidFill>
              </a:rPr>
              <a:t> para, por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Azienda –</a:t>
            </a:r>
            <a:r>
              <a:rPr lang="pt-BR" b="1" dirty="0" smtClean="0">
                <a:solidFill>
                  <a:srgbClr val="FF0000"/>
                </a:solidFill>
              </a:rPr>
              <a:t> empresa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Quella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aquela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In </a:t>
            </a:r>
            <a:r>
              <a:rPr lang="pt-BR" b="1" dirty="0" err="1" smtClean="0">
                <a:solidFill>
                  <a:schemeClr val="bg1"/>
                </a:solidFill>
              </a:rPr>
              <a:t>quella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naquela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Siedi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você senta, sente-se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Davanti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em frente, na frente</a:t>
            </a: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316269" y="5748120"/>
            <a:ext cx="1188365" cy="379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9039" y="712177"/>
            <a:ext cx="4779860" cy="5415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449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59253" y="2221094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00457" y="2987224"/>
            <a:ext cx="39689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È</a:t>
            </a:r>
            <a:r>
              <a:rPr lang="pt-BR" b="1" dirty="0" smtClean="0">
                <a:solidFill>
                  <a:schemeClr val="bg1"/>
                </a:solidFill>
              </a:rPr>
              <a:t>  – </a:t>
            </a:r>
            <a:r>
              <a:rPr lang="pt-BR" b="1" dirty="0" smtClean="0">
                <a:solidFill>
                  <a:srgbClr val="FF0000"/>
                </a:solidFill>
              </a:rPr>
              <a:t>é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Lui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ele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Prova –</a:t>
            </a:r>
            <a:r>
              <a:rPr lang="pt-BR" b="1" dirty="0" smtClean="0">
                <a:solidFill>
                  <a:srgbClr val="FF0000"/>
                </a:solidFill>
              </a:rPr>
              <a:t> Prova – </a:t>
            </a:r>
            <a:r>
              <a:rPr lang="pt-BR" b="1" dirty="0" err="1" smtClean="0">
                <a:solidFill>
                  <a:srgbClr val="FF0000"/>
                </a:solidFill>
              </a:rPr>
              <a:t>e.i</a:t>
            </a:r>
            <a:r>
              <a:rPr lang="pt-BR" b="1" dirty="0" smtClean="0">
                <a:solidFill>
                  <a:srgbClr val="FF0000"/>
                </a:solidFill>
              </a:rPr>
              <a:t> = tenta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Mettere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colocar, introduzir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Accordo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acordo, pacto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D’</a:t>
            </a:r>
            <a:r>
              <a:rPr lang="pt-BR" b="1" dirty="0" err="1" smtClean="0">
                <a:solidFill>
                  <a:schemeClr val="bg1"/>
                </a:solidFill>
              </a:rPr>
              <a:t>accordo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entre, conciliação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Te –</a:t>
            </a:r>
            <a:r>
              <a:rPr lang="pt-BR" b="1" dirty="0" smtClean="0">
                <a:solidFill>
                  <a:srgbClr val="FF0000"/>
                </a:solidFill>
              </a:rPr>
              <a:t> você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Datore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empregador</a:t>
            </a:r>
          </a:p>
          <a:p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209205" y="5632704"/>
            <a:ext cx="1300715" cy="415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8330" y="733417"/>
            <a:ext cx="4733505" cy="5314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97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37986" y="2220157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37305" y="2720888"/>
            <a:ext cx="39689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Azienda – </a:t>
            </a:r>
            <a:r>
              <a:rPr lang="pt-BR" b="1" dirty="0" smtClean="0">
                <a:solidFill>
                  <a:srgbClr val="FF0000"/>
                </a:solidFill>
              </a:rPr>
              <a:t>empresa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Imprenditore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empresário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Imprenditrice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- empresária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Uomo</a:t>
            </a:r>
            <a:r>
              <a:rPr lang="pt-BR" b="1" dirty="0" smtClean="0">
                <a:solidFill>
                  <a:schemeClr val="bg1"/>
                </a:solidFill>
              </a:rPr>
              <a:t> d’</a:t>
            </a:r>
            <a:r>
              <a:rPr lang="pt-BR" b="1" dirty="0" err="1" smtClean="0">
                <a:solidFill>
                  <a:schemeClr val="bg1"/>
                </a:solidFill>
              </a:rPr>
              <a:t>affare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- empresário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Firmate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assina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Firmare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assinar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Verbale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 relatório, verbal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Come –</a:t>
            </a:r>
            <a:r>
              <a:rPr lang="pt-BR" b="1" dirty="0" smtClean="0">
                <a:solidFill>
                  <a:srgbClr val="FF0000"/>
                </a:solidFill>
              </a:rPr>
              <a:t> como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Cosí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assim, dessa forma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Pagano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pagam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Puoi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você pode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Pignoramento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smtClean="0">
                <a:solidFill>
                  <a:schemeClr val="bg1"/>
                </a:solidFill>
              </a:rPr>
              <a:t>–</a:t>
            </a:r>
            <a:r>
              <a:rPr lang="pt-BR" b="1" smtClean="0">
                <a:solidFill>
                  <a:srgbClr val="FF0000"/>
                </a:solidFill>
              </a:rPr>
              <a:t> penhora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89289" y="2600802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08161" y="1937353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383662" y="5760720"/>
            <a:ext cx="1140480" cy="364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2497" y="713833"/>
            <a:ext cx="4830736" cy="5400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59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34852" y="2221094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23087" y="3083577"/>
            <a:ext cx="3968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Lì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lá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Tassa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taxa</a:t>
            </a:r>
          </a:p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Imposta -</a:t>
            </a:r>
            <a:r>
              <a:rPr lang="pt-BR" b="1" dirty="0" smtClean="0">
                <a:solidFill>
                  <a:srgbClr val="FF0000"/>
                </a:solidFill>
              </a:rPr>
              <a:t> imposto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Diventa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torna-se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Diventare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tornar-se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Paghi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você paga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Sul – </a:t>
            </a:r>
            <a:r>
              <a:rPr lang="pt-BR" b="1" dirty="0" smtClean="0">
                <a:solidFill>
                  <a:srgbClr val="FF0000"/>
                </a:solidFill>
              </a:rPr>
              <a:t>sobre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Vera –</a:t>
            </a:r>
            <a:r>
              <a:rPr lang="pt-BR" b="1" dirty="0" smtClean="0">
                <a:solidFill>
                  <a:srgbClr val="FF0000"/>
                </a:solidFill>
              </a:rPr>
              <a:t> real, verdadeira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Propria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adequada, exatamente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Proprio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exatamente, adequado</a:t>
            </a: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124958" y="5693498"/>
            <a:ext cx="1371577" cy="437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2731" y="721433"/>
            <a:ext cx="4646016" cy="5417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63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27- </a:t>
            </a:r>
            <a:r>
              <a:rPr lang="pt-BR" b="1" dirty="0">
                <a:solidFill>
                  <a:srgbClr val="FF0000"/>
                </a:solidFill>
              </a:rPr>
              <a:t>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34852" y="2221094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00457" y="2987224"/>
            <a:ext cx="3968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Ora   – </a:t>
            </a:r>
            <a:r>
              <a:rPr lang="pt-BR" b="1" dirty="0" smtClean="0">
                <a:solidFill>
                  <a:srgbClr val="FF0000"/>
                </a:solidFill>
              </a:rPr>
              <a:t>Agora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L’ultimo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– o último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Paradosso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paradoxo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Sentiamo</a:t>
            </a:r>
            <a:r>
              <a:rPr lang="pt-BR" b="1" dirty="0" smtClean="0">
                <a:solidFill>
                  <a:schemeClr val="bg1"/>
                </a:solidFill>
              </a:rPr>
              <a:t>! –</a:t>
            </a:r>
            <a:r>
              <a:rPr lang="pt-BR" b="1" dirty="0" smtClean="0">
                <a:solidFill>
                  <a:srgbClr val="FF0000"/>
                </a:solidFill>
              </a:rPr>
              <a:t> “estamos ouvindo”</a:t>
            </a: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172932" y="5669280"/>
            <a:ext cx="1369675" cy="437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3234" y="723121"/>
            <a:ext cx="4602328" cy="5431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8423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Savon jardim</Template>
  <TotalTime>0</TotalTime>
  <Words>522</Words>
  <Application>Microsoft Office PowerPoint</Application>
  <PresentationFormat>Widescreen</PresentationFormat>
  <Paragraphs>142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Google Sans</vt:lpstr>
      <vt:lpstr>Sabão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2025-10-14T12:30:49Z</dcterms:created>
  <dcterms:modified xsi:type="dcterms:W3CDTF">2026-02-13T14:28:15Z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