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78" r:id="rId13"/>
    <p:sldId id="279" r:id="rId14"/>
    <p:sldId id="280" r:id="rId15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3620" autoAdjust="0"/>
  </p:normalViewPr>
  <p:slideViewPr>
    <p:cSldViewPr snapToGrid="0">
      <p:cViewPr varScale="1">
        <p:scale>
          <a:sx n="105" d="100"/>
          <a:sy n="105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03/02/2026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03/02/2026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5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37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40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2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9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49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03/02/2026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03/02/2026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778861"/>
            <a:ext cx="37676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Anche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também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Qui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aqui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Per -</a:t>
            </a:r>
            <a:r>
              <a:rPr lang="pt-BR" sz="1700" b="1" dirty="0" smtClean="0">
                <a:solidFill>
                  <a:srgbClr val="FF0000"/>
                </a:solidFill>
              </a:rPr>
              <a:t> para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Il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o</a:t>
            </a:r>
            <a:endParaRPr lang="pt-BR" sz="1700" b="1" dirty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Coloquio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entrevista  (trabalho)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Intervista –</a:t>
            </a:r>
            <a:r>
              <a:rPr lang="pt-BR" sz="1700" b="1" dirty="0" smtClean="0">
                <a:solidFill>
                  <a:srgbClr val="FF0000"/>
                </a:solidFill>
              </a:rPr>
              <a:t> entrevista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Intervistare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entrevistar</a:t>
            </a:r>
            <a:endParaRPr lang="pt-BR" sz="1700" b="1" dirty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Lavoro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trabalho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9185" y="6305435"/>
            <a:ext cx="489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0070C0"/>
                </a:solidFill>
                <a:latin typeface="Bauhaus 93" panose="04030905020B02020C02" pitchFamily="82" charset="0"/>
              </a:rPr>
              <a:t>Colloquio </a:t>
            </a:r>
            <a:r>
              <a:rPr lang="it-IT" sz="2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di Lavoro</a:t>
            </a:r>
            <a:endParaRPr lang="pt-BR" sz="24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728" y="884369"/>
            <a:ext cx="4934664" cy="5090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7491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Po</a:t>
            </a:r>
            <a:r>
              <a:rPr lang="pt-BR" sz="1700" b="1" dirty="0" smtClean="0">
                <a:solidFill>
                  <a:schemeClr val="bg1"/>
                </a:solidFill>
              </a:rPr>
              <a:t>´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pouco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Tutela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proteção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Per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por, para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Chi </a:t>
            </a:r>
            <a:r>
              <a:rPr lang="pt-BR" sz="1700" b="1" dirty="0" smtClean="0">
                <a:solidFill>
                  <a:schemeClr val="bg1"/>
                </a:solidFill>
              </a:rPr>
              <a:t>-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quem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Cerca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procura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Cercare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</a:t>
            </a:r>
            <a:r>
              <a:rPr lang="pt-BR" sz="1700" b="1" dirty="0" smtClean="0">
                <a:solidFill>
                  <a:schemeClr val="bg1"/>
                </a:solidFill>
              </a:rPr>
              <a:t>. </a:t>
            </a:r>
            <a:r>
              <a:rPr lang="pt-BR" sz="1700" b="1" dirty="0" smtClean="0">
                <a:solidFill>
                  <a:srgbClr val="FF0000"/>
                </a:solidFill>
              </a:rPr>
              <a:t>procurar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Lavoro – </a:t>
            </a:r>
            <a:r>
              <a:rPr lang="pt-BR" sz="1700" b="1" dirty="0" smtClean="0">
                <a:solidFill>
                  <a:srgbClr val="FF0000"/>
                </a:solidFill>
              </a:rPr>
              <a:t>trabalho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</a:t>
            </a:r>
            <a:r>
              <a:rPr lang="pt-BR" sz="1700" b="1" dirty="0" smtClean="0">
                <a:solidFill>
                  <a:schemeClr val="bg1"/>
                </a:solidFill>
              </a:rPr>
              <a:t> ha </a:t>
            </a:r>
            <a:r>
              <a:rPr lang="pt-BR" sz="1700" b="1" dirty="0" err="1" smtClean="0">
                <a:solidFill>
                  <a:schemeClr val="bg1"/>
                </a:solidFill>
              </a:rPr>
              <a:t>pensato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eles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pensaram 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Pensare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pensar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Aspettavamo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-  </a:t>
            </a:r>
            <a:r>
              <a:rPr lang="pt-BR" sz="1700" b="1" dirty="0" smtClean="0">
                <a:solidFill>
                  <a:srgbClr val="FF0000"/>
                </a:solidFill>
              </a:rPr>
              <a:t>esperávamos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Aspettare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v. esperar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Stavamo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estávamos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Ancora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ainda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Attesa</a:t>
            </a:r>
            <a:r>
              <a:rPr lang="pt-BR" sz="1700" b="1" dirty="0" smtClean="0">
                <a:solidFill>
                  <a:schemeClr val="bg1"/>
                </a:solidFill>
              </a:rPr>
              <a:t>  – </a:t>
            </a:r>
            <a:r>
              <a:rPr lang="pt-BR" sz="1700" b="1" dirty="0" smtClean="0">
                <a:solidFill>
                  <a:srgbClr val="FF0000"/>
                </a:solidFill>
              </a:rPr>
              <a:t>espera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431" y="883060"/>
            <a:ext cx="4757052" cy="509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2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3585" y="2044662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06330" y="2772293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03585" y="2928762"/>
            <a:ext cx="37447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bg1"/>
                </a:solidFill>
              </a:rPr>
              <a:t>La </a:t>
            </a:r>
            <a:r>
              <a:rPr lang="it-IT" sz="1600" b="1" i="1" dirty="0">
                <a:solidFill>
                  <a:schemeClr val="bg1"/>
                </a:solidFill>
              </a:rPr>
              <a:t>"parità retributiva" è il principio giuridico che mira a garantire la parità di retribuzione tra lavoratori che svolgono le stesse funzioni o lavori di pari valore, vietando discriminazioni (basate sul sesso, sulla politica, ecc.). Tuttavia, non implica un'uguaglianza assoluta, ammettendo differenze basate su criteri oggettivi come la specializzazione, il merito o l'anzianità, purché non discriminatorie.</a:t>
            </a:r>
            <a:endParaRPr lang="pt-BR" sz="1600" b="1" dirty="0" smtClean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76" y="798763"/>
            <a:ext cx="6570161" cy="5252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/>
          <a:srcRect l="578" t="133" r="-44" b="-534"/>
          <a:stretch/>
        </p:blipFill>
        <p:spPr>
          <a:xfrm>
            <a:off x="1060780" y="3500515"/>
            <a:ext cx="2129718" cy="2149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314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8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77154" y="2215048"/>
            <a:ext cx="3197646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37190" y="2910407"/>
            <a:ext cx="3894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Per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por, para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Fortuna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sorte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Nuova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nova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Legge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lei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Ci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nós, nos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Tutela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Proteção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Protezione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proteger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Sicurezza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segurança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Salvaguardia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salvaguarda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Come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como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26952" y="198707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7428" y="266794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561" y="883991"/>
            <a:ext cx="4622792" cy="5090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235" y="6127335"/>
            <a:ext cx="590639" cy="59063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7952" y="3376648"/>
            <a:ext cx="3912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Per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por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Recruiter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recrutador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Può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pode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mais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mas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Chiederti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te perguntar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Chiedere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pedir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Guadagnavi</a:t>
            </a:r>
            <a:r>
              <a:rPr lang="pt-BR" b="1" dirty="0" smtClean="0">
                <a:solidFill>
                  <a:srgbClr val="FF0000"/>
                </a:solidFill>
              </a:rPr>
              <a:t> – você ganhava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Prima –</a:t>
            </a:r>
            <a:r>
              <a:rPr lang="pt-BR" b="1" dirty="0" smtClean="0">
                <a:solidFill>
                  <a:srgbClr val="FF0000"/>
                </a:solidFill>
              </a:rPr>
              <a:t> antes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Davvero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de verdade, verdade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494" y="752900"/>
            <a:ext cx="5104049" cy="537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14246" y="215102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Facevano</a:t>
            </a:r>
            <a:r>
              <a:rPr lang="pt-BR" b="1" dirty="0" smtClean="0">
                <a:solidFill>
                  <a:schemeClr val="bg1"/>
                </a:solidFill>
              </a:rPr>
              <a:t> 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faziam isso</a:t>
            </a: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Fare </a:t>
            </a:r>
            <a:r>
              <a:rPr lang="pt-BR" b="1" dirty="0" smtClean="0">
                <a:solidFill>
                  <a:srgbClr val="FF0000"/>
                </a:solidFill>
              </a:rPr>
              <a:t>– v. fazer</a:t>
            </a:r>
            <a:r>
              <a:rPr lang="pt-BR" b="1" dirty="0" smtClean="0">
                <a:solidFill>
                  <a:srgbClr val="FF0000"/>
                </a:solidFill>
              </a:rPr>
              <a:t>                  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Per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para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Offrirti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Oferecer para você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Offrire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v. oferecer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Meno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menos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Del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Dovuto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devido, merecido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Bastardi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bastardos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811" y="856383"/>
            <a:ext cx="4972292" cy="5145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803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3585" y="2044662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06330" y="2772293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303585" y="2928762"/>
            <a:ext cx="3744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Poi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então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C’è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há, existe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Obbligo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obrigação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Parità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paridade, igualdade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Retributiva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salarial</a:t>
            </a:r>
            <a:endParaRPr lang="pt-BR" sz="1600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561" y="832630"/>
            <a:ext cx="4930791" cy="5192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856" y="2750973"/>
            <a:ext cx="37491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Niente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nunca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Più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mais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rgbClr val="FF0000"/>
                </a:solidFill>
              </a:rPr>
              <a:t>Trattamenti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tratamentos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Diversi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diferentes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A caso - </a:t>
            </a:r>
            <a:r>
              <a:rPr lang="pt-BR" sz="1700" b="1" dirty="0" smtClean="0">
                <a:solidFill>
                  <a:srgbClr val="FF0000"/>
                </a:solidFill>
              </a:rPr>
              <a:t> ao acaso, aleatórios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Addio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adeus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Raccomandati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indicados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Figli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filhos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Papà</a:t>
            </a:r>
            <a:r>
              <a:rPr lang="pt-BR" sz="1700" b="1" dirty="0" smtClean="0">
                <a:solidFill>
                  <a:schemeClr val="bg1"/>
                </a:solidFill>
              </a:rPr>
              <a:t> -</a:t>
            </a:r>
            <a:r>
              <a:rPr lang="pt-BR" sz="1700" b="1" dirty="0" smtClean="0">
                <a:solidFill>
                  <a:srgbClr val="FF0000"/>
                </a:solidFill>
              </a:rPr>
              <a:t> papai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925" y="875799"/>
            <a:ext cx="4663158" cy="5106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0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7491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</a:rPr>
              <a:t>Sono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são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Ammesse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admitidas</a:t>
            </a:r>
          </a:p>
          <a:p>
            <a:r>
              <a:rPr lang="pt-BR" sz="1700" b="1" dirty="0" err="1" smtClean="0">
                <a:solidFill>
                  <a:srgbClr val="FF0000"/>
                </a:solidFill>
              </a:rPr>
              <a:t>Ammettere</a:t>
            </a:r>
            <a:r>
              <a:rPr lang="pt-BR" sz="1700" b="1" dirty="0" smtClean="0">
                <a:solidFill>
                  <a:srgbClr val="FF0000"/>
                </a:solidFill>
              </a:rPr>
              <a:t> – v. admitir</a:t>
            </a:r>
          </a:p>
          <a:p>
            <a:r>
              <a:rPr lang="pt-BR" sz="1700" b="1" dirty="0" err="1" smtClean="0">
                <a:solidFill>
                  <a:srgbClr val="FF0000"/>
                </a:solidFill>
              </a:rPr>
              <a:t>Permettere</a:t>
            </a:r>
            <a:r>
              <a:rPr lang="pt-BR" sz="1700" b="1" dirty="0" smtClean="0">
                <a:solidFill>
                  <a:srgbClr val="FF0000"/>
                </a:solidFill>
              </a:rPr>
              <a:t> – v. permitir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Solo –</a:t>
            </a:r>
            <a:r>
              <a:rPr lang="pt-BR" sz="1700" b="1" dirty="0" smtClean="0">
                <a:solidFill>
                  <a:srgbClr val="FF0000"/>
                </a:solidFill>
              </a:rPr>
              <a:t> somente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Giustificate</a:t>
            </a:r>
            <a:r>
              <a:rPr lang="pt-BR" sz="1700" b="1" dirty="0" smtClean="0">
                <a:solidFill>
                  <a:schemeClr val="bg1"/>
                </a:solidFill>
              </a:rPr>
              <a:t> - justificadas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Da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pelo, para, da, por 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o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ou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Maggiore 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maior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Altro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Outro, tem outro?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3639" y="6051248"/>
            <a:ext cx="694473" cy="6944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349" y="861599"/>
            <a:ext cx="4730309" cy="5134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34653" y="2856905"/>
            <a:ext cx="37491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Gli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Stipendi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salários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Devono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devem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Dovere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dever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Essere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v.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ser, estar – v. </a:t>
            </a:r>
            <a:r>
              <a:rPr lang="pt-BR" sz="1700" b="1" dirty="0" err="1" smtClean="0">
                <a:solidFill>
                  <a:srgbClr val="FF0000"/>
                </a:solidFill>
              </a:rPr>
              <a:t>aux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Trasparenti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transparentes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Cioè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ou seja, quer dizer, isto é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Tutti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todos</a:t>
            </a:r>
            <a:endParaRPr lang="pt-BR" sz="1700" b="1" dirty="0" smtClean="0">
              <a:solidFill>
                <a:srgbClr val="0070C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Saprano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saberão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Sapere</a:t>
            </a:r>
            <a:r>
              <a:rPr lang="pt-BR" sz="1700" b="1" dirty="0" smtClean="0">
                <a:solidFill>
                  <a:schemeClr val="bg1"/>
                </a:solidFill>
              </a:rPr>
              <a:t> 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v. saber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Prendo –</a:t>
            </a:r>
            <a:r>
              <a:rPr lang="pt-BR" sz="1700" b="1" dirty="0" smtClean="0">
                <a:solidFill>
                  <a:srgbClr val="FF0000"/>
                </a:solidFill>
              </a:rPr>
              <a:t> pego, recebo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pPr algn="just"/>
            <a:endParaRPr lang="pt-BR" sz="1700" b="1" dirty="0" smtClean="0">
              <a:solidFill>
                <a:srgbClr val="0070C0"/>
              </a:solidFill>
            </a:endParaRPr>
          </a:p>
          <a:p>
            <a:endParaRPr lang="pt-BR" sz="1700" b="1" dirty="0" smtClean="0">
              <a:solidFill>
                <a:srgbClr val="0070C0"/>
              </a:solidFill>
            </a:endParaRPr>
          </a:p>
          <a:p>
            <a:endParaRPr lang="pt-BR" sz="1700" b="1" dirty="0" smtClean="0">
              <a:solidFill>
                <a:srgbClr val="0070C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3639" y="6051248"/>
            <a:ext cx="694473" cy="6944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158" y="859971"/>
            <a:ext cx="5005598" cy="5138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7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23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8913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</a:rPr>
              <a:t>Il </a:t>
            </a:r>
            <a:r>
              <a:rPr lang="pt-BR" sz="1700" b="1" dirty="0" err="1" smtClean="0">
                <a:solidFill>
                  <a:schemeClr val="bg1"/>
                </a:solidFill>
              </a:rPr>
              <a:t>tuo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o seu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Resta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permanece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Restare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v. restar, permanecer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Rimanere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ficar, permanecer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Ma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mas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Puoi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você pode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Potere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poder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Sapere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v. </a:t>
            </a:r>
            <a:r>
              <a:rPr lang="pt-BR" sz="1700" b="1" dirty="0" smtClean="0">
                <a:solidFill>
                  <a:srgbClr val="FF0000"/>
                </a:solidFill>
              </a:rPr>
              <a:t>saber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Minimi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mínimos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Massimi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máximos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Della –</a:t>
            </a:r>
            <a:r>
              <a:rPr lang="pt-BR" sz="1700" b="1" dirty="0" smtClean="0">
                <a:solidFill>
                  <a:srgbClr val="FF0000"/>
                </a:solidFill>
              </a:rPr>
              <a:t> da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Tua -</a:t>
            </a:r>
            <a:r>
              <a:rPr lang="pt-BR" sz="1700" b="1" dirty="0" smtClean="0">
                <a:solidFill>
                  <a:srgbClr val="FF0000"/>
                </a:solidFill>
              </a:rPr>
              <a:t> sua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endParaRPr lang="pt-BR" sz="1700" b="1" dirty="0" smtClean="0">
              <a:solidFill>
                <a:srgbClr val="0070C0"/>
              </a:solidFill>
            </a:endParaRPr>
          </a:p>
          <a:p>
            <a:endParaRPr lang="pt-BR" sz="1700" b="1" dirty="0" smtClean="0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041" y="5783650"/>
            <a:ext cx="962072" cy="9620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033" y="890086"/>
            <a:ext cx="5003848" cy="507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6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71af3243-3dd4-4a8d-8c0d-dd76da1f02a5"/>
    <ds:schemaRef ds:uri="16c05727-aa75-4e4a-9b5f-8a80a1165891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561</Words>
  <Application>Microsoft Office PowerPoint</Application>
  <PresentationFormat>Widescreen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Bauhaus 93</vt:lpstr>
      <vt:lpstr>Calibri</vt:lpstr>
      <vt:lpstr>Century Gothic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2026-02-03T17:27:03Z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