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0" r:id="rId5"/>
    <p:sldId id="271" r:id="rId6"/>
    <p:sldId id="272" r:id="rId7"/>
    <p:sldId id="273" r:id="rId8"/>
    <p:sldId id="274" r:id="rId9"/>
    <p:sldId id="275" r:id="rId10"/>
    <p:sldId id="280" r:id="rId11"/>
    <p:sldId id="279" r:id="rId12"/>
    <p:sldId id="281" r:id="rId13"/>
    <p:sldId id="283" r:id="rId14"/>
    <p:sldId id="284" r:id="rId15"/>
    <p:sldId id="285" r:id="rId16"/>
    <p:sldId id="286" r:id="rId17"/>
    <p:sldId id="287" r:id="rId18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6149" autoAdjust="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647F2388-33D0-4259-BCCC-BFA68819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E8F5721D-C0E6-4BC1-B8BB-877F49D3EE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21F1E-34BC-448C-9BED-DF5C207B9FF6}" type="datetime1">
              <a:rPr lang="pt-BR" smtClean="0"/>
              <a:t>18/09/2026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78A9C7BA-66DC-4766-9EE0-5F97D32F5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6E17CDEE-B515-4EE8-9E61-474606B4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219D-85CB-425F-BB6B-CC461AF324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82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022E-7ADE-4CCA-9DDC-4356487A4EA8}" type="datetime1">
              <a:rPr lang="pt-BR" smtClean="0"/>
              <a:pPr/>
              <a:t>18/09/2026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84C7-42A7-4BF2-887E-44AEDA03A0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6590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55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6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9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58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1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039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376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8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494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78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426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12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2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 title="Círculo-recort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F78B1A19-083F-45CF-98BF-281629737C3A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Retângulo 12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1DC22-899D-4E43-8A2E-09386BCC3DCB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F19AFD6-A9A0-4B58-87AF-47B2981EEEA7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 title="forma de guirlanda à esquerda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vre 6" title="forma de guirlanda à esquerda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vre 11" title="guirlanda esquerda embutid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45E22D-B017-4EDA-9CD1-343A76AE5BDF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7F1E82-C726-45ED-9C74-F4BE751287D7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5FDB00-7159-432C-BC0B-B7CEB34EA853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8C61E9-4A25-4FCD-840B-D8115BE2AC87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B28B6BC1-F130-49F0-A58E-930D6EE038D6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Retângulo 7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98179018-7AF6-4352-BBC8-FCEE9D982AA1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519E5-99E4-4D3E-8CAE-183AEE91CF49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333C6-6C3F-4BB3-A28D-C3CDD4BB1EA5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9A7CA4D-44C9-457B-8265-13F84F86B0E2}" type="datetime1">
              <a:rPr lang="pt-BR" noProof="0" smtClean="0"/>
              <a:t>18/09/2026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Forma livre 6" title="Borda de guirlanda à esquerda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direita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46" y="2105436"/>
            <a:ext cx="2782737" cy="222212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4000" dirty="0" err="1"/>
              <a:t>L'arrivo</a:t>
            </a:r>
            <a:r>
              <a:rPr lang="pt-BR" sz="4000" dirty="0"/>
              <a:t> </a:t>
            </a:r>
            <a:r>
              <a:rPr lang="pt-BR" sz="4000" dirty="0" err="1"/>
              <a:t>della</a:t>
            </a:r>
            <a:r>
              <a:rPr lang="pt-BR" sz="4000" dirty="0"/>
              <a:t> </a:t>
            </a:r>
            <a:r>
              <a:rPr lang="pt-BR" sz="4000" dirty="0" err="1"/>
              <a:t>nipote</a:t>
            </a:r>
            <a:r>
              <a:rPr lang="pt-BR" sz="4000" dirty="0"/>
              <a:t> Elisa</a:t>
            </a:r>
            <a:endParaRPr lang="pt-BR" sz="4000" dirty="0"/>
          </a:p>
        </p:txBody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66" y="22364"/>
            <a:ext cx="2608730" cy="105920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548678" y="124339"/>
            <a:ext cx="45302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</a:t>
            </a:r>
            <a:r>
              <a:rPr lang="pt-BR" sz="2000" b="1" dirty="0" smtClean="0">
                <a:solidFill>
                  <a:srgbClr val="FF0000"/>
                </a:solidFill>
              </a:rPr>
              <a:t>17 </a:t>
            </a:r>
            <a:r>
              <a:rPr lang="pt-BR" sz="2000" b="1" dirty="0" smtClean="0">
                <a:solidFill>
                  <a:srgbClr val="FF0000"/>
                </a:solidFill>
              </a:rPr>
              <a:t>- CONVERSAZIONE</a:t>
            </a:r>
          </a:p>
          <a:p>
            <a:pPr algn="ctr"/>
            <a:r>
              <a:rPr lang="pt-BR" sz="2400" dirty="0" smtClean="0">
                <a:latin typeface="Bauhaus 93" panose="04030905020B02020C02" pitchFamily="82" charset="0"/>
              </a:rPr>
              <a:t>La </a:t>
            </a:r>
            <a:r>
              <a:rPr lang="pt-BR" sz="2400" dirty="0" err="1" smtClean="0">
                <a:latin typeface="Bauhaus 93" panose="04030905020B02020C02" pitchFamily="82" charset="0"/>
              </a:rPr>
              <a:t>Nonna</a:t>
            </a:r>
            <a:r>
              <a:rPr lang="pt-BR" sz="2400" dirty="0" smtClean="0">
                <a:latin typeface="Bauhaus 93" panose="04030905020B02020C02" pitchFamily="82" charset="0"/>
              </a:rPr>
              <a:t> Alla </a:t>
            </a:r>
            <a:r>
              <a:rPr lang="pt-BR" sz="2400" dirty="0" err="1" smtClean="0">
                <a:latin typeface="Bauhaus 93" panose="04030905020B02020C02" pitchFamily="82" charset="0"/>
              </a:rPr>
              <a:t>Finestra</a:t>
            </a:r>
            <a:endParaRPr lang="pt-BR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296" y="5252425"/>
            <a:ext cx="2943636" cy="122889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6681" y="1240325"/>
            <a:ext cx="4357515" cy="561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426" y="1941966"/>
            <a:ext cx="3418576" cy="414636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b="1" cap="none" dirty="0" err="1" smtClean="0">
                <a:latin typeface="Bahnschrift SemiBold" panose="020B0502040204020203" pitchFamily="34" charset="0"/>
              </a:rPr>
              <a:t>Nell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paese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Montepulciano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Nonna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Rosa vive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 in una casa 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piccola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finestre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verdi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Ogni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pomeriggio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si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siede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e guarda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strada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26" y="169095"/>
            <a:ext cx="2608730" cy="10767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986" y="1415620"/>
            <a:ext cx="4486483" cy="5199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91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38" y="69711"/>
            <a:ext cx="2608730" cy="105920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479" y="1122012"/>
            <a:ext cx="3631012" cy="545080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b="1" cap="none" dirty="0" smtClean="0">
                <a:latin typeface="Bahnschrift" panose="020B0502040204020203" pitchFamily="34" charset="0"/>
              </a:rPr>
              <a:t>Lei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vedi</a:t>
            </a: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Il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panettiere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che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chiude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bottega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Vede 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bambini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che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tornano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da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scuola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Tutti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salutano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: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“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Buona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Sera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Nonna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Rosa!”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Lei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alza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mano 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e sorride: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“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Buonasera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!”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790" y="1719198"/>
            <a:ext cx="6108378" cy="421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37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26" y="78813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009" y="1875808"/>
            <a:ext cx="3536205" cy="310638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err="1" smtClean="0">
                <a:latin typeface="Bahnschrift SemiBold" panose="020B0502040204020203" pitchFamily="34" charset="0"/>
              </a:rPr>
              <a:t>Quel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giorno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Rosa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aspetta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sua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nipote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Elisa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Elisa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studia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a Siena 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viene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poco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al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paese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Rosa ha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preparato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una torta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mele.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164" y="1334630"/>
            <a:ext cx="4826251" cy="5174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80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4" y="169094"/>
            <a:ext cx="2608730" cy="10767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529" y="2562245"/>
            <a:ext cx="3732174" cy="265243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Alle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cinque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in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punto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picola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macchina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blu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ferma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davanti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casa.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Elisa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scende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uno zaino grande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viso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stanco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064" y="1729211"/>
            <a:ext cx="6104300" cy="4318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01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5" y="138321"/>
            <a:ext cx="2608730" cy="113833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981" y="2447301"/>
            <a:ext cx="3745774" cy="29842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Nonna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!!! ...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Grida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Elisa... “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aprimi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porta.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Rosa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apre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porta.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Vieni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cara.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La torta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pronta!”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844" y="1796167"/>
            <a:ext cx="6192571" cy="4286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66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41307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770" y="2441949"/>
            <a:ext cx="3915282" cy="297631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In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cucina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c’è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odore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mele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zucchero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Sul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tavolo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sono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due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piatti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due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tazze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 una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tovaglia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bianca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598" y="1794052"/>
            <a:ext cx="6215412" cy="4272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08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424" y="2522856"/>
            <a:ext cx="3566174" cy="3109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Elisa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mangia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fetta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torta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chiude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gli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occhi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buonissima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“Come quando ero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bambina!”.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739" y="1968518"/>
            <a:ext cx="6108378" cy="421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98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786" y="2523737"/>
            <a:ext cx="3566174" cy="30792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Rosa ride piano.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“Tu sei sempre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mia bambina”.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cielo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diventa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rosa.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colline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sono calme.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321" y="1954134"/>
            <a:ext cx="6235796" cy="421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80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392" y="2738934"/>
            <a:ext cx="3566174" cy="25460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“Sei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stanca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?”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chiede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Rosa.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“Si”,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Elisa.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“In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città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corro sempre.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tempo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va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piano”.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374" y="1902736"/>
            <a:ext cx="6106743" cy="421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577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25" y="2026514"/>
            <a:ext cx="3566174" cy="41841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Rosa prende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sua mano.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“Il tempo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non devi sempre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correre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Elisa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appoggia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testa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sulla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spalla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nonna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739" y="1972194"/>
            <a:ext cx="6108378" cy="4292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179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561" y="1898368"/>
            <a:ext cx="3566174" cy="451547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>Per </a:t>
            </a:r>
            <a:r>
              <a:rPr lang="pt-BR" sz="2700" cap="none" dirty="0" err="1">
                <a:latin typeface="Bahnschrift SemiBold" panose="020B0502040204020203" pitchFamily="34" charset="0"/>
              </a:rPr>
              <a:t>un</a:t>
            </a:r>
            <a:r>
              <a:rPr lang="pt-BR" sz="2700" cap="none" dirty="0">
                <a:latin typeface="Bahnschrift SemiBold" panose="020B0502040204020203" pitchFamily="34" charset="0"/>
              </a:rPr>
              <a:t> momento non pensa </a:t>
            </a:r>
            <a:r>
              <a:rPr lang="pt-BR" sz="2700" cap="none" dirty="0" err="1">
                <a:latin typeface="Bahnschrift SemiBold" panose="020B0502040204020203" pitchFamily="34" charset="0"/>
              </a:rPr>
              <a:t>agli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esami</a:t>
            </a:r>
            <a:r>
              <a:rPr lang="pt-BR" sz="2700" cap="none" dirty="0">
                <a:latin typeface="Bahnschrift SemiBold" panose="020B0502040204020203" pitchFamily="34" charset="0"/>
              </a:rPr>
              <a:t>,</a:t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>ai </a:t>
            </a:r>
            <a:r>
              <a:rPr lang="pt-BR" sz="2700" cap="none" dirty="0" err="1">
                <a:latin typeface="Bahnschrift SemiBold" panose="020B0502040204020203" pitchFamily="34" charset="0"/>
              </a:rPr>
              <a:t>messagi</a:t>
            </a:r>
            <a:r>
              <a:rPr lang="pt-BR" sz="2700" cap="none" dirty="0">
                <a:latin typeface="Bahnschrift SemiBold" panose="020B0502040204020203" pitchFamily="34" charset="0"/>
              </a:rPr>
              <a:t> o ai</a:t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>
                <a:latin typeface="Bahnschrift SemiBold" panose="020B0502040204020203" pitchFamily="34" charset="0"/>
              </a:rPr>
              <a:t>problemi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Sente solo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calore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cuccina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Quella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sera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Elisa decide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restare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4096" y="2001947"/>
            <a:ext cx="6177021" cy="4308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145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416" y="1868998"/>
            <a:ext cx="3566174" cy="438872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Rosa prepara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letto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lenzuola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pulite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cuscini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di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piume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paese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diventa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silenzioso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... Sempre.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È notte e il cielo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sembra </a:t>
            </a:r>
            <a:r>
              <a:rPr lang="it-IT" sz="2700" cap="none" dirty="0">
                <a:latin typeface="Bahnschrift SemiBold" panose="020B0502040204020203" pitchFamily="34" charset="0"/>
              </a:rPr>
              <a:t>ancora più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bello.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043" y="1954134"/>
            <a:ext cx="6186074" cy="4218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759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795" y="1671644"/>
            <a:ext cx="3566174" cy="481424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Alla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restano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due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tazze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vuote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La casa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calma.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nel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cuore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Elisa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c’è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una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pace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profonda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importante.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È stata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una giornata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fantastica.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739" y="1946853"/>
            <a:ext cx="6108378" cy="4263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6555526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B9E78-595F-41AA-B8FF-1657B24A64F3}">
  <ds:schemaRefs>
    <ds:schemaRef ds:uri="71af3243-3dd4-4a8d-8c0d-dd76da1f02a5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16c05727-aa75-4e4a-9b5f-8a80a116589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de selo de creche</Template>
  <TotalTime>0</TotalTime>
  <Words>56</Words>
  <Application>Microsoft Office PowerPoint</Application>
  <PresentationFormat>Widescreen</PresentationFormat>
  <Paragraphs>30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Bahnschrift</vt:lpstr>
      <vt:lpstr>Bahnschrift SemiBold</vt:lpstr>
      <vt:lpstr>Bauhaus 93</vt:lpstr>
      <vt:lpstr>Calibri</vt:lpstr>
      <vt:lpstr>Gill Sans MT</vt:lpstr>
      <vt:lpstr>Impact</vt:lpstr>
      <vt:lpstr>Selo</vt:lpstr>
      <vt:lpstr>L'arrivo della nipote Elisa</vt:lpstr>
      <vt:lpstr>Nell paese di Montepulciano, Nonna Rosa vive  in una casa  piccola con le finestre verdi.  Ogni pomeriggio si siede vicino alla finestra e guarda la strada. </vt:lpstr>
      <vt:lpstr>Lei vedi Il panettiere che chiude la  bottega.  Vede i bambini  che tornano da scuola  Tutti la salutano: “Buona Sera  Nonna Rosa!”  Lei alza la mano  e sorride: “Buonasera!”   </vt:lpstr>
      <vt:lpstr>Quel giorno, Rosa aspetta sua  nipote Elisa  Elisa studia  a Siena e viene poco al paese.  Rosa ha preparato una torta di mele.      </vt:lpstr>
      <vt:lpstr>Alle cinque in punto, una picola macchina blu si ferma  davanti alla casa.  Elisa scende con uno zaino grande e un viso stanco.</vt:lpstr>
      <vt:lpstr>“Nonna!!! ... Grida Elisa... “ aprimi la porta.  Rosa apre la porta.  “Vieni, cara.  La torta è pronta!”</vt:lpstr>
      <vt:lpstr>In cucina c’è odore di mele e zucchero.  Sul tavolo ci sono due piatti, due tazze e una  tovaglia bianca</vt:lpstr>
      <vt:lpstr>Elisa mangia una fetta di torta e chiude gli occhi.  “È buonissima”, dice. “Come quando ero bambina!”.</vt:lpstr>
      <vt:lpstr>Rosa ride piano. “Tu sei sempre  la mia bambina”.  Fuori, il cielo diventa rosa.  Le colline sono calme.</vt:lpstr>
      <vt:lpstr>“Sei stanca?” chiede Rosa. “Si”, dice Elisa.  “In città corro sempre. Qui, il tempo va piano”.</vt:lpstr>
      <vt:lpstr> Rosa prende la sua mano.  “Il tempo non devi sempre correre”.  Elisa appoggia la testa sulla spalla  della nonna.  </vt:lpstr>
      <vt:lpstr> Per un momento non pensa agli esami, ai messagi o ai problemi.  Sente solo  il calore della cuccina.  Quella sera Elisa decide di restare.  </vt:lpstr>
      <vt:lpstr> Rosa prepara il letto con  lenzuola pulite e cuscini di piume  Fuori il paese diventa silenzioso... Sempre.  È notte e il cielo sembra ancora più bello.  </vt:lpstr>
      <vt:lpstr>Alla finestra restano due  tazze vuote.  La casa è calma.  E nel cuore di Elisa c’è una pace profonda, ma molto importante.  È stata una giornata fantastica.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2026-04-28T13:25:05Z</dcterms:created>
  <dcterms:modified xsi:type="dcterms:W3CDTF">2026-09-18T18:55:13Z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