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2"/>
  </p:notesMasterIdLst>
  <p:handoutMasterIdLst>
    <p:handoutMasterId r:id="rId13"/>
  </p:handoutMasterIdLst>
  <p:sldIdLst>
    <p:sldId id="264" r:id="rId5"/>
    <p:sldId id="265" r:id="rId6"/>
    <p:sldId id="266" r:id="rId7"/>
    <p:sldId id="267" r:id="rId8"/>
    <p:sldId id="268" r:id="rId9"/>
    <p:sldId id="272" r:id="rId10"/>
    <p:sldId id="273" r:id="rId11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620" autoAdjust="0"/>
  </p:normalViewPr>
  <p:slideViewPr>
    <p:cSldViewPr snapToGrid="0">
      <p:cViewPr varScale="1">
        <p:scale>
          <a:sx n="98" d="100"/>
          <a:sy n="98" d="100"/>
        </p:scale>
        <p:origin x="9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2655A18A-2669-4B41-A0C0-4FB4360FB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7465F5C7-299E-4766-9F1C-AD6D4FE4E2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CCC12-51D3-42DB-ABE1-3400134284C1}" type="datetime1">
              <a:rPr lang="pt-BR" smtClean="0"/>
              <a:t>30/01/2026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92DFBA05-B615-4185-852C-1211D21E6D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D049A664-6BD9-4FF0-8350-4A2687E9D0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BEA37-3873-47E3-8C95-29D2993CE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39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3A472-2973-4176-8DF1-BAF9BE07EE85}" type="datetime1">
              <a:rPr lang="pt-BR" smtClean="0"/>
              <a:pPr/>
              <a:t>30/01/2026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1DC4E-A6C2-41F2-AAA0-F6053844181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7162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013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757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72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28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079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407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2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85FBE38-6738-4551-ABDE-E3A7FEA0C360}" type="datetime1">
              <a:rPr lang="pt-BR" noProof="0" smtClean="0"/>
              <a:t>30/01/2026</a:t>
            </a:fld>
            <a:endParaRPr lang="pt-BR" noProof="0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1518FAC-C69C-48F4-A0F8-E0B18772913E}" type="datetime1">
              <a:rPr lang="pt-BR" noProof="0" smtClean="0"/>
              <a:t>30/01/2026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CE9F0D0-D16F-4D4E-90A5-29378870454B}" type="datetime1">
              <a:rPr lang="pt-BR" noProof="0" smtClean="0"/>
              <a:t>30/01/2026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97758C8-EC1E-4C6A-8357-0B31C03616B0}" type="datetime1">
              <a:rPr lang="pt-BR" noProof="0" smtClean="0"/>
              <a:t>30/01/2026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A0D08BE6-6817-4E7B-AC59-A617DC120A77}" type="datetime1">
              <a:rPr lang="pt-BR" noProof="0" smtClean="0"/>
              <a:t>30/01/2026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5624E52-4895-4053-94A4-BD361245B011}" type="datetime1">
              <a:rPr lang="pt-BR" noProof="0" smtClean="0"/>
              <a:t>30/01/2026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125C777-EA25-42E3-81C2-15B082EDC5E5}" type="datetime1">
              <a:rPr lang="pt-BR" noProof="0" smtClean="0"/>
              <a:t>30/01/2026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2B5B511-55E3-4F40-88F3-C8DB4A4CA53D}" type="datetime1">
              <a:rPr lang="pt-BR" noProof="0" smtClean="0"/>
              <a:t>30/01/2026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391BB0C-3F9A-4A8A-99CF-7FD476462C5A}" type="datetime1">
              <a:rPr lang="pt-BR" noProof="0" smtClean="0"/>
              <a:t>30/01/2026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tâ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 rtl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C1FE978-4DCF-4526-8400-2BB4D678A3A2}" type="datetime1">
              <a:rPr lang="pt-BR" noProof="0" smtClean="0"/>
              <a:t>30/01/2026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tâ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66554CCF-1CD1-4305-8C22-9CCB81BEA845}" type="datetime1">
              <a:rPr lang="pt-BR" noProof="0" smtClean="0"/>
              <a:t>30/01/2026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DD87D8FA-5895-4254-9AB1-B1AD26FDC7D5}" type="datetime1">
              <a:rPr lang="pt-BR" noProof="0" smtClean="0"/>
              <a:t>30/01/2026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19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1966908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74184" y="2613239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74184" y="2778861"/>
            <a:ext cx="376765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 err="1" smtClean="0">
                <a:solidFill>
                  <a:schemeClr val="bg1"/>
                </a:solidFill>
              </a:rPr>
              <a:t>Scusa</a:t>
            </a:r>
            <a:r>
              <a:rPr lang="pt-BR" sz="1700" b="1" dirty="0" smtClean="0">
                <a:solidFill>
                  <a:schemeClr val="bg1"/>
                </a:solidFill>
              </a:rPr>
              <a:t> – </a:t>
            </a:r>
            <a:r>
              <a:rPr lang="pt-BR" sz="1700" b="1" dirty="0" smtClean="0">
                <a:solidFill>
                  <a:srgbClr val="FF0000"/>
                </a:solidFill>
              </a:rPr>
              <a:t>desculpa ...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Tu –</a:t>
            </a:r>
            <a:r>
              <a:rPr lang="pt-BR" sz="1700" b="1" dirty="0" smtClean="0">
                <a:solidFill>
                  <a:srgbClr val="FF0000"/>
                </a:solidFill>
              </a:rPr>
              <a:t> você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Due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dois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Auto –</a:t>
            </a:r>
            <a:r>
              <a:rPr lang="pt-BR" sz="1700" b="1" dirty="0" smtClean="0">
                <a:solidFill>
                  <a:srgbClr val="FF0000"/>
                </a:solidFill>
              </a:rPr>
              <a:t> carros, automóveis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Qui</a:t>
            </a:r>
            <a:r>
              <a:rPr lang="pt-BR" sz="1700" b="1" dirty="0" smtClean="0">
                <a:solidFill>
                  <a:schemeClr val="bg1"/>
                </a:solidFill>
              </a:rPr>
              <a:t> -</a:t>
            </a:r>
            <a:r>
              <a:rPr lang="pt-BR" sz="1700" b="1" dirty="0" smtClean="0">
                <a:solidFill>
                  <a:srgbClr val="FF0000"/>
                </a:solidFill>
              </a:rPr>
              <a:t> aqui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Tutti –</a:t>
            </a:r>
            <a:r>
              <a:rPr lang="pt-BR" sz="1700" b="1" dirty="0" smtClean="0">
                <a:solidFill>
                  <a:srgbClr val="FF0000"/>
                </a:solidFill>
              </a:rPr>
              <a:t> todos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Né –</a:t>
            </a:r>
            <a:r>
              <a:rPr lang="pt-BR" sz="1700" b="1" dirty="0" smtClean="0">
                <a:solidFill>
                  <a:srgbClr val="FF0000"/>
                </a:solidFill>
              </a:rPr>
              <a:t> nós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Mettiamo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colocamos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Mettere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v. colocar, por , vestir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Una –</a:t>
            </a:r>
            <a:r>
              <a:rPr lang="pt-BR" sz="1700" b="1" dirty="0" smtClean="0">
                <a:solidFill>
                  <a:srgbClr val="FF0000"/>
                </a:solidFill>
              </a:rPr>
              <a:t> uma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Sola – </a:t>
            </a:r>
            <a:r>
              <a:rPr lang="pt-BR" sz="1700" b="1" dirty="0" smtClean="0">
                <a:solidFill>
                  <a:srgbClr val="FF0000"/>
                </a:solidFill>
              </a:rPr>
              <a:t>somente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9288" y="960895"/>
            <a:ext cx="4637337" cy="49411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aixaDeTexto 3"/>
          <p:cNvSpPr txBox="1"/>
          <p:nvPr/>
        </p:nvSpPr>
        <p:spPr>
          <a:xfrm>
            <a:off x="629185" y="6305435"/>
            <a:ext cx="345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70C0"/>
                </a:solidFill>
                <a:latin typeface="Bauhaus 93" panose="04030905020B02020C02" pitchFamily="82" charset="0"/>
              </a:rPr>
              <a:t>Il </a:t>
            </a:r>
            <a:r>
              <a:rPr lang="pt-BR" sz="2400" dirty="0" err="1" smtClean="0">
                <a:solidFill>
                  <a:srgbClr val="0070C0"/>
                </a:solidFill>
                <a:latin typeface="Bauhaus 93" panose="04030905020B02020C02" pitchFamily="82" charset="0"/>
              </a:rPr>
              <a:t>Parcheggio</a:t>
            </a:r>
            <a:endParaRPr lang="pt-BR" sz="2400" dirty="0">
              <a:solidFill>
                <a:srgbClr val="0070C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8158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LII19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237190" y="2827280"/>
            <a:ext cx="3894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Sì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sim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Ma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mas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Ho –</a:t>
            </a:r>
            <a:r>
              <a:rPr lang="pt-BR" b="1" dirty="0" smtClean="0">
                <a:solidFill>
                  <a:srgbClr val="FF0000"/>
                </a:solidFill>
              </a:rPr>
              <a:t> tenho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Più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escolher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Millesimi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milésimos, milhas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Quota </a:t>
            </a:r>
            <a:r>
              <a:rPr lang="pt-BR" b="1" dirty="0">
                <a:solidFill>
                  <a:schemeClr val="bg1"/>
                </a:solidFill>
              </a:rPr>
              <a:t>–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cota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Maggiore –</a:t>
            </a:r>
            <a:r>
              <a:rPr lang="pt-BR" b="1" dirty="0" smtClean="0">
                <a:solidFill>
                  <a:srgbClr val="FF0000"/>
                </a:solidFill>
              </a:rPr>
              <a:t> maior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E </a:t>
            </a:r>
            <a:r>
              <a:rPr lang="pt-BR" b="1" dirty="0" err="1" smtClean="0">
                <a:solidFill>
                  <a:schemeClr val="bg1"/>
                </a:solidFill>
              </a:rPr>
              <a:t>Quindi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e daí ...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226952" y="1987077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07428" y="2667941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7893" y="953730"/>
            <a:ext cx="4780127" cy="49243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865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1060780" y="125330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19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8235" y="6127335"/>
            <a:ext cx="590639" cy="590639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2305698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81309" y="3151730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30793" y="3271007"/>
            <a:ext cx="3912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Quindi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portanto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Ho  –</a:t>
            </a:r>
            <a:r>
              <a:rPr lang="pt-BR" b="1" dirty="0" smtClean="0">
                <a:solidFill>
                  <a:srgbClr val="FF0000"/>
                </a:solidFill>
              </a:rPr>
              <a:t> tenho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Diritto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direito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Più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mais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Spazio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espaço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1431" y="828618"/>
            <a:ext cx="4902146" cy="52007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775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19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14246" y="215102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223087" y="2996626"/>
            <a:ext cx="39689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Cassazione</a:t>
            </a:r>
            <a:r>
              <a:rPr lang="pt-BR" b="1" dirty="0" smtClean="0">
                <a:solidFill>
                  <a:schemeClr val="bg1"/>
                </a:solidFill>
              </a:rPr>
              <a:t>  – </a:t>
            </a:r>
            <a:r>
              <a:rPr lang="pt-BR" b="1" dirty="0" smtClean="0">
                <a:solidFill>
                  <a:srgbClr val="FF0000"/>
                </a:solidFill>
              </a:rPr>
              <a:t>Cassação,</a:t>
            </a:r>
          </a:p>
          <a:p>
            <a:pPr marL="1614488" indent="-1614488"/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                       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</a:rPr>
              <a:t>medida   legal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Ha –</a:t>
            </a:r>
            <a:r>
              <a:rPr lang="pt-BR" b="1" dirty="0" smtClean="0">
                <a:solidFill>
                  <a:srgbClr val="FF0000"/>
                </a:solidFill>
              </a:rPr>
              <a:t> tem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Già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já 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Bocciato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rejeitado, reprovado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Bocciare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rejeitar, reprovar</a:t>
            </a:r>
          </a:p>
          <a:p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                   em </a:t>
            </a:r>
            <a:r>
              <a:rPr lang="pt-BR" b="1" dirty="0" smtClean="0">
                <a:solidFill>
                  <a:srgbClr val="FF0000"/>
                </a:solidFill>
              </a:rPr>
              <a:t>exames, escolas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Riffiutare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rejeitar, refutar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Questa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esta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Sta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é, está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Che –</a:t>
            </a:r>
            <a:r>
              <a:rPr lang="pt-BR" b="1" dirty="0" smtClean="0">
                <a:solidFill>
                  <a:srgbClr val="FF0000"/>
                </a:solidFill>
              </a:rPr>
              <a:t> que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Rovina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err="1" smtClean="0">
                <a:solidFill>
                  <a:srgbClr val="FF0000"/>
                </a:solidFill>
              </a:rPr>
              <a:t>arrúina</a:t>
            </a:r>
            <a:r>
              <a:rPr lang="pt-BR" b="1" dirty="0" smtClean="0">
                <a:solidFill>
                  <a:srgbClr val="FF0000"/>
                </a:solidFill>
              </a:rPr>
              <a:t>, estraga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Rovinare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arruinar, estragar </a:t>
            </a: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4003" y="944988"/>
            <a:ext cx="4627907" cy="49680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4978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8031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19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" name="Seta para a esquerda e para a direita 18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8336416" y="3454400"/>
            <a:ext cx="374474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Il – </a:t>
            </a:r>
            <a:r>
              <a:rPr lang="pt-BR" sz="1700" b="1" dirty="0" smtClean="0">
                <a:solidFill>
                  <a:srgbClr val="FF0000"/>
                </a:solidFill>
              </a:rPr>
              <a:t>o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Posto –</a:t>
            </a:r>
            <a:r>
              <a:rPr lang="pt-BR" sz="1700" b="1" dirty="0" smtClean="0">
                <a:solidFill>
                  <a:srgbClr val="FF0000"/>
                </a:solidFill>
              </a:rPr>
              <a:t> lugar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Posto auto – </a:t>
            </a:r>
            <a:r>
              <a:rPr lang="pt-BR" sz="1700" b="1" dirty="0" smtClean="0">
                <a:solidFill>
                  <a:srgbClr val="FF0000"/>
                </a:solidFill>
              </a:rPr>
              <a:t>vaga </a:t>
            </a:r>
            <a:r>
              <a:rPr lang="pt-BR" sz="1600" b="1" dirty="0" smtClean="0">
                <a:solidFill>
                  <a:srgbClr val="FF0000"/>
                </a:solidFill>
              </a:rPr>
              <a:t>estacionamento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Spetta</a:t>
            </a:r>
            <a:r>
              <a:rPr lang="pt-BR" sz="1700" b="1" dirty="0" smtClean="0">
                <a:solidFill>
                  <a:schemeClr val="bg1"/>
                </a:solidFill>
              </a:rPr>
              <a:t> – </a:t>
            </a:r>
            <a:r>
              <a:rPr lang="pt-BR" sz="1700" b="1" dirty="0" smtClean="0">
                <a:solidFill>
                  <a:srgbClr val="FF0000"/>
                </a:solidFill>
              </a:rPr>
              <a:t>cabe, </a:t>
            </a:r>
            <a:r>
              <a:rPr lang="pt-BR" sz="1600" b="1" dirty="0" smtClean="0">
                <a:solidFill>
                  <a:srgbClr val="FF0000"/>
                </a:solidFill>
              </a:rPr>
              <a:t>compete, pertence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Tutti –</a:t>
            </a:r>
            <a:r>
              <a:rPr lang="pt-BR" b="1" dirty="0" smtClean="0">
                <a:solidFill>
                  <a:srgbClr val="FF0000"/>
                </a:solidFill>
              </a:rPr>
              <a:t> todos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In –</a:t>
            </a:r>
            <a:r>
              <a:rPr lang="pt-BR" b="1" dirty="0" smtClean="0">
                <a:solidFill>
                  <a:srgbClr val="FF0000"/>
                </a:solidFill>
              </a:rPr>
              <a:t> em, no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Parti –</a:t>
            </a:r>
            <a:r>
              <a:rPr lang="pt-BR" b="1" dirty="0" smtClean="0">
                <a:solidFill>
                  <a:srgbClr val="FF0000"/>
                </a:solidFill>
              </a:rPr>
              <a:t> partes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Uguali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iguais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Prescindere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independente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Dai –</a:t>
            </a:r>
            <a:r>
              <a:rPr lang="pt-BR" b="1" dirty="0" smtClean="0">
                <a:solidFill>
                  <a:srgbClr val="FF0000"/>
                </a:solidFill>
              </a:rPr>
              <a:t> do, dos seus, vamos</a:t>
            </a:r>
          </a:p>
          <a:p>
            <a:pPr algn="ctr"/>
            <a:endParaRPr lang="it-IT" sz="1400" b="1" dirty="0" smtClean="0">
              <a:solidFill>
                <a:schemeClr val="bg1"/>
              </a:solidFill>
            </a:endParaRPr>
          </a:p>
          <a:p>
            <a:pPr algn="just"/>
            <a:endParaRPr lang="pt-BR" sz="1400" b="1" dirty="0" smtClean="0">
              <a:solidFill>
                <a:schemeClr val="bg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7708" y="6214536"/>
            <a:ext cx="563852" cy="56385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7983" y="969702"/>
            <a:ext cx="4729042" cy="49185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9959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21329" y="14622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19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1921790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06819" y="2563501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04856" y="2750973"/>
            <a:ext cx="374916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 err="1" smtClean="0">
                <a:solidFill>
                  <a:schemeClr val="bg1"/>
                </a:solidFill>
              </a:rPr>
              <a:t>Avanzano</a:t>
            </a:r>
            <a:r>
              <a:rPr lang="pt-BR" sz="1700" b="1" dirty="0" smtClean="0">
                <a:solidFill>
                  <a:srgbClr val="FF0000"/>
                </a:solidFill>
              </a:rPr>
              <a:t> – invado, avanço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Avanzare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v. avançar, invadir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Posti</a:t>
            </a:r>
            <a:r>
              <a:rPr lang="pt-BR" sz="1700" b="1" dirty="0" smtClean="0">
                <a:solidFill>
                  <a:schemeClr val="bg1"/>
                </a:solidFill>
              </a:rPr>
              <a:t> – </a:t>
            </a:r>
            <a:r>
              <a:rPr lang="pt-BR" sz="1700" b="1" dirty="0" smtClean="0">
                <a:solidFill>
                  <a:srgbClr val="FF0000"/>
                </a:solidFill>
              </a:rPr>
              <a:t>vagas, lugares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Si </a:t>
            </a:r>
            <a:r>
              <a:rPr lang="pt-BR" sz="1700" b="1" dirty="0" err="1" smtClean="0">
                <a:solidFill>
                  <a:schemeClr val="bg1"/>
                </a:solidFill>
              </a:rPr>
              <a:t>Fa</a:t>
            </a:r>
            <a:r>
              <a:rPr lang="pt-BR" sz="1700" b="1" dirty="0" smtClean="0">
                <a:solidFill>
                  <a:schemeClr val="bg1"/>
                </a:solidFill>
              </a:rPr>
              <a:t> a turno - </a:t>
            </a:r>
            <a:r>
              <a:rPr lang="pt-BR" sz="1700" b="1" dirty="0" smtClean="0">
                <a:solidFill>
                  <a:srgbClr val="FF0000"/>
                </a:solidFill>
              </a:rPr>
              <a:t> revezamos, 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Turno – </a:t>
            </a:r>
            <a:r>
              <a:rPr lang="pt-BR" sz="1700" b="1" dirty="0" smtClean="0">
                <a:solidFill>
                  <a:srgbClr val="FF0000"/>
                </a:solidFill>
              </a:rPr>
              <a:t>mudança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6041" y="5783650"/>
            <a:ext cx="962072" cy="96207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414" y="948973"/>
            <a:ext cx="4494180" cy="49600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60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21329" y="14622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19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1921790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06819" y="2563501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00603" y="2845120"/>
            <a:ext cx="37491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 smtClean="0">
                <a:solidFill>
                  <a:schemeClr val="bg1"/>
                </a:solidFill>
              </a:rPr>
              <a:t>Mai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nunca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Fissato</a:t>
            </a:r>
            <a:r>
              <a:rPr lang="pt-BR" sz="1700" b="1" dirty="0" smtClean="0">
                <a:solidFill>
                  <a:schemeClr val="bg1"/>
                </a:solidFill>
              </a:rPr>
              <a:t> – </a:t>
            </a:r>
            <a:r>
              <a:rPr lang="pt-BR" sz="1700" b="1" dirty="0" smtClean="0">
                <a:solidFill>
                  <a:srgbClr val="FF0000"/>
                </a:solidFill>
              </a:rPr>
              <a:t>fixou</a:t>
            </a:r>
            <a:r>
              <a:rPr lang="pt-BR" sz="1700" b="1" smtClean="0">
                <a:solidFill>
                  <a:srgbClr val="FF0000"/>
                </a:solidFill>
              </a:rPr>
              <a:t>, estabeleceu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Fissare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v. estabelecer, fixar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Puoi</a:t>
            </a:r>
            <a:r>
              <a:rPr lang="pt-BR" sz="1700" b="1" dirty="0" smtClean="0">
                <a:solidFill>
                  <a:schemeClr val="bg1"/>
                </a:solidFill>
              </a:rPr>
              <a:t> – </a:t>
            </a:r>
            <a:r>
              <a:rPr lang="pt-BR" sz="1700" b="1" dirty="0" smtClean="0">
                <a:solidFill>
                  <a:srgbClr val="FF0000"/>
                </a:solidFill>
              </a:rPr>
              <a:t>você pode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Andare</a:t>
            </a:r>
            <a:r>
              <a:rPr lang="pt-BR" sz="1700" b="1" dirty="0" smtClean="0">
                <a:solidFill>
                  <a:schemeClr val="bg1"/>
                </a:solidFill>
              </a:rPr>
              <a:t> – </a:t>
            </a:r>
            <a:r>
              <a:rPr lang="pt-BR" sz="1700" b="1" dirty="0" smtClean="0">
                <a:solidFill>
                  <a:srgbClr val="FF0000"/>
                </a:solidFill>
              </a:rPr>
              <a:t>ir 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Dal –</a:t>
            </a:r>
            <a:r>
              <a:rPr lang="pt-BR" sz="1700" b="1" dirty="0" smtClean="0">
                <a:solidFill>
                  <a:srgbClr val="FF0000"/>
                </a:solidFill>
              </a:rPr>
              <a:t> ao, a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Giudice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justiça, Juizado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Costringerla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obriga-la 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Occupartelo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cuidar disso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Da solo - </a:t>
            </a:r>
            <a:r>
              <a:rPr lang="pt-BR" sz="1700" b="1" dirty="0" smtClean="0">
                <a:solidFill>
                  <a:srgbClr val="FF0000"/>
                </a:solidFill>
              </a:rPr>
              <a:t>sozinho</a:t>
            </a:r>
          </a:p>
          <a:p>
            <a:endParaRPr lang="pt-BR" sz="1700" b="1" dirty="0" smtClean="0">
              <a:solidFill>
                <a:srgbClr val="FF0000"/>
              </a:solidFill>
            </a:endParaRPr>
          </a:p>
          <a:p>
            <a:endParaRPr lang="pt-BR" sz="1700" b="1" dirty="0" smtClean="0">
              <a:solidFill>
                <a:srgbClr val="FF0000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6041" y="5783650"/>
            <a:ext cx="962072" cy="96207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8426" y="960895"/>
            <a:ext cx="4439062" cy="48859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83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ão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C0DB4D-BE53-4100-8A0D-CEFB2E482820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71af3243-3dd4-4a8d-8c0d-dd76da1f02a5"/>
    <ds:schemaRef ds:uri="http://purl.org/dc/terms/"/>
    <ds:schemaRef ds:uri="http://purl.org/dc/dcmitype/"/>
    <ds:schemaRef ds:uri="http://purl.org/dc/elements/1.1/"/>
    <ds:schemaRef ds:uri="16c05727-aa75-4e4a-9b5f-8a80a1165891"/>
    <ds:schemaRef ds:uri="http://www.w3.org/XML/1998/namespa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Savon jardim</Template>
  <TotalTime>0</TotalTime>
  <Words>325</Words>
  <Application>Microsoft Office PowerPoint</Application>
  <PresentationFormat>Widescreen</PresentationFormat>
  <Paragraphs>91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Bauhaus 93</vt:lpstr>
      <vt:lpstr>Calibri</vt:lpstr>
      <vt:lpstr>Century Gothic</vt:lpstr>
      <vt:lpstr>Sabão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2025-10-14T12:30:49Z</dcterms:created>
  <dcterms:modified xsi:type="dcterms:W3CDTF">2026-01-30T16:58:20Z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