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89" r:id="rId2"/>
  </p:sldMasterIdLst>
  <p:sldIdLst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5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11/29/2024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99817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11/29/2024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9088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11/29/2024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74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11/29/2024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6290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11/29/2024</a:t>
            </a:fld>
            <a:endParaRPr lang="en-US" dirty="0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29671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11/29/2024</a:t>
            </a:fld>
            <a:endParaRPr lang="en-US" dirty="0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573695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11/29/2024</a:t>
            </a:fld>
            <a:endParaRPr lang="en-US" dirty="0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3932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11/29/2024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758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11/29/2024</a:t>
            </a:fld>
            <a:endParaRPr lang="en-US" dirty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74750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11/29/2024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2834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11/29/2024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844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 smtClean="0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t-BR" smtClean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11/29/2024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11/29/2024</a:t>
            </a:fld>
            <a:endParaRPr lang="en-US" dirty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917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17" y="104171"/>
            <a:ext cx="3548888" cy="1135331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3"/>
          <a:srcRect t="25592"/>
          <a:stretch/>
        </p:blipFill>
        <p:spPr>
          <a:xfrm>
            <a:off x="8342798" y="1888621"/>
            <a:ext cx="3548888" cy="2461189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663" y="1301032"/>
            <a:ext cx="6504061" cy="5404502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xmlns="" id="{DEC5A90C-A7C0-4FE3-B4D0-944FC07BDBC3}"/>
              </a:ext>
            </a:extLst>
          </p:cNvPr>
          <p:cNvSpPr txBox="1"/>
          <p:nvPr/>
        </p:nvSpPr>
        <p:spPr>
          <a:xfrm>
            <a:off x="4725824" y="104171"/>
            <a:ext cx="38421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L’ITALIANO ALL”UNIVERSITÀ</a:t>
            </a:r>
            <a:endParaRPr lang="pt-BR" b="1" dirty="0"/>
          </a:p>
          <a:p>
            <a:pPr algn="ctr"/>
            <a:r>
              <a:rPr lang="pt-BR" sz="1400" b="1" dirty="0" smtClean="0"/>
              <a:t>Corso </a:t>
            </a:r>
            <a:r>
              <a:rPr lang="pt-BR" sz="1400" b="1" dirty="0" err="1" smtClean="0"/>
              <a:t>di</a:t>
            </a:r>
            <a:r>
              <a:rPr lang="pt-BR" sz="1400" b="1" dirty="0" smtClean="0"/>
              <a:t> </a:t>
            </a:r>
            <a:r>
              <a:rPr lang="pt-BR" sz="1400" b="1" dirty="0" err="1" smtClean="0"/>
              <a:t>Conversazione</a:t>
            </a:r>
            <a:endParaRPr lang="pt-BR" sz="1400" b="1" dirty="0"/>
          </a:p>
        </p:txBody>
      </p:sp>
      <p:sp>
        <p:nvSpPr>
          <p:cNvPr id="8" name="CaixaDeTexto 7"/>
          <p:cNvSpPr txBox="1"/>
          <p:nvPr/>
        </p:nvSpPr>
        <p:spPr>
          <a:xfrm>
            <a:off x="4951007" y="750476"/>
            <a:ext cx="3391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b="1" dirty="0" smtClean="0"/>
              <a:t>MODULO QUARANTASEI</a:t>
            </a:r>
          </a:p>
        </p:txBody>
      </p:sp>
    </p:spTree>
    <p:extLst>
      <p:ext uri="{BB962C8B-B14F-4D97-AF65-F5344CB8AC3E}">
        <p14:creationId xmlns:p14="http://schemas.microsoft.com/office/powerpoint/2010/main" val="18952701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871529" y="645947"/>
            <a:ext cx="3079300" cy="444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Come ti </a:t>
            </a:r>
            <a:r>
              <a:rPr lang="pt-BR" dirty="0" err="1" smtClean="0"/>
              <a:t>chiami</a:t>
            </a:r>
            <a:r>
              <a:rPr lang="pt-BR" dirty="0" smtClean="0"/>
              <a:t>?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1871529" y="1167390"/>
            <a:ext cx="3079300" cy="444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Quanti </a:t>
            </a:r>
            <a:r>
              <a:rPr lang="pt-BR" dirty="0" err="1" smtClean="0"/>
              <a:t>anni</a:t>
            </a:r>
            <a:r>
              <a:rPr lang="pt-BR" dirty="0" smtClean="0"/>
              <a:t> </a:t>
            </a:r>
            <a:r>
              <a:rPr lang="pt-BR" dirty="0" err="1" smtClean="0"/>
              <a:t>hai</a:t>
            </a:r>
            <a:r>
              <a:rPr lang="pt-BR" dirty="0" smtClean="0"/>
              <a:t>?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1871529" y="1688833"/>
            <a:ext cx="3079300" cy="444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Che Lavoro </a:t>
            </a:r>
            <a:r>
              <a:rPr lang="pt-BR" dirty="0" err="1" smtClean="0"/>
              <a:t>fai</a:t>
            </a:r>
            <a:r>
              <a:rPr lang="pt-BR" dirty="0" smtClean="0"/>
              <a:t>?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1871529" y="2210276"/>
            <a:ext cx="3079300" cy="444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Di </a:t>
            </a:r>
            <a:r>
              <a:rPr lang="pt-BR" dirty="0" err="1" smtClean="0"/>
              <a:t>dove</a:t>
            </a:r>
            <a:r>
              <a:rPr lang="pt-BR" dirty="0" smtClean="0"/>
              <a:t> sei?</a:t>
            </a:r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1871529" y="2732820"/>
            <a:ext cx="3079300" cy="444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Come </a:t>
            </a:r>
            <a:r>
              <a:rPr lang="pt-BR" dirty="0" err="1" smtClean="0"/>
              <a:t>stai</a:t>
            </a:r>
            <a:r>
              <a:rPr lang="pt-BR" dirty="0" smtClean="0"/>
              <a:t>?</a:t>
            </a: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1871529" y="3260116"/>
            <a:ext cx="3079300" cy="444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Sei </a:t>
            </a:r>
            <a:r>
              <a:rPr lang="pt-BR" dirty="0" err="1" smtClean="0"/>
              <a:t>sposato</a:t>
            </a:r>
            <a:r>
              <a:rPr lang="pt-BR" dirty="0" smtClean="0"/>
              <a:t>?</a:t>
            </a:r>
            <a:endParaRPr lang="pt-BR" dirty="0"/>
          </a:p>
        </p:txBody>
      </p:sp>
      <p:sp>
        <p:nvSpPr>
          <p:cNvPr id="10" name="Retângulo 9"/>
          <p:cNvSpPr/>
          <p:nvPr/>
        </p:nvSpPr>
        <p:spPr>
          <a:xfrm>
            <a:off x="1871529" y="3781559"/>
            <a:ext cx="3079300" cy="444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Che ti </a:t>
            </a:r>
            <a:r>
              <a:rPr lang="pt-BR" dirty="0" err="1" smtClean="0"/>
              <a:t>piace</a:t>
            </a:r>
            <a:r>
              <a:rPr lang="pt-BR" dirty="0" smtClean="0"/>
              <a:t> </a:t>
            </a:r>
            <a:r>
              <a:rPr lang="pt-BR" dirty="0" err="1" smtClean="0"/>
              <a:t>Mangiare</a:t>
            </a:r>
            <a:r>
              <a:rPr lang="pt-BR" dirty="0" smtClean="0"/>
              <a:t>?</a:t>
            </a:r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871529" y="4324106"/>
            <a:ext cx="3079300" cy="444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Studi o </a:t>
            </a:r>
            <a:r>
              <a:rPr lang="pt-BR" dirty="0" err="1" smtClean="0"/>
              <a:t>Lavori</a:t>
            </a:r>
            <a:r>
              <a:rPr lang="pt-BR" dirty="0" smtClean="0"/>
              <a:t>?</a:t>
            </a:r>
            <a:endParaRPr lang="pt-BR" dirty="0"/>
          </a:p>
        </p:txBody>
      </p:sp>
      <p:sp>
        <p:nvSpPr>
          <p:cNvPr id="12" name="Retângulo 11"/>
          <p:cNvSpPr/>
          <p:nvPr/>
        </p:nvSpPr>
        <p:spPr>
          <a:xfrm>
            <a:off x="1871528" y="4846796"/>
            <a:ext cx="3079301" cy="444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Che ti </a:t>
            </a:r>
            <a:r>
              <a:rPr lang="pt-BR" dirty="0" err="1" smtClean="0"/>
              <a:t>piace</a:t>
            </a:r>
            <a:r>
              <a:rPr lang="pt-BR" dirty="0" smtClean="0"/>
              <a:t> in </a:t>
            </a:r>
            <a:r>
              <a:rPr lang="pt-BR" dirty="0" err="1" smtClean="0"/>
              <a:t>Italia</a:t>
            </a:r>
            <a:r>
              <a:rPr lang="pt-BR" dirty="0" smtClean="0"/>
              <a:t>?</a:t>
            </a:r>
            <a:endParaRPr lang="pt-BR" dirty="0"/>
          </a:p>
        </p:txBody>
      </p:sp>
      <p:sp>
        <p:nvSpPr>
          <p:cNvPr id="13" name="Retângulo 12"/>
          <p:cNvSpPr/>
          <p:nvPr/>
        </p:nvSpPr>
        <p:spPr>
          <a:xfrm>
            <a:off x="1871528" y="5369486"/>
            <a:ext cx="3097825" cy="444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Che non ti </a:t>
            </a:r>
            <a:r>
              <a:rPr lang="pt-BR" dirty="0" err="1" smtClean="0"/>
              <a:t>piace</a:t>
            </a:r>
            <a:r>
              <a:rPr lang="pt-BR" dirty="0" smtClean="0"/>
              <a:t> in </a:t>
            </a:r>
            <a:r>
              <a:rPr lang="pt-BR" dirty="0" err="1" smtClean="0"/>
              <a:t>Italia</a:t>
            </a:r>
            <a:r>
              <a:rPr lang="pt-BR" dirty="0" smtClean="0"/>
              <a:t>? </a:t>
            </a:r>
            <a:endParaRPr lang="pt-BR" dirty="0"/>
          </a:p>
        </p:txBody>
      </p:sp>
      <p:sp>
        <p:nvSpPr>
          <p:cNvPr id="16" name="Retângulo 15"/>
          <p:cNvSpPr/>
          <p:nvPr/>
        </p:nvSpPr>
        <p:spPr>
          <a:xfrm>
            <a:off x="5427293" y="623188"/>
            <a:ext cx="2717562" cy="4443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7" name="Retângulo 16"/>
          <p:cNvSpPr/>
          <p:nvPr/>
        </p:nvSpPr>
        <p:spPr>
          <a:xfrm>
            <a:off x="5427293" y="1167390"/>
            <a:ext cx="2717562" cy="4443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8" name="Retângulo 17"/>
          <p:cNvSpPr/>
          <p:nvPr/>
        </p:nvSpPr>
        <p:spPr>
          <a:xfrm>
            <a:off x="5427293" y="1695789"/>
            <a:ext cx="2717562" cy="4443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9" name="Retângulo 18"/>
          <p:cNvSpPr/>
          <p:nvPr/>
        </p:nvSpPr>
        <p:spPr>
          <a:xfrm>
            <a:off x="5427293" y="2210275"/>
            <a:ext cx="2717562" cy="4443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0" name="Retângulo 19"/>
          <p:cNvSpPr/>
          <p:nvPr/>
        </p:nvSpPr>
        <p:spPr>
          <a:xfrm>
            <a:off x="5427293" y="2745630"/>
            <a:ext cx="2717562" cy="4443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Retângulo 20"/>
          <p:cNvSpPr/>
          <p:nvPr/>
        </p:nvSpPr>
        <p:spPr>
          <a:xfrm>
            <a:off x="5427293" y="3268319"/>
            <a:ext cx="2717562" cy="4443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2" name="Retângulo 21"/>
          <p:cNvSpPr/>
          <p:nvPr/>
        </p:nvSpPr>
        <p:spPr>
          <a:xfrm>
            <a:off x="5427293" y="3795952"/>
            <a:ext cx="2717562" cy="4443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3" name="Retângulo 22"/>
          <p:cNvSpPr/>
          <p:nvPr/>
        </p:nvSpPr>
        <p:spPr>
          <a:xfrm>
            <a:off x="5427293" y="4332309"/>
            <a:ext cx="2717562" cy="4443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4" name="Retângulo 23"/>
          <p:cNvSpPr/>
          <p:nvPr/>
        </p:nvSpPr>
        <p:spPr>
          <a:xfrm>
            <a:off x="5427293" y="4846796"/>
            <a:ext cx="2717562" cy="4443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5" name="Retângulo 24"/>
          <p:cNvSpPr/>
          <p:nvPr/>
        </p:nvSpPr>
        <p:spPr>
          <a:xfrm>
            <a:off x="5427293" y="5369485"/>
            <a:ext cx="2717562" cy="4443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8" name="Seta entalhada para a direita 27"/>
          <p:cNvSpPr/>
          <p:nvPr/>
        </p:nvSpPr>
        <p:spPr>
          <a:xfrm>
            <a:off x="5145995" y="696154"/>
            <a:ext cx="145279" cy="29844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Seta entalhada para a direita 28"/>
          <p:cNvSpPr/>
          <p:nvPr/>
        </p:nvSpPr>
        <p:spPr>
          <a:xfrm>
            <a:off x="5141365" y="1245517"/>
            <a:ext cx="145279" cy="29844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0" name="Seta entalhada para a direita 29"/>
          <p:cNvSpPr/>
          <p:nvPr/>
        </p:nvSpPr>
        <p:spPr>
          <a:xfrm>
            <a:off x="5141364" y="1761799"/>
            <a:ext cx="145279" cy="29844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Seta entalhada para a direita 30"/>
          <p:cNvSpPr/>
          <p:nvPr/>
        </p:nvSpPr>
        <p:spPr>
          <a:xfrm>
            <a:off x="5140647" y="2283241"/>
            <a:ext cx="145279" cy="29844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Seta entalhada para a direita 31"/>
          <p:cNvSpPr/>
          <p:nvPr/>
        </p:nvSpPr>
        <p:spPr>
          <a:xfrm>
            <a:off x="5125687" y="2805786"/>
            <a:ext cx="145279" cy="29844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Seta entalhada para a direita 32"/>
          <p:cNvSpPr/>
          <p:nvPr/>
        </p:nvSpPr>
        <p:spPr>
          <a:xfrm>
            <a:off x="5125686" y="3306670"/>
            <a:ext cx="145279" cy="29844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Seta entalhada para a direita 33"/>
          <p:cNvSpPr/>
          <p:nvPr/>
        </p:nvSpPr>
        <p:spPr>
          <a:xfrm>
            <a:off x="5125685" y="3868918"/>
            <a:ext cx="145279" cy="29844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Seta entalhada para a direita 34"/>
          <p:cNvSpPr/>
          <p:nvPr/>
        </p:nvSpPr>
        <p:spPr>
          <a:xfrm>
            <a:off x="5116423" y="4405275"/>
            <a:ext cx="145279" cy="29844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Seta entalhada para a direita 35"/>
          <p:cNvSpPr/>
          <p:nvPr/>
        </p:nvSpPr>
        <p:spPr>
          <a:xfrm>
            <a:off x="5116422" y="4941632"/>
            <a:ext cx="145279" cy="29844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Seta entalhada para a direita 36"/>
          <p:cNvSpPr/>
          <p:nvPr/>
        </p:nvSpPr>
        <p:spPr>
          <a:xfrm>
            <a:off x="5125684" y="5442451"/>
            <a:ext cx="145279" cy="29844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0" name="Imagem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8205" y="2284000"/>
            <a:ext cx="3866096" cy="3212504"/>
          </a:xfrm>
          <a:prstGeom prst="rect">
            <a:avLst/>
          </a:prstGeom>
        </p:spPr>
      </p:pic>
      <p:sp>
        <p:nvSpPr>
          <p:cNvPr id="41" name="Elipse 40"/>
          <p:cNvSpPr/>
          <p:nvPr/>
        </p:nvSpPr>
        <p:spPr>
          <a:xfrm>
            <a:off x="8426153" y="495656"/>
            <a:ext cx="2820112" cy="9742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FUNZIONI</a:t>
            </a:r>
            <a:endParaRPr lang="pt-BR" dirty="0"/>
          </a:p>
        </p:txBody>
      </p:sp>
      <p:sp>
        <p:nvSpPr>
          <p:cNvPr id="42" name="Fluxograma: Armazenamento de acesso sequencial 41"/>
          <p:cNvSpPr/>
          <p:nvPr/>
        </p:nvSpPr>
        <p:spPr>
          <a:xfrm>
            <a:off x="1077482" y="636607"/>
            <a:ext cx="589660" cy="603749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 smtClean="0"/>
              <a:t>1</a:t>
            </a:r>
            <a:endParaRPr lang="pt-BR" sz="3600" b="1" dirty="0"/>
          </a:p>
        </p:txBody>
      </p:sp>
      <p:sp>
        <p:nvSpPr>
          <p:cNvPr id="38" name="Retângulo 37"/>
          <p:cNvSpPr/>
          <p:nvPr/>
        </p:nvSpPr>
        <p:spPr>
          <a:xfrm>
            <a:off x="1871528" y="5882694"/>
            <a:ext cx="3097825" cy="444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Parla </a:t>
            </a:r>
            <a:r>
              <a:rPr lang="pt-BR" dirty="0" err="1" smtClean="0"/>
              <a:t>il</a:t>
            </a:r>
            <a:r>
              <a:rPr lang="pt-BR" dirty="0" smtClean="0"/>
              <a:t> Italiano? </a:t>
            </a:r>
            <a:endParaRPr lang="pt-BR" dirty="0"/>
          </a:p>
        </p:txBody>
      </p:sp>
      <p:sp>
        <p:nvSpPr>
          <p:cNvPr id="39" name="Retângulo 38"/>
          <p:cNvSpPr/>
          <p:nvPr/>
        </p:nvSpPr>
        <p:spPr>
          <a:xfrm>
            <a:off x="5427293" y="5876641"/>
            <a:ext cx="2717562" cy="44438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43" name="Seta entalhada para a direita 42"/>
          <p:cNvSpPr/>
          <p:nvPr/>
        </p:nvSpPr>
        <p:spPr>
          <a:xfrm>
            <a:off x="5125683" y="5943270"/>
            <a:ext cx="145279" cy="298448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18761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871527" y="645947"/>
            <a:ext cx="7195559" cy="444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 smtClean="0"/>
              <a:t>Maria (</a:t>
            </a:r>
            <a:r>
              <a:rPr lang="pt-BR" b="1" dirty="0" err="1" smtClean="0">
                <a:solidFill>
                  <a:srgbClr val="92D050"/>
                </a:solidFill>
              </a:rPr>
              <a:t>essere</a:t>
            </a:r>
            <a:r>
              <a:rPr lang="pt-BR" dirty="0" smtClean="0"/>
              <a:t>) ............. una </a:t>
            </a:r>
            <a:r>
              <a:rPr lang="pt-BR" dirty="0" err="1" smtClean="0"/>
              <a:t>ragazza</a:t>
            </a:r>
            <a:r>
              <a:rPr lang="pt-BR" dirty="0" smtClean="0"/>
              <a:t> australiana </a:t>
            </a:r>
            <a:r>
              <a:rPr lang="pt-BR" dirty="0" err="1" smtClean="0"/>
              <a:t>molto</a:t>
            </a:r>
            <a:r>
              <a:rPr lang="pt-BR" dirty="0" smtClean="0"/>
              <a:t> bela. 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1871527" y="1167390"/>
            <a:ext cx="7195560" cy="444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 smtClean="0"/>
              <a:t>Marco e </a:t>
            </a:r>
            <a:r>
              <a:rPr lang="pt-BR" dirty="0" err="1" smtClean="0"/>
              <a:t>Luiggi</a:t>
            </a:r>
            <a:r>
              <a:rPr lang="pt-BR" dirty="0" smtClean="0"/>
              <a:t> (</a:t>
            </a:r>
            <a:r>
              <a:rPr lang="pt-BR" b="1" dirty="0" err="1" smtClean="0">
                <a:solidFill>
                  <a:srgbClr val="92D050"/>
                </a:solidFill>
              </a:rPr>
              <a:t>avere</a:t>
            </a:r>
            <a:r>
              <a:rPr lang="pt-BR" dirty="0" smtClean="0"/>
              <a:t> ) ................. una casa </a:t>
            </a:r>
            <a:r>
              <a:rPr lang="pt-BR" dirty="0" err="1" smtClean="0"/>
              <a:t>riva</a:t>
            </a:r>
            <a:r>
              <a:rPr lang="pt-BR" dirty="0" smtClean="0"/>
              <a:t> al mare.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1871527" y="1702388"/>
            <a:ext cx="7195560" cy="444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 err="1" smtClean="0"/>
              <a:t>Io</a:t>
            </a:r>
            <a:r>
              <a:rPr lang="pt-BR" dirty="0" smtClean="0"/>
              <a:t> e </a:t>
            </a:r>
            <a:r>
              <a:rPr lang="pt-BR" dirty="0" err="1" smtClean="0"/>
              <a:t>la</a:t>
            </a:r>
            <a:r>
              <a:rPr lang="pt-BR" dirty="0" smtClean="0"/>
              <a:t> mia </a:t>
            </a:r>
            <a:r>
              <a:rPr lang="pt-BR" dirty="0" err="1" smtClean="0"/>
              <a:t>fidanzata</a:t>
            </a:r>
            <a:r>
              <a:rPr lang="pt-BR" dirty="0" smtClean="0"/>
              <a:t> (</a:t>
            </a:r>
            <a:r>
              <a:rPr lang="pt-BR" b="1" dirty="0" err="1" smtClean="0">
                <a:solidFill>
                  <a:srgbClr val="92D050"/>
                </a:solidFill>
              </a:rPr>
              <a:t>essere</a:t>
            </a:r>
            <a:r>
              <a:rPr lang="pt-BR" dirty="0" smtClean="0"/>
              <a:t>) ............... </a:t>
            </a:r>
            <a:r>
              <a:rPr lang="pt-BR" dirty="0" err="1" smtClean="0"/>
              <a:t>stanco</a:t>
            </a:r>
            <a:r>
              <a:rPr lang="pt-BR" dirty="0" smtClean="0"/>
              <a:t> </a:t>
            </a:r>
            <a:r>
              <a:rPr lang="pt-BR" dirty="0" err="1" smtClean="0"/>
              <a:t>questa</a:t>
            </a:r>
            <a:r>
              <a:rPr lang="pt-BR" dirty="0" smtClean="0"/>
              <a:t> </a:t>
            </a:r>
            <a:r>
              <a:rPr lang="pt-BR" dirty="0" err="1" smtClean="0"/>
              <a:t>mattina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1871528" y="2210276"/>
            <a:ext cx="7195559" cy="444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 err="1" smtClean="0"/>
              <a:t>Io</a:t>
            </a:r>
            <a:r>
              <a:rPr lang="pt-BR" dirty="0" smtClean="0"/>
              <a:t> </a:t>
            </a:r>
            <a:r>
              <a:rPr lang="pt-BR" dirty="0" err="1" smtClean="0"/>
              <a:t>ho</a:t>
            </a:r>
            <a:r>
              <a:rPr lang="pt-BR" dirty="0" smtClean="0"/>
              <a:t> 20 </a:t>
            </a:r>
            <a:r>
              <a:rPr lang="pt-BR" dirty="0" err="1" smtClean="0"/>
              <a:t>anni</a:t>
            </a:r>
            <a:r>
              <a:rPr lang="pt-BR" dirty="0" smtClean="0"/>
              <a:t>, e tu , quanti </a:t>
            </a:r>
            <a:r>
              <a:rPr lang="pt-BR" dirty="0" err="1" smtClean="0"/>
              <a:t>anni</a:t>
            </a:r>
            <a:r>
              <a:rPr lang="pt-BR" dirty="0" smtClean="0"/>
              <a:t> (</a:t>
            </a:r>
            <a:r>
              <a:rPr lang="pt-BR" b="1" dirty="0" err="1" smtClean="0">
                <a:solidFill>
                  <a:srgbClr val="92D050"/>
                </a:solidFill>
              </a:rPr>
              <a:t>avere</a:t>
            </a:r>
            <a:r>
              <a:rPr lang="pt-BR" dirty="0" smtClean="0"/>
              <a:t>) ............... ?</a:t>
            </a:r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1871529" y="2744496"/>
            <a:ext cx="7195558" cy="444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 err="1" smtClean="0"/>
              <a:t>Ciao</a:t>
            </a:r>
            <a:r>
              <a:rPr lang="pt-BR" dirty="0" smtClean="0"/>
              <a:t> </a:t>
            </a:r>
            <a:r>
              <a:rPr lang="pt-BR" dirty="0" err="1" smtClean="0"/>
              <a:t>ragazzi</a:t>
            </a:r>
            <a:r>
              <a:rPr lang="pt-BR" dirty="0" smtClean="0"/>
              <a:t>, </a:t>
            </a:r>
            <a:r>
              <a:rPr lang="pt-BR" dirty="0" err="1" smtClean="0"/>
              <a:t>di</a:t>
            </a:r>
            <a:r>
              <a:rPr lang="pt-BR" dirty="0" smtClean="0"/>
              <a:t> </a:t>
            </a:r>
            <a:r>
              <a:rPr lang="pt-BR" dirty="0" err="1" smtClean="0"/>
              <a:t>dove</a:t>
            </a:r>
            <a:r>
              <a:rPr lang="pt-BR" dirty="0" smtClean="0"/>
              <a:t> ( </a:t>
            </a:r>
            <a:r>
              <a:rPr lang="pt-BR" dirty="0" err="1" smtClean="0"/>
              <a:t>voi</a:t>
            </a:r>
            <a:r>
              <a:rPr lang="pt-BR" dirty="0" smtClean="0"/>
              <a:t> – </a:t>
            </a:r>
            <a:r>
              <a:rPr lang="pt-BR" b="1" dirty="0" err="1" smtClean="0">
                <a:solidFill>
                  <a:srgbClr val="92D050"/>
                </a:solidFill>
              </a:rPr>
              <a:t>essere</a:t>
            </a:r>
            <a:r>
              <a:rPr lang="pt-BR" dirty="0" smtClean="0"/>
              <a:t> ) .................. ? </a:t>
            </a: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1871529" y="3257704"/>
            <a:ext cx="7195558" cy="444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 err="1" smtClean="0"/>
              <a:t>Io</a:t>
            </a:r>
            <a:r>
              <a:rPr lang="pt-BR" dirty="0" smtClean="0"/>
              <a:t> (</a:t>
            </a:r>
            <a:r>
              <a:rPr lang="pt-BR" b="1" dirty="0" err="1" smtClean="0">
                <a:solidFill>
                  <a:srgbClr val="92D050"/>
                </a:solidFill>
              </a:rPr>
              <a:t>mangiare</a:t>
            </a:r>
            <a:r>
              <a:rPr lang="pt-BR" b="1" dirty="0" smtClean="0">
                <a:solidFill>
                  <a:srgbClr val="92D050"/>
                </a:solidFill>
              </a:rPr>
              <a:t> </a:t>
            </a:r>
            <a:r>
              <a:rPr lang="pt-BR" dirty="0" smtClean="0"/>
              <a:t>) ............ La pasta tutti i </a:t>
            </a:r>
            <a:r>
              <a:rPr lang="pt-BR" dirty="0" err="1" smtClean="0"/>
              <a:t>giorni</a:t>
            </a:r>
            <a:r>
              <a:rPr lang="pt-BR" dirty="0" smtClean="0"/>
              <a:t> </a:t>
            </a:r>
            <a:r>
              <a:rPr lang="pt-BR" dirty="0" err="1" smtClean="0"/>
              <a:t>con</a:t>
            </a:r>
            <a:r>
              <a:rPr lang="pt-BR" dirty="0" smtClean="0"/>
              <a:t> </a:t>
            </a:r>
            <a:r>
              <a:rPr lang="pt-BR" dirty="0" err="1" smtClean="0"/>
              <a:t>la</a:t>
            </a:r>
            <a:r>
              <a:rPr lang="pt-BR" dirty="0" smtClean="0"/>
              <a:t> mia madre.</a:t>
            </a:r>
            <a:endParaRPr lang="pt-BR" dirty="0"/>
          </a:p>
        </p:txBody>
      </p:sp>
      <p:sp>
        <p:nvSpPr>
          <p:cNvPr id="10" name="Retângulo 9"/>
          <p:cNvSpPr/>
          <p:nvPr/>
        </p:nvSpPr>
        <p:spPr>
          <a:xfrm>
            <a:off x="1871529" y="3781559"/>
            <a:ext cx="7195558" cy="444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 smtClean="0"/>
              <a:t>Franco (</a:t>
            </a:r>
            <a:r>
              <a:rPr lang="pt-BR" b="1" dirty="0" err="1" smtClean="0">
                <a:solidFill>
                  <a:srgbClr val="92D050"/>
                </a:solidFill>
              </a:rPr>
              <a:t>studiare</a:t>
            </a:r>
            <a:r>
              <a:rPr lang="pt-BR" dirty="0" smtClean="0"/>
              <a:t>)............ Economia </a:t>
            </a:r>
            <a:r>
              <a:rPr lang="pt-BR" dirty="0" err="1" smtClean="0"/>
              <a:t>all’università</a:t>
            </a:r>
            <a:r>
              <a:rPr lang="pt-BR" dirty="0" smtClean="0"/>
              <a:t> </a:t>
            </a:r>
            <a:r>
              <a:rPr lang="pt-BR" dirty="0" err="1" smtClean="0"/>
              <a:t>di</a:t>
            </a:r>
            <a:r>
              <a:rPr lang="pt-BR" dirty="0" smtClean="0"/>
              <a:t> Siena.</a:t>
            </a:r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871529" y="4324106"/>
            <a:ext cx="7195558" cy="444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 err="1" smtClean="0"/>
              <a:t>Voi</a:t>
            </a:r>
            <a:r>
              <a:rPr lang="pt-BR" dirty="0" smtClean="0"/>
              <a:t> (</a:t>
            </a:r>
            <a:r>
              <a:rPr lang="pt-BR" b="1" dirty="0" err="1" smtClean="0">
                <a:solidFill>
                  <a:srgbClr val="92D050"/>
                </a:solidFill>
              </a:rPr>
              <a:t>capire</a:t>
            </a:r>
            <a:r>
              <a:rPr lang="pt-BR" b="1" dirty="0" smtClean="0">
                <a:solidFill>
                  <a:srgbClr val="92D050"/>
                </a:solidFill>
              </a:rPr>
              <a:t> </a:t>
            </a:r>
            <a:r>
              <a:rPr lang="pt-BR" dirty="0" smtClean="0"/>
              <a:t>) ............. Le </a:t>
            </a:r>
            <a:r>
              <a:rPr lang="pt-BR" dirty="0" err="1" smtClean="0"/>
              <a:t>lezioni</a:t>
            </a:r>
            <a:r>
              <a:rPr lang="pt-BR" dirty="0" smtClean="0"/>
              <a:t> in Italiano?</a:t>
            </a:r>
            <a:endParaRPr lang="pt-BR" dirty="0"/>
          </a:p>
        </p:txBody>
      </p:sp>
      <p:sp>
        <p:nvSpPr>
          <p:cNvPr id="12" name="Retângulo 11"/>
          <p:cNvSpPr/>
          <p:nvPr/>
        </p:nvSpPr>
        <p:spPr>
          <a:xfrm>
            <a:off x="1871527" y="4846796"/>
            <a:ext cx="7195561" cy="444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 err="1" smtClean="0"/>
              <a:t>Maurizio</a:t>
            </a:r>
            <a:r>
              <a:rPr lang="pt-BR" dirty="0" smtClean="0"/>
              <a:t> e Elena (</a:t>
            </a:r>
            <a:r>
              <a:rPr lang="pt-BR" b="1" dirty="0" err="1" smtClean="0">
                <a:solidFill>
                  <a:srgbClr val="92D050"/>
                </a:solidFill>
              </a:rPr>
              <a:t>stare</a:t>
            </a:r>
            <a:r>
              <a:rPr lang="pt-BR" dirty="0" smtClean="0"/>
              <a:t>) .............a casa </a:t>
            </a:r>
            <a:r>
              <a:rPr lang="pt-BR" dirty="0" err="1" smtClean="0"/>
              <a:t>la</a:t>
            </a:r>
            <a:r>
              <a:rPr lang="pt-BR" dirty="0" smtClean="0"/>
              <a:t> </a:t>
            </a:r>
            <a:r>
              <a:rPr lang="pt-BR" dirty="0" err="1" smtClean="0"/>
              <a:t>sera</a:t>
            </a:r>
            <a:r>
              <a:rPr lang="pt-BR" dirty="0" smtClean="0"/>
              <a:t> </a:t>
            </a:r>
            <a:r>
              <a:rPr lang="pt-BR" dirty="0" err="1" smtClean="0"/>
              <a:t>con</a:t>
            </a:r>
            <a:r>
              <a:rPr lang="pt-BR" dirty="0" smtClean="0"/>
              <a:t> i </a:t>
            </a:r>
            <a:r>
              <a:rPr lang="pt-BR" dirty="0" err="1" smtClean="0"/>
              <a:t>suoi</a:t>
            </a:r>
            <a:r>
              <a:rPr lang="pt-BR" dirty="0" smtClean="0"/>
              <a:t> </a:t>
            </a:r>
            <a:r>
              <a:rPr lang="pt-BR" dirty="0" err="1" smtClean="0"/>
              <a:t>amici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13" name="Retângulo 12"/>
          <p:cNvSpPr/>
          <p:nvPr/>
        </p:nvSpPr>
        <p:spPr>
          <a:xfrm>
            <a:off x="1871528" y="5369486"/>
            <a:ext cx="7195560" cy="444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 err="1" smtClean="0"/>
              <a:t>Io</a:t>
            </a:r>
            <a:r>
              <a:rPr lang="pt-BR" dirty="0" smtClean="0"/>
              <a:t> e miei </a:t>
            </a:r>
            <a:r>
              <a:rPr lang="pt-BR" dirty="0" err="1" smtClean="0"/>
              <a:t>compagni</a:t>
            </a:r>
            <a:r>
              <a:rPr lang="pt-BR" dirty="0" smtClean="0"/>
              <a:t> ( </a:t>
            </a:r>
            <a:r>
              <a:rPr lang="pt-BR" b="1" dirty="0" smtClean="0">
                <a:solidFill>
                  <a:srgbClr val="92D050"/>
                </a:solidFill>
              </a:rPr>
              <a:t>fare</a:t>
            </a:r>
            <a:r>
              <a:rPr lang="pt-BR" dirty="0" smtClean="0"/>
              <a:t> )......... </a:t>
            </a:r>
            <a:r>
              <a:rPr lang="pt-BR" dirty="0" err="1" smtClean="0"/>
              <a:t>un</a:t>
            </a:r>
            <a:r>
              <a:rPr lang="pt-BR" dirty="0" smtClean="0"/>
              <a:t> </a:t>
            </a:r>
            <a:r>
              <a:rPr lang="pt-BR" dirty="0" err="1" smtClean="0"/>
              <a:t>test</a:t>
            </a:r>
            <a:r>
              <a:rPr lang="pt-BR" dirty="0" smtClean="0"/>
              <a:t> </a:t>
            </a:r>
            <a:r>
              <a:rPr lang="pt-BR" dirty="0" err="1" smtClean="0"/>
              <a:t>di</a:t>
            </a:r>
            <a:r>
              <a:rPr lang="pt-BR" dirty="0" smtClean="0"/>
              <a:t> italiano </a:t>
            </a:r>
            <a:r>
              <a:rPr lang="pt-BR" dirty="0" err="1" smtClean="0"/>
              <a:t>domani</a:t>
            </a:r>
            <a:r>
              <a:rPr lang="pt-BR" dirty="0" smtClean="0"/>
              <a:t>.</a:t>
            </a:r>
            <a:endParaRPr lang="pt-BR" dirty="0"/>
          </a:p>
        </p:txBody>
      </p:sp>
      <p:pic>
        <p:nvPicPr>
          <p:cNvPr id="40" name="Imagem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9182" y="2156982"/>
            <a:ext cx="2897360" cy="2611505"/>
          </a:xfrm>
          <a:prstGeom prst="rect">
            <a:avLst/>
          </a:prstGeom>
        </p:spPr>
      </p:pic>
      <p:sp>
        <p:nvSpPr>
          <p:cNvPr id="41" name="Elipse 40"/>
          <p:cNvSpPr/>
          <p:nvPr/>
        </p:nvSpPr>
        <p:spPr>
          <a:xfrm>
            <a:off x="9203820" y="381026"/>
            <a:ext cx="2820112" cy="9742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GRAMMATICA</a:t>
            </a:r>
            <a:endParaRPr lang="pt-BR" dirty="0"/>
          </a:p>
        </p:txBody>
      </p:sp>
      <p:sp>
        <p:nvSpPr>
          <p:cNvPr id="42" name="Fluxograma: Armazenamento de acesso sequencial 41"/>
          <p:cNvSpPr/>
          <p:nvPr/>
        </p:nvSpPr>
        <p:spPr>
          <a:xfrm>
            <a:off x="1077482" y="636607"/>
            <a:ext cx="589660" cy="603749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 smtClean="0"/>
              <a:t>2</a:t>
            </a:r>
            <a:endParaRPr lang="pt-BR" sz="3600" b="1" dirty="0"/>
          </a:p>
        </p:txBody>
      </p:sp>
      <p:sp>
        <p:nvSpPr>
          <p:cNvPr id="38" name="Retângulo 37"/>
          <p:cNvSpPr/>
          <p:nvPr/>
        </p:nvSpPr>
        <p:spPr>
          <a:xfrm>
            <a:off x="1871526" y="5882694"/>
            <a:ext cx="7195561" cy="444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 smtClean="0"/>
              <a:t>Quando (</a:t>
            </a:r>
            <a:r>
              <a:rPr lang="pt-BR" b="1" dirty="0" err="1" smtClean="0">
                <a:solidFill>
                  <a:srgbClr val="92D050"/>
                </a:solidFill>
              </a:rPr>
              <a:t>andare</a:t>
            </a:r>
            <a:r>
              <a:rPr lang="pt-BR" dirty="0" smtClean="0"/>
              <a:t>)............ In centro, Maria prende </a:t>
            </a:r>
            <a:r>
              <a:rPr lang="pt-BR" dirty="0" err="1" smtClean="0"/>
              <a:t>il</a:t>
            </a:r>
            <a:r>
              <a:rPr lang="pt-BR" dirty="0" smtClean="0"/>
              <a:t> </a:t>
            </a:r>
            <a:r>
              <a:rPr lang="pt-BR" dirty="0" err="1" smtClean="0"/>
              <a:t>autobus</a:t>
            </a:r>
            <a:r>
              <a:rPr lang="pt-BR" dirty="0" smtClean="0"/>
              <a:t>.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614627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871527" y="645947"/>
            <a:ext cx="7195559" cy="444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 smtClean="0"/>
              <a:t>La </a:t>
            </a:r>
            <a:r>
              <a:rPr lang="pt-BR" dirty="0" err="1" smtClean="0"/>
              <a:t>macchina</a:t>
            </a:r>
            <a:r>
              <a:rPr lang="pt-BR" dirty="0" smtClean="0"/>
              <a:t> </a:t>
            </a:r>
            <a:r>
              <a:rPr lang="pt-BR" dirty="0" err="1" smtClean="0"/>
              <a:t>nuov</a:t>
            </a:r>
            <a:r>
              <a:rPr lang="pt-BR" dirty="0" smtClean="0"/>
              <a:t>_______ </a:t>
            </a:r>
            <a:r>
              <a:rPr lang="pt-BR" dirty="0" err="1" smtClean="0"/>
              <a:t>sta</a:t>
            </a:r>
            <a:r>
              <a:rPr lang="pt-BR" dirty="0" smtClean="0"/>
              <a:t> fermata </a:t>
            </a:r>
            <a:r>
              <a:rPr lang="pt-BR" dirty="0" err="1" smtClean="0"/>
              <a:t>vicino</a:t>
            </a:r>
            <a:r>
              <a:rPr lang="pt-BR" dirty="0" smtClean="0"/>
              <a:t> daqui. 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1871527" y="1167390"/>
            <a:ext cx="7195560" cy="444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 smtClean="0"/>
              <a:t>I </a:t>
            </a:r>
            <a:r>
              <a:rPr lang="pt-BR" dirty="0" err="1" smtClean="0"/>
              <a:t>ragazz</a:t>
            </a:r>
            <a:r>
              <a:rPr lang="pt-BR" dirty="0" smtClean="0"/>
              <a:t>________ </a:t>
            </a:r>
            <a:r>
              <a:rPr lang="pt-BR" dirty="0" err="1" smtClean="0"/>
              <a:t>simpatic</a:t>
            </a:r>
            <a:r>
              <a:rPr lang="pt-BR" dirty="0" smtClean="0"/>
              <a:t>____ sono </a:t>
            </a:r>
            <a:r>
              <a:rPr lang="pt-BR" dirty="0" err="1" smtClean="0"/>
              <a:t>student</a:t>
            </a:r>
            <a:r>
              <a:rPr lang="pt-BR" dirty="0" smtClean="0"/>
              <a:t>_____ </a:t>
            </a:r>
            <a:r>
              <a:rPr lang="pt-BR" dirty="0" err="1" smtClean="0"/>
              <a:t>di</a:t>
            </a:r>
            <a:r>
              <a:rPr lang="pt-BR" dirty="0" smtClean="0"/>
              <a:t> Italiano.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1871527" y="1702388"/>
            <a:ext cx="7195560" cy="444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 smtClean="0"/>
              <a:t>Le </a:t>
            </a:r>
            <a:r>
              <a:rPr lang="pt-BR" dirty="0" err="1" smtClean="0"/>
              <a:t>pizze</a:t>
            </a:r>
            <a:r>
              <a:rPr lang="pt-BR" dirty="0" smtClean="0"/>
              <a:t>  </a:t>
            </a:r>
            <a:r>
              <a:rPr lang="pt-BR" dirty="0" err="1" smtClean="0"/>
              <a:t>Cald</a:t>
            </a:r>
            <a:r>
              <a:rPr lang="pt-BR" dirty="0" smtClean="0"/>
              <a:t>____ sono sul </a:t>
            </a:r>
            <a:r>
              <a:rPr lang="pt-BR" dirty="0" err="1" smtClean="0"/>
              <a:t>tavolo</a:t>
            </a:r>
            <a:r>
              <a:rPr lang="pt-BR" dirty="0" smtClean="0"/>
              <a:t>, </a:t>
            </a:r>
            <a:r>
              <a:rPr lang="pt-BR" dirty="0" err="1" smtClean="0"/>
              <a:t>accanto</a:t>
            </a:r>
            <a:r>
              <a:rPr lang="pt-BR" dirty="0" smtClean="0"/>
              <a:t> al </a:t>
            </a:r>
            <a:r>
              <a:rPr lang="pt-BR" dirty="0" err="1" smtClean="0"/>
              <a:t>frigorifero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1871528" y="2210276"/>
            <a:ext cx="7195559" cy="444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 smtClean="0"/>
              <a:t>I Lavor_____ sono </a:t>
            </a:r>
            <a:r>
              <a:rPr lang="pt-BR" dirty="0" err="1" smtClean="0"/>
              <a:t>difficil</a:t>
            </a:r>
            <a:r>
              <a:rPr lang="pt-BR" dirty="0" smtClean="0"/>
              <a:t>____ da fare, </a:t>
            </a:r>
            <a:r>
              <a:rPr lang="pt-BR" dirty="0" err="1" smtClean="0"/>
              <a:t>perchè</a:t>
            </a:r>
            <a:r>
              <a:rPr lang="pt-BR" dirty="0" smtClean="0"/>
              <a:t> sono </a:t>
            </a:r>
            <a:r>
              <a:rPr lang="pt-BR" dirty="0" err="1" smtClean="0"/>
              <a:t>complessi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1871529" y="2744496"/>
            <a:ext cx="7195558" cy="444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 smtClean="0"/>
              <a:t>Le </a:t>
            </a:r>
            <a:r>
              <a:rPr lang="pt-BR" dirty="0" err="1" smtClean="0"/>
              <a:t>ragazz</a:t>
            </a:r>
            <a:r>
              <a:rPr lang="pt-BR" dirty="0" smtClean="0"/>
              <a:t>_____ sono </a:t>
            </a:r>
            <a:r>
              <a:rPr lang="pt-BR" dirty="0" err="1" smtClean="0"/>
              <a:t>elegant</a:t>
            </a:r>
            <a:r>
              <a:rPr lang="pt-BR" dirty="0" smtClean="0"/>
              <a:t>______ e </a:t>
            </a:r>
            <a:r>
              <a:rPr lang="pt-BR" dirty="0" err="1" smtClean="0"/>
              <a:t>molto</a:t>
            </a:r>
            <a:r>
              <a:rPr lang="pt-BR" dirty="0" smtClean="0"/>
              <a:t> </a:t>
            </a:r>
            <a:r>
              <a:rPr lang="pt-BR" dirty="0" err="1" smtClean="0"/>
              <a:t>bell</a:t>
            </a:r>
            <a:r>
              <a:rPr lang="pt-BR" dirty="0" smtClean="0"/>
              <a:t>____.</a:t>
            </a: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1871529" y="3257704"/>
            <a:ext cx="7195558" cy="444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 smtClean="0"/>
              <a:t>Il </a:t>
            </a:r>
            <a:r>
              <a:rPr lang="pt-BR" dirty="0" err="1" smtClean="0"/>
              <a:t>bambin</a:t>
            </a:r>
            <a:r>
              <a:rPr lang="pt-BR" dirty="0" smtClean="0"/>
              <a:t>______ ha </a:t>
            </a:r>
            <a:r>
              <a:rPr lang="pt-BR" dirty="0" err="1" smtClean="0"/>
              <a:t>un</a:t>
            </a:r>
            <a:r>
              <a:rPr lang="pt-BR" dirty="0" smtClean="0"/>
              <a:t> </a:t>
            </a:r>
            <a:r>
              <a:rPr lang="pt-BR" dirty="0" err="1" smtClean="0"/>
              <a:t>fratell</a:t>
            </a:r>
            <a:r>
              <a:rPr lang="pt-BR" dirty="0" smtClean="0"/>
              <a:t>______ e </a:t>
            </a:r>
            <a:r>
              <a:rPr lang="pt-BR" dirty="0" err="1" smtClean="0"/>
              <a:t>due</a:t>
            </a:r>
            <a:r>
              <a:rPr lang="pt-BR" dirty="0" smtClean="0"/>
              <a:t> </a:t>
            </a:r>
            <a:r>
              <a:rPr lang="pt-BR" dirty="0" err="1" smtClean="0"/>
              <a:t>amic</a:t>
            </a:r>
            <a:r>
              <a:rPr lang="pt-BR" dirty="0" smtClean="0"/>
              <a:t>_____. </a:t>
            </a:r>
            <a:endParaRPr lang="pt-BR" dirty="0"/>
          </a:p>
        </p:txBody>
      </p:sp>
      <p:sp>
        <p:nvSpPr>
          <p:cNvPr id="10" name="Retângulo 9"/>
          <p:cNvSpPr/>
          <p:nvPr/>
        </p:nvSpPr>
        <p:spPr>
          <a:xfrm>
            <a:off x="1871529" y="3781559"/>
            <a:ext cx="7195558" cy="444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 smtClean="0"/>
              <a:t>Le </a:t>
            </a:r>
            <a:r>
              <a:rPr lang="pt-BR" dirty="0" err="1" smtClean="0"/>
              <a:t>tre</a:t>
            </a:r>
            <a:r>
              <a:rPr lang="pt-BR" dirty="0" smtClean="0"/>
              <a:t> </a:t>
            </a:r>
            <a:r>
              <a:rPr lang="pt-BR" dirty="0" err="1" smtClean="0"/>
              <a:t>studentess</a:t>
            </a:r>
            <a:r>
              <a:rPr lang="pt-BR" dirty="0" smtClean="0"/>
              <a:t>_______ sono </a:t>
            </a:r>
            <a:r>
              <a:rPr lang="pt-BR" dirty="0" err="1" smtClean="0"/>
              <a:t>di</a:t>
            </a:r>
            <a:r>
              <a:rPr lang="pt-BR" dirty="0" smtClean="0"/>
              <a:t> Siena e </a:t>
            </a:r>
            <a:r>
              <a:rPr lang="pt-BR" dirty="0" err="1" smtClean="0"/>
              <a:t>parlano</a:t>
            </a:r>
            <a:r>
              <a:rPr lang="pt-BR" dirty="0" smtClean="0"/>
              <a:t> </a:t>
            </a:r>
            <a:r>
              <a:rPr lang="pt-BR" dirty="0" err="1" smtClean="0"/>
              <a:t>Francese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871529" y="4324106"/>
            <a:ext cx="7195558" cy="444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 err="1" smtClean="0"/>
              <a:t>Abbiamo</a:t>
            </a:r>
            <a:r>
              <a:rPr lang="pt-BR" dirty="0" smtClean="0"/>
              <a:t> </a:t>
            </a:r>
            <a:r>
              <a:rPr lang="pt-BR" dirty="0" err="1" smtClean="0"/>
              <a:t>due</a:t>
            </a:r>
            <a:r>
              <a:rPr lang="pt-BR" dirty="0" smtClean="0"/>
              <a:t> </a:t>
            </a:r>
            <a:r>
              <a:rPr lang="pt-BR" dirty="0" err="1" smtClean="0"/>
              <a:t>Cas</a:t>
            </a:r>
            <a:r>
              <a:rPr lang="pt-BR" dirty="0" smtClean="0"/>
              <a:t>_____ e </a:t>
            </a:r>
            <a:r>
              <a:rPr lang="pt-BR" dirty="0" err="1" smtClean="0"/>
              <a:t>tre</a:t>
            </a:r>
            <a:r>
              <a:rPr lang="pt-BR" dirty="0" smtClean="0"/>
              <a:t> </a:t>
            </a:r>
            <a:r>
              <a:rPr lang="pt-BR" dirty="0" err="1" smtClean="0"/>
              <a:t>appartament</a:t>
            </a:r>
            <a:r>
              <a:rPr lang="pt-BR" dirty="0" smtClean="0"/>
              <a:t>____ per </a:t>
            </a:r>
            <a:r>
              <a:rPr lang="pt-BR" dirty="0" err="1" smtClean="0"/>
              <a:t>affitare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12" name="Retângulo 11"/>
          <p:cNvSpPr/>
          <p:nvPr/>
        </p:nvSpPr>
        <p:spPr>
          <a:xfrm>
            <a:off x="1871527" y="4846796"/>
            <a:ext cx="7195561" cy="444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 smtClean="0"/>
              <a:t>Mio </a:t>
            </a:r>
            <a:r>
              <a:rPr lang="pt-BR" dirty="0" err="1" smtClean="0"/>
              <a:t>patr</a:t>
            </a:r>
            <a:r>
              <a:rPr lang="pt-BR" dirty="0" smtClean="0"/>
              <a:t>____ e miei </a:t>
            </a:r>
            <a:r>
              <a:rPr lang="pt-BR" dirty="0" err="1" smtClean="0"/>
              <a:t>Zi</a:t>
            </a:r>
            <a:r>
              <a:rPr lang="pt-BR" dirty="0" smtClean="0"/>
              <a:t>_____ sono </a:t>
            </a:r>
            <a:r>
              <a:rPr lang="pt-BR" dirty="0" err="1" smtClean="0"/>
              <a:t>american</a:t>
            </a:r>
            <a:r>
              <a:rPr lang="pt-BR" dirty="0" smtClean="0"/>
              <a:t>____, da Boston.</a:t>
            </a:r>
            <a:endParaRPr lang="pt-BR" dirty="0"/>
          </a:p>
        </p:txBody>
      </p:sp>
      <p:sp>
        <p:nvSpPr>
          <p:cNvPr id="13" name="Retângulo 12"/>
          <p:cNvSpPr/>
          <p:nvPr/>
        </p:nvSpPr>
        <p:spPr>
          <a:xfrm>
            <a:off x="1871528" y="5369486"/>
            <a:ext cx="7195560" cy="444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 smtClean="0"/>
              <a:t>Maria ha </a:t>
            </a:r>
            <a:r>
              <a:rPr lang="pt-BR" dirty="0" err="1" smtClean="0"/>
              <a:t>due</a:t>
            </a:r>
            <a:r>
              <a:rPr lang="pt-BR" dirty="0" smtClean="0"/>
              <a:t> </a:t>
            </a:r>
            <a:r>
              <a:rPr lang="pt-BR" dirty="0" err="1" smtClean="0"/>
              <a:t>Gatt</a:t>
            </a:r>
            <a:r>
              <a:rPr lang="pt-BR" dirty="0" smtClean="0"/>
              <a:t>____, </a:t>
            </a:r>
            <a:r>
              <a:rPr lang="pt-BR" dirty="0" err="1" smtClean="0"/>
              <a:t>tre</a:t>
            </a:r>
            <a:r>
              <a:rPr lang="pt-BR" dirty="0" smtClean="0"/>
              <a:t> </a:t>
            </a:r>
            <a:r>
              <a:rPr lang="pt-BR" dirty="0" err="1" smtClean="0"/>
              <a:t>can</a:t>
            </a:r>
            <a:r>
              <a:rPr lang="pt-BR" dirty="0" smtClean="0"/>
              <a:t>____ e </a:t>
            </a:r>
            <a:r>
              <a:rPr lang="pt-BR" dirty="0" err="1" smtClean="0"/>
              <a:t>un</a:t>
            </a:r>
            <a:r>
              <a:rPr lang="pt-BR" dirty="0" smtClean="0"/>
              <a:t> </a:t>
            </a:r>
            <a:r>
              <a:rPr lang="pt-BR" dirty="0" err="1" smtClean="0"/>
              <a:t>uccell</a:t>
            </a:r>
            <a:r>
              <a:rPr lang="pt-BR" dirty="0" smtClean="0"/>
              <a:t>___ a casa.</a:t>
            </a:r>
            <a:endParaRPr lang="pt-BR" dirty="0"/>
          </a:p>
        </p:txBody>
      </p:sp>
      <p:pic>
        <p:nvPicPr>
          <p:cNvPr id="40" name="Imagem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9182" y="2156982"/>
            <a:ext cx="2897360" cy="2611505"/>
          </a:xfrm>
          <a:prstGeom prst="rect">
            <a:avLst/>
          </a:prstGeom>
        </p:spPr>
      </p:pic>
      <p:sp>
        <p:nvSpPr>
          <p:cNvPr id="41" name="Elipse 40"/>
          <p:cNvSpPr/>
          <p:nvPr/>
        </p:nvSpPr>
        <p:spPr>
          <a:xfrm>
            <a:off x="9203820" y="381026"/>
            <a:ext cx="2820112" cy="9742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 smtClean="0"/>
              <a:t>Plurale</a:t>
            </a:r>
            <a:endParaRPr lang="pt-BR" dirty="0" smtClean="0"/>
          </a:p>
          <a:p>
            <a:pPr algn="ctr"/>
            <a:r>
              <a:rPr lang="pt-BR" dirty="0" err="1" smtClean="0"/>
              <a:t>Singolare</a:t>
            </a:r>
            <a:endParaRPr lang="pt-BR" dirty="0"/>
          </a:p>
        </p:txBody>
      </p:sp>
      <p:sp>
        <p:nvSpPr>
          <p:cNvPr id="42" name="Fluxograma: Armazenamento de acesso sequencial 41"/>
          <p:cNvSpPr/>
          <p:nvPr/>
        </p:nvSpPr>
        <p:spPr>
          <a:xfrm>
            <a:off x="1077482" y="636607"/>
            <a:ext cx="589660" cy="603749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 smtClean="0"/>
              <a:t>3</a:t>
            </a:r>
            <a:endParaRPr lang="pt-BR" sz="3600" b="1" dirty="0"/>
          </a:p>
        </p:txBody>
      </p:sp>
      <p:sp>
        <p:nvSpPr>
          <p:cNvPr id="38" name="Retângulo 37"/>
          <p:cNvSpPr/>
          <p:nvPr/>
        </p:nvSpPr>
        <p:spPr>
          <a:xfrm>
            <a:off x="1871526" y="5882694"/>
            <a:ext cx="7195561" cy="444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 err="1" smtClean="0"/>
              <a:t>Ieri</a:t>
            </a:r>
            <a:r>
              <a:rPr lang="pt-BR" dirty="0" smtClean="0"/>
              <a:t>, </a:t>
            </a:r>
            <a:r>
              <a:rPr lang="pt-BR" dirty="0" err="1" smtClean="0"/>
              <a:t>ho</a:t>
            </a:r>
            <a:r>
              <a:rPr lang="pt-BR" dirty="0" smtClean="0"/>
              <a:t> </a:t>
            </a:r>
            <a:r>
              <a:rPr lang="pt-BR" dirty="0" err="1" smtClean="0"/>
              <a:t>guardato</a:t>
            </a:r>
            <a:r>
              <a:rPr lang="pt-BR" dirty="0" smtClean="0"/>
              <a:t> </a:t>
            </a:r>
            <a:r>
              <a:rPr lang="pt-BR" dirty="0" err="1" smtClean="0"/>
              <a:t>due</a:t>
            </a:r>
            <a:r>
              <a:rPr lang="pt-BR" dirty="0" smtClean="0"/>
              <a:t> </a:t>
            </a:r>
            <a:r>
              <a:rPr lang="pt-BR" dirty="0" err="1" smtClean="0"/>
              <a:t>Film</a:t>
            </a:r>
            <a:r>
              <a:rPr lang="pt-BR" dirty="0" smtClean="0"/>
              <a:t>_____ </a:t>
            </a:r>
            <a:r>
              <a:rPr lang="pt-BR" dirty="0" err="1" smtClean="0"/>
              <a:t>con</a:t>
            </a:r>
            <a:r>
              <a:rPr lang="pt-BR" dirty="0" smtClean="0"/>
              <a:t> miei </a:t>
            </a:r>
            <a:r>
              <a:rPr lang="pt-BR" dirty="0" err="1" smtClean="0"/>
              <a:t>amic</a:t>
            </a:r>
            <a:r>
              <a:rPr lang="pt-BR" dirty="0" smtClean="0"/>
              <a:t>_____ al cinema.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39066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1891307" y="318636"/>
            <a:ext cx="7426296" cy="444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 smtClean="0"/>
              <a:t>Abito ................... Via San Lorenzo, </a:t>
            </a:r>
            <a:r>
              <a:rPr lang="pt-BR" dirty="0" err="1" smtClean="0"/>
              <a:t>nel</a:t>
            </a:r>
            <a:r>
              <a:rPr lang="pt-BR" dirty="0" smtClean="0"/>
              <a:t> centro ...... Roma.</a:t>
            </a:r>
            <a:endParaRPr lang="pt-BR" dirty="0"/>
          </a:p>
        </p:txBody>
      </p:sp>
      <p:sp>
        <p:nvSpPr>
          <p:cNvPr id="5" name="Retângulo 4"/>
          <p:cNvSpPr/>
          <p:nvPr/>
        </p:nvSpPr>
        <p:spPr>
          <a:xfrm>
            <a:off x="1891307" y="792591"/>
            <a:ext cx="7426296" cy="444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 smtClean="0"/>
              <a:t>Vivo ...................... </a:t>
            </a:r>
            <a:r>
              <a:rPr lang="pt-BR" dirty="0" err="1" smtClean="0"/>
              <a:t>Italia</a:t>
            </a:r>
            <a:r>
              <a:rPr lang="pt-BR" dirty="0" smtClean="0"/>
              <a:t> </a:t>
            </a:r>
            <a:r>
              <a:rPr lang="pt-BR" dirty="0" err="1" smtClean="0"/>
              <a:t>due</a:t>
            </a:r>
            <a:r>
              <a:rPr lang="pt-BR" dirty="0" smtClean="0"/>
              <a:t> </a:t>
            </a:r>
            <a:r>
              <a:rPr lang="pt-BR" dirty="0" err="1" smtClean="0"/>
              <a:t>anni</a:t>
            </a:r>
            <a:r>
              <a:rPr lang="pt-BR" dirty="0" smtClean="0"/>
              <a:t> </a:t>
            </a:r>
            <a:r>
              <a:rPr lang="pt-BR" dirty="0" err="1" smtClean="0"/>
              <a:t>fa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6" name="Retângulo 5"/>
          <p:cNvSpPr/>
          <p:nvPr/>
        </p:nvSpPr>
        <p:spPr>
          <a:xfrm>
            <a:off x="1891307" y="1243200"/>
            <a:ext cx="7426296" cy="444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 smtClean="0"/>
              <a:t>In </a:t>
            </a:r>
            <a:r>
              <a:rPr lang="pt-BR" dirty="0" err="1" smtClean="0"/>
              <a:t>genere</a:t>
            </a:r>
            <a:r>
              <a:rPr lang="pt-BR" dirty="0" smtClean="0"/>
              <a:t> torno .......... casa </a:t>
            </a:r>
            <a:r>
              <a:rPr lang="pt-BR" dirty="0" err="1" smtClean="0"/>
              <a:t>alle</a:t>
            </a:r>
            <a:r>
              <a:rPr lang="pt-BR" dirty="0" smtClean="0"/>
              <a:t> 17ore, pontualmente.</a:t>
            </a:r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1891308" y="1683095"/>
            <a:ext cx="7426295" cy="444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 err="1" smtClean="0"/>
              <a:t>Sabato</a:t>
            </a:r>
            <a:r>
              <a:rPr lang="pt-BR" dirty="0" smtClean="0"/>
              <a:t> </a:t>
            </a:r>
            <a:r>
              <a:rPr lang="pt-BR" dirty="0" err="1" smtClean="0"/>
              <a:t>andiamo</a:t>
            </a:r>
            <a:r>
              <a:rPr lang="pt-BR" dirty="0" smtClean="0"/>
              <a:t> .......... Bari dopo </a:t>
            </a:r>
            <a:r>
              <a:rPr lang="pt-BR" dirty="0" err="1" smtClean="0"/>
              <a:t>il</a:t>
            </a:r>
            <a:r>
              <a:rPr lang="pt-BR" dirty="0" smtClean="0"/>
              <a:t> lavoro.</a:t>
            </a:r>
            <a:endParaRPr lang="pt-BR" dirty="0"/>
          </a:p>
        </p:txBody>
      </p:sp>
      <p:sp>
        <p:nvSpPr>
          <p:cNvPr id="8" name="Retângulo 7"/>
          <p:cNvSpPr/>
          <p:nvPr/>
        </p:nvSpPr>
        <p:spPr>
          <a:xfrm>
            <a:off x="1891309" y="2145009"/>
            <a:ext cx="7426294" cy="444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 err="1" smtClean="0"/>
              <a:t>Vengo</a:t>
            </a:r>
            <a:r>
              <a:rPr lang="pt-BR" dirty="0" smtClean="0"/>
              <a:t> ........ Firenze </a:t>
            </a:r>
            <a:r>
              <a:rPr lang="pt-BR" dirty="0" err="1" smtClean="0"/>
              <a:t>ma</a:t>
            </a:r>
            <a:r>
              <a:rPr lang="pt-BR" dirty="0" smtClean="0"/>
              <a:t> lavoro ........ Milano.</a:t>
            </a:r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1891307" y="2589607"/>
            <a:ext cx="7426294" cy="444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 err="1" smtClean="0"/>
              <a:t>Nel</a:t>
            </a:r>
            <a:r>
              <a:rPr lang="pt-BR" dirty="0" smtClean="0"/>
              <a:t> </a:t>
            </a:r>
            <a:r>
              <a:rPr lang="pt-BR" dirty="0" err="1" smtClean="0"/>
              <a:t>prossimo</a:t>
            </a:r>
            <a:r>
              <a:rPr lang="pt-BR" dirty="0" smtClean="0"/>
              <a:t> </a:t>
            </a:r>
            <a:r>
              <a:rPr lang="pt-BR" dirty="0" err="1" smtClean="0"/>
              <a:t>mese</a:t>
            </a:r>
            <a:r>
              <a:rPr lang="pt-BR" dirty="0" smtClean="0"/>
              <a:t>, </a:t>
            </a:r>
            <a:r>
              <a:rPr lang="pt-BR" dirty="0" err="1" smtClean="0"/>
              <a:t>viaggerò</a:t>
            </a:r>
            <a:r>
              <a:rPr lang="pt-BR" dirty="0" smtClean="0"/>
              <a:t>......... </a:t>
            </a:r>
            <a:r>
              <a:rPr lang="pt-BR" dirty="0" err="1" smtClean="0"/>
              <a:t>Parigi</a:t>
            </a:r>
            <a:r>
              <a:rPr lang="pt-BR" dirty="0" smtClean="0"/>
              <a:t> </a:t>
            </a:r>
            <a:r>
              <a:rPr lang="pt-BR" dirty="0" err="1" smtClean="0"/>
              <a:t>con</a:t>
            </a:r>
            <a:r>
              <a:rPr lang="pt-BR" dirty="0" smtClean="0"/>
              <a:t> </a:t>
            </a:r>
            <a:r>
              <a:rPr lang="pt-BR" dirty="0" err="1" smtClean="0"/>
              <a:t>la</a:t>
            </a:r>
            <a:r>
              <a:rPr lang="pt-BR" dirty="0" smtClean="0"/>
              <a:t> mia </a:t>
            </a:r>
            <a:r>
              <a:rPr lang="pt-BR" dirty="0" err="1" smtClean="0"/>
              <a:t>ragazza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10" name="Retângulo 9"/>
          <p:cNvSpPr/>
          <p:nvPr/>
        </p:nvSpPr>
        <p:spPr>
          <a:xfrm>
            <a:off x="1891307" y="3047035"/>
            <a:ext cx="7426294" cy="444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 smtClean="0"/>
              <a:t>Cosa </a:t>
            </a:r>
            <a:r>
              <a:rPr lang="pt-BR" dirty="0" err="1" smtClean="0"/>
              <a:t>c’è</a:t>
            </a:r>
            <a:r>
              <a:rPr lang="pt-BR" dirty="0" smtClean="0"/>
              <a:t>........ </a:t>
            </a:r>
            <a:r>
              <a:rPr lang="pt-BR" dirty="0" err="1" smtClean="0"/>
              <a:t>bere</a:t>
            </a:r>
            <a:r>
              <a:rPr lang="pt-BR" dirty="0" smtClean="0"/>
              <a:t> </a:t>
            </a:r>
            <a:r>
              <a:rPr lang="pt-BR" dirty="0" err="1" smtClean="0"/>
              <a:t>qui</a:t>
            </a:r>
            <a:r>
              <a:rPr lang="pt-BR" dirty="0" smtClean="0"/>
              <a:t>, ..... </a:t>
            </a:r>
            <a:r>
              <a:rPr lang="pt-BR" dirty="0" err="1" smtClean="0"/>
              <a:t>questo</a:t>
            </a:r>
            <a:r>
              <a:rPr lang="pt-BR" dirty="0" smtClean="0"/>
              <a:t> </a:t>
            </a:r>
            <a:r>
              <a:rPr lang="pt-BR" dirty="0" err="1" smtClean="0"/>
              <a:t>Ristorante</a:t>
            </a:r>
            <a:r>
              <a:rPr lang="pt-BR" dirty="0" smtClean="0"/>
              <a:t>? </a:t>
            </a:r>
            <a:r>
              <a:rPr lang="pt-BR" dirty="0" err="1" smtClean="0"/>
              <a:t>Dimmi</a:t>
            </a:r>
            <a:r>
              <a:rPr lang="pt-BR" dirty="0" smtClean="0"/>
              <a:t> </a:t>
            </a:r>
            <a:r>
              <a:rPr lang="pt-BR" dirty="0" err="1" smtClean="0"/>
              <a:t>qualcosa</a:t>
            </a:r>
            <a:r>
              <a:rPr lang="pt-BR" dirty="0" smtClean="0"/>
              <a:t>?</a:t>
            </a:r>
            <a:endParaRPr lang="pt-BR" dirty="0"/>
          </a:p>
        </p:txBody>
      </p:sp>
      <p:sp>
        <p:nvSpPr>
          <p:cNvPr id="11" name="Retângulo 10"/>
          <p:cNvSpPr/>
          <p:nvPr/>
        </p:nvSpPr>
        <p:spPr>
          <a:xfrm>
            <a:off x="1891307" y="3511911"/>
            <a:ext cx="7426295" cy="444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 err="1" smtClean="0"/>
              <a:t>Oggi</a:t>
            </a:r>
            <a:r>
              <a:rPr lang="pt-BR" dirty="0" smtClean="0"/>
              <a:t> </a:t>
            </a:r>
            <a:r>
              <a:rPr lang="pt-BR" dirty="0" err="1" smtClean="0"/>
              <a:t>vado</a:t>
            </a:r>
            <a:r>
              <a:rPr lang="pt-BR" dirty="0" smtClean="0"/>
              <a:t> ..........aeroporto ........ Firenze </a:t>
            </a:r>
            <a:r>
              <a:rPr lang="pt-BR" dirty="0" err="1" smtClean="0"/>
              <a:t>ricevere</a:t>
            </a:r>
            <a:r>
              <a:rPr lang="pt-BR" dirty="0" smtClean="0"/>
              <a:t> </a:t>
            </a:r>
            <a:r>
              <a:rPr lang="pt-BR" dirty="0" err="1" smtClean="0"/>
              <a:t>un</a:t>
            </a:r>
            <a:r>
              <a:rPr lang="pt-BR" dirty="0" smtClean="0"/>
              <a:t> </a:t>
            </a:r>
            <a:r>
              <a:rPr lang="pt-BR" dirty="0" err="1" smtClean="0"/>
              <a:t>amico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12" name="Retângulo 11"/>
          <p:cNvSpPr/>
          <p:nvPr/>
        </p:nvSpPr>
        <p:spPr>
          <a:xfrm>
            <a:off x="1891307" y="3956292"/>
            <a:ext cx="7426297" cy="444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 err="1" smtClean="0"/>
              <a:t>Domani</a:t>
            </a:r>
            <a:r>
              <a:rPr lang="pt-BR" dirty="0" smtClean="0"/>
              <a:t> </a:t>
            </a:r>
            <a:r>
              <a:rPr lang="pt-BR" dirty="0" err="1" smtClean="0"/>
              <a:t>vado</a:t>
            </a:r>
            <a:r>
              <a:rPr lang="pt-BR" dirty="0" smtClean="0"/>
              <a:t> ....... cinema e dopo ........ una </a:t>
            </a:r>
            <a:r>
              <a:rPr lang="pt-BR" dirty="0" err="1" smtClean="0"/>
              <a:t>pizzeria</a:t>
            </a:r>
            <a:r>
              <a:rPr lang="pt-BR" dirty="0" smtClean="0"/>
              <a:t> ..... Centro.</a:t>
            </a:r>
            <a:endParaRPr lang="pt-BR" dirty="0"/>
          </a:p>
        </p:txBody>
      </p:sp>
      <p:sp>
        <p:nvSpPr>
          <p:cNvPr id="13" name="Retângulo 12"/>
          <p:cNvSpPr/>
          <p:nvPr/>
        </p:nvSpPr>
        <p:spPr>
          <a:xfrm>
            <a:off x="1891307" y="4411946"/>
            <a:ext cx="7426297" cy="444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 smtClean="0"/>
              <a:t>Cosa </a:t>
            </a:r>
            <a:r>
              <a:rPr lang="pt-BR" dirty="0" err="1" smtClean="0"/>
              <a:t>c’è</a:t>
            </a:r>
            <a:r>
              <a:rPr lang="pt-BR" dirty="0" smtClean="0"/>
              <a:t> ....... fare in </a:t>
            </a:r>
            <a:r>
              <a:rPr lang="pt-BR" dirty="0" err="1" smtClean="0"/>
              <a:t>questo</a:t>
            </a:r>
            <a:r>
              <a:rPr lang="pt-BR" dirty="0" smtClean="0"/>
              <a:t> fine .......</a:t>
            </a:r>
            <a:r>
              <a:rPr lang="pt-BR" dirty="0" err="1" smtClean="0"/>
              <a:t>settimana</a:t>
            </a:r>
            <a:r>
              <a:rPr lang="pt-BR" dirty="0" smtClean="0"/>
              <a:t> ....... </a:t>
            </a:r>
            <a:r>
              <a:rPr lang="pt-BR" dirty="0" err="1" smtClean="0"/>
              <a:t>questa</a:t>
            </a:r>
            <a:r>
              <a:rPr lang="pt-BR" dirty="0" smtClean="0"/>
              <a:t> </a:t>
            </a:r>
            <a:r>
              <a:rPr lang="pt-BR" dirty="0" err="1" smtClean="0"/>
              <a:t>città</a:t>
            </a:r>
            <a:r>
              <a:rPr lang="pt-BR" dirty="0" smtClean="0"/>
              <a:t>?</a:t>
            </a:r>
            <a:endParaRPr lang="pt-BR" dirty="0"/>
          </a:p>
        </p:txBody>
      </p:sp>
      <p:pic>
        <p:nvPicPr>
          <p:cNvPr id="40" name="Imagem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1988" y="2156983"/>
            <a:ext cx="2584553" cy="2329560"/>
          </a:xfrm>
          <a:prstGeom prst="rect">
            <a:avLst/>
          </a:prstGeom>
        </p:spPr>
      </p:pic>
      <p:sp>
        <p:nvSpPr>
          <p:cNvPr id="41" name="Elipse 40"/>
          <p:cNvSpPr/>
          <p:nvPr/>
        </p:nvSpPr>
        <p:spPr>
          <a:xfrm>
            <a:off x="9521988" y="381026"/>
            <a:ext cx="2501944" cy="9742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Completa </a:t>
            </a:r>
            <a:r>
              <a:rPr lang="pt-BR" dirty="0" err="1" smtClean="0"/>
              <a:t>con</a:t>
            </a:r>
            <a:r>
              <a:rPr lang="pt-BR" dirty="0" smtClean="0"/>
              <a:t> </a:t>
            </a:r>
            <a:r>
              <a:rPr lang="pt-BR" dirty="0" err="1" smtClean="0"/>
              <a:t>le</a:t>
            </a:r>
            <a:r>
              <a:rPr lang="pt-BR" dirty="0" smtClean="0"/>
              <a:t> </a:t>
            </a:r>
            <a:r>
              <a:rPr lang="pt-BR" dirty="0" err="1" smtClean="0"/>
              <a:t>Preposizioni</a:t>
            </a:r>
            <a:endParaRPr lang="pt-BR" dirty="0"/>
          </a:p>
        </p:txBody>
      </p:sp>
      <p:sp>
        <p:nvSpPr>
          <p:cNvPr id="42" name="Fluxograma: Armazenamento de acesso sequencial 41"/>
          <p:cNvSpPr/>
          <p:nvPr/>
        </p:nvSpPr>
        <p:spPr>
          <a:xfrm>
            <a:off x="1077482" y="636607"/>
            <a:ext cx="589660" cy="603749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 smtClean="0"/>
              <a:t>4</a:t>
            </a:r>
            <a:endParaRPr lang="pt-BR" sz="3600" b="1" dirty="0"/>
          </a:p>
        </p:txBody>
      </p:sp>
      <p:sp>
        <p:nvSpPr>
          <p:cNvPr id="38" name="Retângulo 37"/>
          <p:cNvSpPr/>
          <p:nvPr/>
        </p:nvSpPr>
        <p:spPr>
          <a:xfrm>
            <a:off x="1891307" y="4865991"/>
            <a:ext cx="7426298" cy="444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 smtClean="0"/>
              <a:t>Mi </a:t>
            </a:r>
            <a:r>
              <a:rPr lang="pt-BR" dirty="0" err="1" smtClean="0"/>
              <a:t>piace</a:t>
            </a:r>
            <a:r>
              <a:rPr lang="pt-BR" dirty="0" smtClean="0"/>
              <a:t> </a:t>
            </a:r>
            <a:r>
              <a:rPr lang="pt-BR" dirty="0" err="1" smtClean="0"/>
              <a:t>molto</a:t>
            </a:r>
            <a:r>
              <a:rPr lang="pt-BR" dirty="0" smtClean="0"/>
              <a:t> </a:t>
            </a:r>
            <a:r>
              <a:rPr lang="pt-BR" dirty="0" err="1" smtClean="0"/>
              <a:t>ascoltare</a:t>
            </a:r>
            <a:r>
              <a:rPr lang="pt-BR" dirty="0" smtClean="0"/>
              <a:t> musica ....... casa </a:t>
            </a:r>
            <a:r>
              <a:rPr lang="pt-BR" dirty="0" err="1" smtClean="0"/>
              <a:t>con</a:t>
            </a:r>
            <a:r>
              <a:rPr lang="pt-BR" dirty="0" smtClean="0"/>
              <a:t> </a:t>
            </a:r>
            <a:r>
              <a:rPr lang="pt-BR" dirty="0" err="1" smtClean="0"/>
              <a:t>gli</a:t>
            </a:r>
            <a:r>
              <a:rPr lang="pt-BR" dirty="0" smtClean="0"/>
              <a:t> </a:t>
            </a:r>
            <a:r>
              <a:rPr lang="pt-BR" dirty="0" err="1" smtClean="0"/>
              <a:t>amici</a:t>
            </a:r>
            <a:r>
              <a:rPr lang="pt-BR" dirty="0" smtClean="0"/>
              <a:t>.</a:t>
            </a:r>
            <a:endParaRPr lang="pt-BR" dirty="0"/>
          </a:p>
        </p:txBody>
      </p:sp>
      <p:sp>
        <p:nvSpPr>
          <p:cNvPr id="2" name="Texto explicativo em seta para a esquerda 1"/>
          <p:cNvSpPr/>
          <p:nvPr/>
        </p:nvSpPr>
        <p:spPr>
          <a:xfrm>
            <a:off x="9708022" y="4982198"/>
            <a:ext cx="2483978" cy="1273323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A – IN – DA – ALL – DI – AL</a:t>
            </a:r>
            <a:endParaRPr lang="pt-BR" dirty="0"/>
          </a:p>
        </p:txBody>
      </p:sp>
      <p:sp>
        <p:nvSpPr>
          <p:cNvPr id="17" name="Retângulo 16"/>
          <p:cNvSpPr/>
          <p:nvPr/>
        </p:nvSpPr>
        <p:spPr>
          <a:xfrm>
            <a:off x="1891307" y="5315746"/>
            <a:ext cx="7426298" cy="444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 smtClean="0"/>
              <a:t>Sono ...... Palermo </a:t>
            </a:r>
            <a:r>
              <a:rPr lang="pt-BR" dirty="0" err="1" smtClean="0"/>
              <a:t>ma</a:t>
            </a:r>
            <a:r>
              <a:rPr lang="pt-BR" dirty="0" smtClean="0"/>
              <a:t> vivo ........ Siena.</a:t>
            </a:r>
            <a:endParaRPr lang="pt-BR" dirty="0"/>
          </a:p>
        </p:txBody>
      </p:sp>
      <p:sp>
        <p:nvSpPr>
          <p:cNvPr id="18" name="Retângulo 17"/>
          <p:cNvSpPr/>
          <p:nvPr/>
        </p:nvSpPr>
        <p:spPr>
          <a:xfrm>
            <a:off x="1891307" y="5753308"/>
            <a:ext cx="7426298" cy="4443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 smtClean="0"/>
              <a:t>Lavoro ....... Via Dante, </a:t>
            </a:r>
            <a:r>
              <a:rPr lang="pt-BR" dirty="0" err="1" smtClean="0"/>
              <a:t>vicino</a:t>
            </a:r>
            <a:r>
              <a:rPr lang="pt-BR" dirty="0" smtClean="0"/>
              <a:t> ....... una </a:t>
            </a:r>
            <a:r>
              <a:rPr lang="pt-BR" dirty="0" err="1" smtClean="0"/>
              <a:t>Chiesa</a:t>
            </a:r>
            <a:r>
              <a:rPr lang="pt-BR" dirty="0" smtClean="0"/>
              <a:t> </a:t>
            </a:r>
            <a:r>
              <a:rPr lang="pt-BR" dirty="0" err="1" smtClean="0"/>
              <a:t>molto</a:t>
            </a:r>
            <a:r>
              <a:rPr lang="pt-BR" dirty="0" smtClean="0"/>
              <a:t> bela.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597142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m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1988" y="2156983"/>
            <a:ext cx="2584553" cy="2329560"/>
          </a:xfrm>
          <a:prstGeom prst="rect">
            <a:avLst/>
          </a:prstGeom>
        </p:spPr>
      </p:pic>
      <p:sp>
        <p:nvSpPr>
          <p:cNvPr id="41" name="Elipse 40"/>
          <p:cNvSpPr/>
          <p:nvPr/>
        </p:nvSpPr>
        <p:spPr>
          <a:xfrm>
            <a:off x="9521988" y="381026"/>
            <a:ext cx="2501944" cy="9742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 smtClean="0"/>
              <a:t>Abbina</a:t>
            </a:r>
            <a:r>
              <a:rPr lang="pt-BR" dirty="0" smtClean="0"/>
              <a:t> </a:t>
            </a:r>
            <a:r>
              <a:rPr lang="pt-BR" dirty="0" err="1" smtClean="0"/>
              <a:t>il</a:t>
            </a:r>
            <a:r>
              <a:rPr lang="pt-BR" dirty="0" smtClean="0"/>
              <a:t> </a:t>
            </a:r>
            <a:r>
              <a:rPr lang="pt-BR" dirty="0" err="1" smtClean="0"/>
              <a:t>negozio</a:t>
            </a:r>
            <a:r>
              <a:rPr lang="pt-BR" dirty="0" smtClean="0"/>
              <a:t> ai </a:t>
            </a:r>
            <a:r>
              <a:rPr lang="pt-BR" dirty="0" err="1" smtClean="0"/>
              <a:t>prodotti</a:t>
            </a:r>
            <a:endParaRPr lang="pt-BR" dirty="0"/>
          </a:p>
        </p:txBody>
      </p:sp>
      <p:sp>
        <p:nvSpPr>
          <p:cNvPr id="42" name="Fluxograma: Armazenamento de acesso sequencial 41"/>
          <p:cNvSpPr/>
          <p:nvPr/>
        </p:nvSpPr>
        <p:spPr>
          <a:xfrm>
            <a:off x="1077482" y="636607"/>
            <a:ext cx="589660" cy="603749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 smtClean="0"/>
              <a:t>5</a:t>
            </a:r>
            <a:endParaRPr lang="pt-BR" sz="3600" b="1" dirty="0"/>
          </a:p>
        </p:txBody>
      </p:sp>
      <p:sp>
        <p:nvSpPr>
          <p:cNvPr id="15" name="Retângulo 14"/>
          <p:cNvSpPr/>
          <p:nvPr/>
        </p:nvSpPr>
        <p:spPr>
          <a:xfrm>
            <a:off x="1341690" y="4615816"/>
            <a:ext cx="2050990" cy="341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 smtClean="0"/>
              <a:t>Pescheria</a:t>
            </a:r>
            <a:endParaRPr lang="pt-BR" dirty="0"/>
          </a:p>
        </p:txBody>
      </p:sp>
      <p:sp>
        <p:nvSpPr>
          <p:cNvPr id="20" name="Retângulo 19"/>
          <p:cNvSpPr/>
          <p:nvPr/>
        </p:nvSpPr>
        <p:spPr>
          <a:xfrm>
            <a:off x="1341690" y="1815151"/>
            <a:ext cx="2050990" cy="341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 smtClean="0"/>
              <a:t>Pasticceria</a:t>
            </a:r>
            <a:endParaRPr lang="pt-BR" dirty="0"/>
          </a:p>
        </p:txBody>
      </p:sp>
      <p:sp>
        <p:nvSpPr>
          <p:cNvPr id="21" name="Retângulo 20"/>
          <p:cNvSpPr/>
          <p:nvPr/>
        </p:nvSpPr>
        <p:spPr>
          <a:xfrm>
            <a:off x="1341690" y="2156983"/>
            <a:ext cx="2050990" cy="341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 smtClean="0"/>
              <a:t>Gelateria</a:t>
            </a:r>
            <a:endParaRPr lang="pt-BR" dirty="0"/>
          </a:p>
        </p:txBody>
      </p:sp>
      <p:sp>
        <p:nvSpPr>
          <p:cNvPr id="22" name="Retângulo 21"/>
          <p:cNvSpPr/>
          <p:nvPr/>
        </p:nvSpPr>
        <p:spPr>
          <a:xfrm>
            <a:off x="1341690" y="2498815"/>
            <a:ext cx="2050990" cy="341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 smtClean="0"/>
              <a:t>Ipermercato</a:t>
            </a:r>
            <a:endParaRPr lang="pt-BR" dirty="0"/>
          </a:p>
        </p:txBody>
      </p:sp>
      <p:sp>
        <p:nvSpPr>
          <p:cNvPr id="23" name="Retângulo 22"/>
          <p:cNvSpPr/>
          <p:nvPr/>
        </p:nvSpPr>
        <p:spPr>
          <a:xfrm>
            <a:off x="1341690" y="4957648"/>
            <a:ext cx="2050990" cy="341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 smtClean="0"/>
              <a:t>Panificio</a:t>
            </a:r>
            <a:endParaRPr lang="pt-BR" dirty="0"/>
          </a:p>
        </p:txBody>
      </p:sp>
      <p:sp>
        <p:nvSpPr>
          <p:cNvPr id="24" name="Retângulo 23"/>
          <p:cNvSpPr/>
          <p:nvPr/>
        </p:nvSpPr>
        <p:spPr>
          <a:xfrm>
            <a:off x="1341690" y="3176484"/>
            <a:ext cx="2050990" cy="341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 smtClean="0"/>
              <a:t>Macelleria</a:t>
            </a:r>
            <a:endParaRPr lang="pt-BR" dirty="0"/>
          </a:p>
        </p:txBody>
      </p:sp>
      <p:sp>
        <p:nvSpPr>
          <p:cNvPr id="25" name="Retângulo 24"/>
          <p:cNvSpPr/>
          <p:nvPr/>
        </p:nvSpPr>
        <p:spPr>
          <a:xfrm>
            <a:off x="1341690" y="3536314"/>
            <a:ext cx="2050990" cy="341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 smtClean="0"/>
              <a:t>Fruttivendolo</a:t>
            </a:r>
            <a:endParaRPr lang="pt-BR" dirty="0"/>
          </a:p>
        </p:txBody>
      </p:sp>
      <p:sp>
        <p:nvSpPr>
          <p:cNvPr id="26" name="Retângulo 25"/>
          <p:cNvSpPr/>
          <p:nvPr/>
        </p:nvSpPr>
        <p:spPr>
          <a:xfrm>
            <a:off x="4468025" y="1452785"/>
            <a:ext cx="3821395" cy="34183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 smtClean="0"/>
              <a:t>Medicinali</a:t>
            </a:r>
            <a:r>
              <a:rPr lang="pt-BR" dirty="0" smtClean="0"/>
              <a:t>, vitamine, </a:t>
            </a:r>
            <a:r>
              <a:rPr lang="pt-BR" dirty="0" err="1" smtClean="0"/>
              <a:t>vaccini</a:t>
            </a:r>
            <a:endParaRPr lang="pt-BR" dirty="0"/>
          </a:p>
        </p:txBody>
      </p:sp>
      <p:sp>
        <p:nvSpPr>
          <p:cNvPr id="27" name="Retângulo 26"/>
          <p:cNvSpPr/>
          <p:nvPr/>
        </p:nvSpPr>
        <p:spPr>
          <a:xfrm>
            <a:off x="4468026" y="1794617"/>
            <a:ext cx="3821394" cy="34183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Mele, </a:t>
            </a:r>
            <a:r>
              <a:rPr lang="pt-BR" dirty="0" err="1" smtClean="0"/>
              <a:t>Arance</a:t>
            </a:r>
            <a:r>
              <a:rPr lang="pt-BR" dirty="0" smtClean="0"/>
              <a:t>, </a:t>
            </a:r>
            <a:r>
              <a:rPr lang="pt-BR" dirty="0" err="1" smtClean="0"/>
              <a:t>fragole</a:t>
            </a:r>
            <a:endParaRPr lang="pt-BR" dirty="0"/>
          </a:p>
        </p:txBody>
      </p:sp>
      <p:sp>
        <p:nvSpPr>
          <p:cNvPr id="28" name="Retângulo 27"/>
          <p:cNvSpPr/>
          <p:nvPr/>
        </p:nvSpPr>
        <p:spPr>
          <a:xfrm>
            <a:off x="4468026" y="2153541"/>
            <a:ext cx="3821394" cy="34183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Pane, pizza, </a:t>
            </a:r>
            <a:r>
              <a:rPr lang="pt-BR" dirty="0" err="1" smtClean="0"/>
              <a:t>biscotti</a:t>
            </a:r>
            <a:endParaRPr lang="pt-BR" dirty="0"/>
          </a:p>
        </p:txBody>
      </p:sp>
      <p:sp>
        <p:nvSpPr>
          <p:cNvPr id="29" name="Retângulo 28"/>
          <p:cNvSpPr/>
          <p:nvPr/>
        </p:nvSpPr>
        <p:spPr>
          <a:xfrm>
            <a:off x="4468026" y="2512465"/>
            <a:ext cx="3821394" cy="34183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 smtClean="0"/>
              <a:t>Alimenti</a:t>
            </a:r>
            <a:r>
              <a:rPr lang="pt-BR" dirty="0" smtClean="0"/>
              <a:t>, </a:t>
            </a:r>
            <a:r>
              <a:rPr lang="pt-BR" dirty="0" err="1" smtClean="0"/>
              <a:t>vestiti</a:t>
            </a:r>
            <a:r>
              <a:rPr lang="pt-BR" dirty="0" smtClean="0"/>
              <a:t>, </a:t>
            </a:r>
            <a:r>
              <a:rPr lang="pt-BR" dirty="0" err="1" smtClean="0"/>
              <a:t>Televisori</a:t>
            </a:r>
            <a:r>
              <a:rPr lang="pt-BR" dirty="0" smtClean="0"/>
              <a:t>, </a:t>
            </a:r>
            <a:r>
              <a:rPr lang="pt-BR" dirty="0" err="1" smtClean="0"/>
              <a:t>ecc</a:t>
            </a:r>
            <a:endParaRPr lang="pt-BR" dirty="0"/>
          </a:p>
        </p:txBody>
      </p:sp>
      <p:sp>
        <p:nvSpPr>
          <p:cNvPr id="30" name="Retângulo 29"/>
          <p:cNvSpPr/>
          <p:nvPr/>
        </p:nvSpPr>
        <p:spPr>
          <a:xfrm>
            <a:off x="4468026" y="2871389"/>
            <a:ext cx="3821394" cy="34183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 smtClean="0"/>
              <a:t>Pesce</a:t>
            </a:r>
            <a:endParaRPr lang="pt-BR" dirty="0"/>
          </a:p>
        </p:txBody>
      </p:sp>
      <p:sp>
        <p:nvSpPr>
          <p:cNvPr id="31" name="Retângulo 30"/>
          <p:cNvSpPr/>
          <p:nvPr/>
        </p:nvSpPr>
        <p:spPr>
          <a:xfrm>
            <a:off x="4468026" y="3230313"/>
            <a:ext cx="3821394" cy="34183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 smtClean="0"/>
              <a:t>Dolci</a:t>
            </a:r>
            <a:r>
              <a:rPr lang="pt-BR" dirty="0" smtClean="0"/>
              <a:t> e paste</a:t>
            </a:r>
            <a:endParaRPr lang="pt-BR" dirty="0"/>
          </a:p>
        </p:txBody>
      </p:sp>
      <p:sp>
        <p:nvSpPr>
          <p:cNvPr id="32" name="Retângulo 31"/>
          <p:cNvSpPr/>
          <p:nvPr/>
        </p:nvSpPr>
        <p:spPr>
          <a:xfrm>
            <a:off x="4468026" y="3589237"/>
            <a:ext cx="3821394" cy="34183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smtClean="0"/>
              <a:t>Carne</a:t>
            </a:r>
            <a:endParaRPr lang="pt-BR" dirty="0"/>
          </a:p>
        </p:txBody>
      </p:sp>
      <p:sp>
        <p:nvSpPr>
          <p:cNvPr id="33" name="Retângulo 32"/>
          <p:cNvSpPr/>
          <p:nvPr/>
        </p:nvSpPr>
        <p:spPr>
          <a:xfrm>
            <a:off x="1341690" y="3896148"/>
            <a:ext cx="2050990" cy="341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 smtClean="0"/>
              <a:t>Farmacia</a:t>
            </a:r>
            <a:endParaRPr lang="pt-BR" dirty="0"/>
          </a:p>
        </p:txBody>
      </p:sp>
      <p:sp>
        <p:nvSpPr>
          <p:cNvPr id="34" name="Retângulo 33"/>
          <p:cNvSpPr/>
          <p:nvPr/>
        </p:nvSpPr>
        <p:spPr>
          <a:xfrm>
            <a:off x="4468026" y="3948161"/>
            <a:ext cx="3821394" cy="34183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 smtClean="0"/>
              <a:t>Gelati</a:t>
            </a:r>
            <a:endParaRPr lang="pt-BR" dirty="0"/>
          </a:p>
        </p:txBody>
      </p:sp>
      <p:sp>
        <p:nvSpPr>
          <p:cNvPr id="35" name="Retângulo 34"/>
          <p:cNvSpPr/>
          <p:nvPr/>
        </p:nvSpPr>
        <p:spPr>
          <a:xfrm>
            <a:off x="1341690" y="2852647"/>
            <a:ext cx="2050990" cy="341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 smtClean="0"/>
              <a:t>Distributore</a:t>
            </a:r>
            <a:endParaRPr lang="pt-BR" dirty="0"/>
          </a:p>
        </p:txBody>
      </p:sp>
      <p:sp>
        <p:nvSpPr>
          <p:cNvPr id="36" name="Retângulo 35"/>
          <p:cNvSpPr/>
          <p:nvPr/>
        </p:nvSpPr>
        <p:spPr>
          <a:xfrm>
            <a:off x="4468026" y="4307085"/>
            <a:ext cx="3821394" cy="34183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 smtClean="0"/>
              <a:t>Bevande</a:t>
            </a:r>
            <a:r>
              <a:rPr lang="pt-BR" dirty="0" smtClean="0"/>
              <a:t> in </a:t>
            </a:r>
            <a:r>
              <a:rPr lang="pt-BR" dirty="0" err="1" smtClean="0"/>
              <a:t>generale</a:t>
            </a:r>
            <a:endParaRPr lang="pt-BR" dirty="0"/>
          </a:p>
        </p:txBody>
      </p:sp>
      <p:sp>
        <p:nvSpPr>
          <p:cNvPr id="37" name="Retângulo 36"/>
          <p:cNvSpPr/>
          <p:nvPr/>
        </p:nvSpPr>
        <p:spPr>
          <a:xfrm>
            <a:off x="1341690" y="4255982"/>
            <a:ext cx="2050990" cy="341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 smtClean="0"/>
              <a:t>Profumeria</a:t>
            </a:r>
            <a:endParaRPr lang="pt-BR" dirty="0"/>
          </a:p>
        </p:txBody>
      </p:sp>
      <p:sp>
        <p:nvSpPr>
          <p:cNvPr id="38" name="Retângulo 37"/>
          <p:cNvSpPr/>
          <p:nvPr/>
        </p:nvSpPr>
        <p:spPr>
          <a:xfrm>
            <a:off x="4468026" y="4666014"/>
            <a:ext cx="3821394" cy="34183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 smtClean="0"/>
              <a:t>Profumi</a:t>
            </a:r>
            <a:r>
              <a:rPr lang="pt-BR" dirty="0" smtClean="0"/>
              <a:t> e </a:t>
            </a:r>
            <a:r>
              <a:rPr lang="pt-BR" dirty="0" err="1" smtClean="0"/>
              <a:t>articoli</a:t>
            </a:r>
            <a:r>
              <a:rPr lang="pt-BR" dirty="0" smtClean="0"/>
              <a:t> </a:t>
            </a:r>
            <a:r>
              <a:rPr lang="pt-BR" dirty="0" err="1" smtClean="0"/>
              <a:t>di</a:t>
            </a:r>
            <a:r>
              <a:rPr lang="pt-BR" dirty="0" smtClean="0"/>
              <a:t> </a:t>
            </a:r>
            <a:r>
              <a:rPr lang="pt-BR" dirty="0" err="1" smtClean="0"/>
              <a:t>belezza</a:t>
            </a:r>
            <a:endParaRPr lang="pt-BR" dirty="0"/>
          </a:p>
        </p:txBody>
      </p:sp>
      <p:sp>
        <p:nvSpPr>
          <p:cNvPr id="39" name="Retângulo 38"/>
          <p:cNvSpPr/>
          <p:nvPr/>
        </p:nvSpPr>
        <p:spPr>
          <a:xfrm>
            <a:off x="1341690" y="1473319"/>
            <a:ext cx="2050990" cy="3418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 smtClean="0"/>
              <a:t>Negozio</a:t>
            </a:r>
            <a:endParaRPr lang="pt-BR" dirty="0"/>
          </a:p>
        </p:txBody>
      </p:sp>
      <p:sp>
        <p:nvSpPr>
          <p:cNvPr id="43" name="Retângulo 42"/>
          <p:cNvSpPr/>
          <p:nvPr/>
        </p:nvSpPr>
        <p:spPr>
          <a:xfrm>
            <a:off x="4468026" y="4985658"/>
            <a:ext cx="3821394" cy="34183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 smtClean="0"/>
              <a:t>Abiti</a:t>
            </a:r>
            <a:r>
              <a:rPr lang="pt-BR" dirty="0" smtClean="0"/>
              <a:t>: </a:t>
            </a:r>
            <a:r>
              <a:rPr lang="pt-BR" dirty="0" err="1" smtClean="0"/>
              <a:t>pantaloni</a:t>
            </a:r>
            <a:r>
              <a:rPr lang="pt-BR" dirty="0" smtClean="0"/>
              <a:t>, </a:t>
            </a:r>
            <a:r>
              <a:rPr lang="pt-BR" dirty="0" err="1" smtClean="0"/>
              <a:t>vestiti</a:t>
            </a:r>
            <a:r>
              <a:rPr lang="pt-BR" dirty="0" smtClean="0"/>
              <a:t>, </a:t>
            </a:r>
            <a:r>
              <a:rPr lang="pt-BR" dirty="0" err="1" smtClean="0"/>
              <a:t>scarpe</a:t>
            </a:r>
            <a:r>
              <a:rPr lang="pt-BR" dirty="0" smtClean="0"/>
              <a:t>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945096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Imagem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3784" y="3136308"/>
            <a:ext cx="3821696" cy="3369038"/>
          </a:xfrm>
          <a:prstGeom prst="rect">
            <a:avLst/>
          </a:prstGeom>
        </p:spPr>
      </p:pic>
      <p:sp>
        <p:nvSpPr>
          <p:cNvPr id="41" name="Elipse 40"/>
          <p:cNvSpPr/>
          <p:nvPr/>
        </p:nvSpPr>
        <p:spPr>
          <a:xfrm>
            <a:off x="9583535" y="195789"/>
            <a:ext cx="2501944" cy="9742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 err="1" smtClean="0"/>
              <a:t>Quante</a:t>
            </a:r>
            <a:r>
              <a:rPr lang="pt-BR" dirty="0" smtClean="0"/>
              <a:t> ore </a:t>
            </a:r>
          </a:p>
          <a:p>
            <a:pPr algn="ctr"/>
            <a:r>
              <a:rPr lang="pt-BR" dirty="0" smtClean="0"/>
              <a:t>sono ?</a:t>
            </a:r>
            <a:endParaRPr lang="pt-BR" dirty="0"/>
          </a:p>
        </p:txBody>
      </p:sp>
      <p:sp>
        <p:nvSpPr>
          <p:cNvPr id="42" name="Fluxograma: Armazenamento de acesso sequencial 41"/>
          <p:cNvSpPr/>
          <p:nvPr/>
        </p:nvSpPr>
        <p:spPr>
          <a:xfrm>
            <a:off x="224628" y="79151"/>
            <a:ext cx="589660" cy="603749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 smtClean="0"/>
              <a:t>6</a:t>
            </a:r>
            <a:endParaRPr lang="pt-BR" sz="3600" b="1" dirty="0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66" y="912542"/>
            <a:ext cx="1704622" cy="170462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0906" y="938875"/>
            <a:ext cx="1678289" cy="16782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999" y="3597505"/>
            <a:ext cx="1678289" cy="16782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4424" y="903750"/>
            <a:ext cx="1678288" cy="17134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7"/>
          <a:srcRect b="9277"/>
          <a:stretch/>
        </p:blipFill>
        <p:spPr>
          <a:xfrm>
            <a:off x="6011393" y="3562380"/>
            <a:ext cx="1678288" cy="17134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4424" y="3606286"/>
            <a:ext cx="1678288" cy="169585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43478" y="931677"/>
            <a:ext cx="1647824" cy="17134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Imagem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91902" y="933228"/>
            <a:ext cx="1672334" cy="17134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Imagem 17"/>
          <p:cNvPicPr>
            <a:picLocks noChangeAspect="1"/>
          </p:cNvPicPr>
          <p:nvPr/>
        </p:nvPicPr>
        <p:blipFill rotWithShape="1">
          <a:blip r:embed="rId11"/>
          <a:srcRect b="11026"/>
          <a:stretch/>
        </p:blipFill>
        <p:spPr>
          <a:xfrm>
            <a:off x="4055676" y="3562380"/>
            <a:ext cx="1676020" cy="171341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Imagem 1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86078" y="1220715"/>
            <a:ext cx="1572517" cy="557304"/>
          </a:xfrm>
          <a:prstGeom prst="rect">
            <a:avLst/>
          </a:prstGeom>
        </p:spPr>
      </p:pic>
      <p:sp>
        <p:nvSpPr>
          <p:cNvPr id="2" name="CaixaDeTexto 1"/>
          <p:cNvSpPr txBox="1"/>
          <p:nvPr/>
        </p:nvSpPr>
        <p:spPr>
          <a:xfrm>
            <a:off x="358923" y="5785503"/>
            <a:ext cx="67597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>
                <a:solidFill>
                  <a:srgbClr val="FF0000"/>
                </a:solidFill>
              </a:rPr>
              <a:t>A </a:t>
            </a:r>
            <a:r>
              <a:rPr lang="pt-BR" b="1" dirty="0" err="1" smtClean="0">
                <a:solidFill>
                  <a:srgbClr val="FF0000"/>
                </a:solidFill>
              </a:rPr>
              <a:t>che</a:t>
            </a:r>
            <a:r>
              <a:rPr lang="pt-BR" b="1" dirty="0" smtClean="0">
                <a:solidFill>
                  <a:srgbClr val="FF0000"/>
                </a:solidFill>
              </a:rPr>
              <a:t> ora </a:t>
            </a:r>
            <a:r>
              <a:rPr lang="pt-BR" b="1" dirty="0" err="1" smtClean="0">
                <a:solidFill>
                  <a:srgbClr val="FF0000"/>
                </a:solidFill>
              </a:rPr>
              <a:t>apre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err="1" smtClean="0">
                <a:solidFill>
                  <a:srgbClr val="FF0000"/>
                </a:solidFill>
              </a:rPr>
              <a:t>questo</a:t>
            </a:r>
            <a:r>
              <a:rPr lang="pt-BR" b="1" dirty="0" smtClean="0">
                <a:solidFill>
                  <a:srgbClr val="FF0000"/>
                </a:solidFill>
              </a:rPr>
              <a:t> </a:t>
            </a:r>
            <a:r>
              <a:rPr lang="pt-BR" b="1" dirty="0" err="1" smtClean="0">
                <a:solidFill>
                  <a:srgbClr val="FF0000"/>
                </a:solidFill>
              </a:rPr>
              <a:t>Ufficio</a:t>
            </a:r>
            <a:r>
              <a:rPr lang="pt-BR" b="1" dirty="0" smtClean="0">
                <a:solidFill>
                  <a:srgbClr val="FF0000"/>
                </a:solidFill>
              </a:rPr>
              <a:t>?</a:t>
            </a:r>
            <a:r>
              <a:rPr lang="pt-BR" dirty="0" smtClean="0"/>
              <a:t> </a:t>
            </a:r>
          </a:p>
          <a:p>
            <a:r>
              <a:rPr lang="pt-BR" dirty="0" err="1" smtClean="0"/>
              <a:t>L’ufficio</a:t>
            </a:r>
            <a:r>
              <a:rPr lang="pt-BR" dirty="0" smtClean="0"/>
              <a:t> </a:t>
            </a:r>
            <a:r>
              <a:rPr lang="pt-BR" dirty="0" err="1" smtClean="0"/>
              <a:t>è</a:t>
            </a:r>
            <a:r>
              <a:rPr lang="pt-BR" dirty="0" smtClean="0"/>
              <a:t> aperto </a:t>
            </a:r>
            <a:r>
              <a:rPr lang="pt-BR" b="1" dirty="0" err="1" smtClean="0">
                <a:solidFill>
                  <a:schemeClr val="accent5">
                    <a:lumMod val="75000"/>
                  </a:schemeClr>
                </a:solidFill>
              </a:rPr>
              <a:t>dal</a:t>
            </a:r>
            <a:r>
              <a:rPr lang="pt-BR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pt-BR" dirty="0" err="1" smtClean="0"/>
              <a:t>Lunedi</a:t>
            </a:r>
            <a:r>
              <a:rPr lang="pt-BR" dirty="0" smtClean="0"/>
              <a:t> </a:t>
            </a:r>
            <a:r>
              <a:rPr lang="pt-BR" b="1" dirty="0" smtClean="0">
                <a:solidFill>
                  <a:schemeClr val="accent5">
                    <a:lumMod val="75000"/>
                  </a:schemeClr>
                </a:solidFill>
              </a:rPr>
              <a:t>al</a:t>
            </a:r>
            <a:r>
              <a:rPr lang="pt-BR" dirty="0" smtClean="0"/>
              <a:t> </a:t>
            </a:r>
            <a:r>
              <a:rPr lang="pt-BR" dirty="0" err="1" smtClean="0"/>
              <a:t>venerdi</a:t>
            </a:r>
            <a:r>
              <a:rPr lang="pt-BR" dirty="0" smtClean="0"/>
              <a:t>, </a:t>
            </a:r>
            <a:r>
              <a:rPr lang="pt-BR" b="1" dirty="0" err="1" smtClean="0">
                <a:solidFill>
                  <a:srgbClr val="FF0000"/>
                </a:solidFill>
              </a:rPr>
              <a:t>dalle</a:t>
            </a:r>
            <a:r>
              <a:rPr lang="pt-BR" dirty="0" smtClean="0"/>
              <a:t> 8:30 </a:t>
            </a:r>
            <a:r>
              <a:rPr lang="pt-BR" b="1" dirty="0" err="1" smtClean="0">
                <a:solidFill>
                  <a:srgbClr val="FF0000"/>
                </a:solidFill>
              </a:rPr>
              <a:t>alle</a:t>
            </a:r>
            <a:r>
              <a:rPr lang="pt-BR" dirty="0" smtClean="0"/>
              <a:t> 12:45. </a:t>
            </a:r>
          </a:p>
          <a:p>
            <a:r>
              <a:rPr lang="pt-BR" b="1" dirty="0" smtClean="0">
                <a:solidFill>
                  <a:srgbClr val="002060"/>
                </a:solidFill>
              </a:rPr>
              <a:t>Il</a:t>
            </a:r>
            <a:r>
              <a:rPr lang="pt-BR" dirty="0" smtClean="0"/>
              <a:t> </a:t>
            </a:r>
            <a:r>
              <a:rPr lang="pt-BR" dirty="0" err="1" smtClean="0"/>
              <a:t>Martedi</a:t>
            </a:r>
            <a:r>
              <a:rPr lang="pt-BR" dirty="0" smtClean="0"/>
              <a:t> e </a:t>
            </a:r>
            <a:r>
              <a:rPr lang="pt-BR" b="1" dirty="0" err="1" smtClean="0">
                <a:solidFill>
                  <a:srgbClr val="002060"/>
                </a:solidFill>
              </a:rPr>
              <a:t>il</a:t>
            </a:r>
            <a:r>
              <a:rPr lang="pt-BR" dirty="0" smtClean="0"/>
              <a:t> </a:t>
            </a:r>
            <a:r>
              <a:rPr lang="pt-BR" dirty="0" err="1" smtClean="0"/>
              <a:t>Giovedi</a:t>
            </a:r>
            <a:r>
              <a:rPr lang="pt-BR" dirty="0" smtClean="0"/>
              <a:t> </a:t>
            </a:r>
            <a:r>
              <a:rPr lang="pt-BR" dirty="0" err="1" smtClean="0"/>
              <a:t>è</a:t>
            </a:r>
            <a:r>
              <a:rPr lang="pt-BR" dirty="0" smtClean="0"/>
              <a:t> aperto </a:t>
            </a:r>
            <a:r>
              <a:rPr lang="pt-BR" dirty="0" err="1" smtClean="0"/>
              <a:t>anche</a:t>
            </a:r>
            <a:r>
              <a:rPr lang="pt-BR" dirty="0" smtClean="0"/>
              <a:t> </a:t>
            </a:r>
            <a:r>
              <a:rPr lang="pt-BR" b="1" dirty="0" err="1" smtClean="0">
                <a:solidFill>
                  <a:srgbClr val="FF0000"/>
                </a:solidFill>
              </a:rPr>
              <a:t>dalle</a:t>
            </a:r>
            <a:r>
              <a:rPr lang="pt-BR" dirty="0" smtClean="0"/>
              <a:t> 15:30 </a:t>
            </a:r>
            <a:r>
              <a:rPr lang="pt-BR" b="1" dirty="0" err="1" smtClean="0">
                <a:solidFill>
                  <a:srgbClr val="FF0000"/>
                </a:solidFill>
              </a:rPr>
              <a:t>alle</a:t>
            </a:r>
            <a:r>
              <a:rPr lang="pt-BR" dirty="0" smtClean="0"/>
              <a:t> 17:00 ore.</a:t>
            </a:r>
            <a:endParaRPr lang="pt-BR" dirty="0"/>
          </a:p>
        </p:txBody>
      </p:sp>
      <p:sp>
        <p:nvSpPr>
          <p:cNvPr id="3" name="CaixaDeTexto 2"/>
          <p:cNvSpPr txBox="1"/>
          <p:nvPr/>
        </p:nvSpPr>
        <p:spPr>
          <a:xfrm>
            <a:off x="9921462" y="1828724"/>
            <a:ext cx="18260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i="1" dirty="0" smtClean="0"/>
              <a:t>SCRIVE SOTTO OGNI OROLOGIO L’ ORA.</a:t>
            </a:r>
            <a:endParaRPr lang="pt-BR" i="1" dirty="0"/>
          </a:p>
        </p:txBody>
      </p:sp>
    </p:spTree>
    <p:extLst>
      <p:ext uri="{BB962C8B-B14F-4D97-AF65-F5344CB8AC3E}">
        <p14:creationId xmlns:p14="http://schemas.microsoft.com/office/powerpoint/2010/main" val="19411818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luxograma: Armazenamento de acesso sequencial 41"/>
          <p:cNvSpPr/>
          <p:nvPr/>
        </p:nvSpPr>
        <p:spPr>
          <a:xfrm>
            <a:off x="89889" y="143574"/>
            <a:ext cx="414314" cy="446086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b="1" dirty="0" smtClean="0"/>
              <a:t>7</a:t>
            </a:r>
            <a:endParaRPr lang="pt-BR" sz="36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2"/>
          <a:srcRect t="8640" b="10056"/>
          <a:stretch/>
        </p:blipFill>
        <p:spPr>
          <a:xfrm>
            <a:off x="504203" y="401362"/>
            <a:ext cx="1387445" cy="1128045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/>
          <a:srcRect l="4931" t="13817" b="14276"/>
          <a:stretch/>
        </p:blipFill>
        <p:spPr>
          <a:xfrm>
            <a:off x="2361455" y="413243"/>
            <a:ext cx="1497693" cy="999858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9273" y="189075"/>
            <a:ext cx="1653807" cy="1378900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5"/>
          <a:srcRect r="11185"/>
          <a:stretch/>
        </p:blipFill>
        <p:spPr>
          <a:xfrm>
            <a:off x="6333205" y="221796"/>
            <a:ext cx="1411795" cy="1249688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5315" y="2274039"/>
            <a:ext cx="1569991" cy="1239804"/>
          </a:xfrm>
          <a:prstGeom prst="rect">
            <a:avLst/>
          </a:prstGeom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8443" y="2296594"/>
            <a:ext cx="1663347" cy="1344759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8"/>
          <a:srcRect l="16041" r="11795"/>
          <a:stretch/>
        </p:blipFill>
        <p:spPr>
          <a:xfrm>
            <a:off x="4250066" y="2228260"/>
            <a:ext cx="1735403" cy="1352705"/>
          </a:xfrm>
          <a:prstGeom prst="rect">
            <a:avLst/>
          </a:prstGeom>
        </p:spPr>
      </p:pic>
      <p:pic>
        <p:nvPicPr>
          <p:cNvPr id="20" name="Imagem 1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83745" y="2200562"/>
            <a:ext cx="1564187" cy="1285583"/>
          </a:xfrm>
          <a:prstGeom prst="rect">
            <a:avLst/>
          </a:prstGeom>
        </p:spPr>
      </p:pic>
      <p:pic>
        <p:nvPicPr>
          <p:cNvPr id="21" name="Imagem 20"/>
          <p:cNvPicPr>
            <a:picLocks noChangeAspect="1"/>
          </p:cNvPicPr>
          <p:nvPr/>
        </p:nvPicPr>
        <p:blipFill rotWithShape="1">
          <a:blip r:embed="rId10"/>
          <a:srcRect t="15576" b="15140"/>
          <a:stretch/>
        </p:blipFill>
        <p:spPr>
          <a:xfrm>
            <a:off x="10212024" y="2283796"/>
            <a:ext cx="1580729" cy="1220289"/>
          </a:xfrm>
          <a:prstGeom prst="rect">
            <a:avLst/>
          </a:prstGeom>
        </p:spPr>
      </p:pic>
      <p:pic>
        <p:nvPicPr>
          <p:cNvPr id="22" name="Imagem 2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9708" y="4317506"/>
            <a:ext cx="1741203" cy="1321038"/>
          </a:xfrm>
          <a:prstGeom prst="rect">
            <a:avLst/>
          </a:prstGeom>
        </p:spPr>
      </p:pic>
      <p:pic>
        <p:nvPicPr>
          <p:cNvPr id="23" name="Imagem 22"/>
          <p:cNvPicPr>
            <a:picLocks noChangeAspect="1"/>
          </p:cNvPicPr>
          <p:nvPr/>
        </p:nvPicPr>
        <p:blipFill rotWithShape="1">
          <a:blip r:embed="rId12"/>
          <a:srcRect l="9467" r="9713" b="16598"/>
          <a:stretch/>
        </p:blipFill>
        <p:spPr>
          <a:xfrm>
            <a:off x="2332324" y="4563402"/>
            <a:ext cx="1519555" cy="1075142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 rotWithShape="1">
          <a:blip r:embed="rId13"/>
          <a:srcRect l="8435"/>
          <a:stretch/>
        </p:blipFill>
        <p:spPr>
          <a:xfrm>
            <a:off x="4278404" y="4566366"/>
            <a:ext cx="1560041" cy="1027125"/>
          </a:xfrm>
          <a:prstGeom prst="rect">
            <a:avLst/>
          </a:prstGeom>
        </p:spPr>
      </p:pic>
      <p:pic>
        <p:nvPicPr>
          <p:cNvPr id="25" name="Imagem 24"/>
          <p:cNvPicPr>
            <a:picLocks noChangeAspect="1"/>
          </p:cNvPicPr>
          <p:nvPr/>
        </p:nvPicPr>
        <p:blipFill rotWithShape="1">
          <a:blip r:embed="rId14"/>
          <a:srcRect l="10423" r="7926"/>
          <a:stretch/>
        </p:blipFill>
        <p:spPr>
          <a:xfrm>
            <a:off x="8277402" y="2228260"/>
            <a:ext cx="1606609" cy="1354340"/>
          </a:xfrm>
          <a:prstGeom prst="rect">
            <a:avLst/>
          </a:prstGeom>
        </p:spPr>
      </p:pic>
      <p:pic>
        <p:nvPicPr>
          <p:cNvPr id="26" name="Imagem 25"/>
          <p:cNvPicPr>
            <a:picLocks noChangeAspect="1"/>
          </p:cNvPicPr>
          <p:nvPr/>
        </p:nvPicPr>
        <p:blipFill rotWithShape="1">
          <a:blip r:embed="rId15"/>
          <a:srcRect l="8297" r="4973"/>
          <a:stretch/>
        </p:blipFill>
        <p:spPr>
          <a:xfrm>
            <a:off x="6249017" y="4502445"/>
            <a:ext cx="1599960" cy="1091046"/>
          </a:xfrm>
          <a:prstGeom prst="rect">
            <a:avLst/>
          </a:prstGeom>
        </p:spPr>
      </p:pic>
      <p:sp>
        <p:nvSpPr>
          <p:cNvPr id="27" name="Retângulo 26"/>
          <p:cNvSpPr/>
          <p:nvPr/>
        </p:nvSpPr>
        <p:spPr>
          <a:xfrm>
            <a:off x="430370" y="1538169"/>
            <a:ext cx="1552465" cy="3550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30"/>
          <p:cNvSpPr/>
          <p:nvPr/>
        </p:nvSpPr>
        <p:spPr>
          <a:xfrm>
            <a:off x="2334070" y="1539048"/>
            <a:ext cx="1552465" cy="3550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2" name="Retângulo 31"/>
          <p:cNvSpPr/>
          <p:nvPr/>
        </p:nvSpPr>
        <p:spPr>
          <a:xfrm>
            <a:off x="4303010" y="1522964"/>
            <a:ext cx="1552465" cy="3550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Retângulo 32"/>
          <p:cNvSpPr/>
          <p:nvPr/>
        </p:nvSpPr>
        <p:spPr>
          <a:xfrm>
            <a:off x="6296513" y="1522964"/>
            <a:ext cx="1552465" cy="3550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4" name="Retângulo 33"/>
          <p:cNvSpPr/>
          <p:nvPr/>
        </p:nvSpPr>
        <p:spPr>
          <a:xfrm>
            <a:off x="385315" y="3546910"/>
            <a:ext cx="1552465" cy="3550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5" name="Retângulo 34"/>
          <p:cNvSpPr/>
          <p:nvPr/>
        </p:nvSpPr>
        <p:spPr>
          <a:xfrm>
            <a:off x="2334070" y="3565323"/>
            <a:ext cx="1552465" cy="3550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Retângulo 35"/>
          <p:cNvSpPr/>
          <p:nvPr/>
        </p:nvSpPr>
        <p:spPr>
          <a:xfrm>
            <a:off x="4315626" y="3557962"/>
            <a:ext cx="1552465" cy="3550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7" name="Retângulo 36"/>
          <p:cNvSpPr/>
          <p:nvPr/>
        </p:nvSpPr>
        <p:spPr>
          <a:xfrm>
            <a:off x="6296514" y="3565323"/>
            <a:ext cx="1552465" cy="3550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8" name="Retângulo 37"/>
          <p:cNvSpPr/>
          <p:nvPr/>
        </p:nvSpPr>
        <p:spPr>
          <a:xfrm>
            <a:off x="8277402" y="3580965"/>
            <a:ext cx="1552465" cy="3550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" name="Retângulo 38"/>
          <p:cNvSpPr/>
          <p:nvPr/>
        </p:nvSpPr>
        <p:spPr>
          <a:xfrm>
            <a:off x="10226157" y="3564198"/>
            <a:ext cx="1552465" cy="3550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3" name="Retângulo 42"/>
          <p:cNvSpPr/>
          <p:nvPr/>
        </p:nvSpPr>
        <p:spPr>
          <a:xfrm>
            <a:off x="331666" y="5762178"/>
            <a:ext cx="1552465" cy="3550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4" name="Retângulo 43"/>
          <p:cNvSpPr/>
          <p:nvPr/>
        </p:nvSpPr>
        <p:spPr>
          <a:xfrm>
            <a:off x="2334070" y="5764491"/>
            <a:ext cx="1552465" cy="3550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5" name="Retângulo 44"/>
          <p:cNvSpPr/>
          <p:nvPr/>
        </p:nvSpPr>
        <p:spPr>
          <a:xfrm>
            <a:off x="4304466" y="5762178"/>
            <a:ext cx="1552465" cy="3550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6" name="Retângulo 45"/>
          <p:cNvSpPr/>
          <p:nvPr/>
        </p:nvSpPr>
        <p:spPr>
          <a:xfrm>
            <a:off x="6296512" y="5764491"/>
            <a:ext cx="1552465" cy="3550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CaixaDeTexto 27"/>
          <p:cNvSpPr txBox="1"/>
          <p:nvPr/>
        </p:nvSpPr>
        <p:spPr>
          <a:xfrm>
            <a:off x="10028786" y="4263625"/>
            <a:ext cx="202204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b="1" dirty="0" smtClean="0"/>
              <a:t>ALIMENTI</a:t>
            </a:r>
          </a:p>
          <a:p>
            <a:pPr algn="ctr"/>
            <a:r>
              <a:rPr lang="pt-BR" sz="1400" b="1" dirty="0" smtClean="0"/>
              <a:t>______________</a:t>
            </a:r>
          </a:p>
          <a:p>
            <a:pPr algn="ctr"/>
            <a:r>
              <a:rPr lang="pt-BR" sz="1400" b="1" dirty="0" smtClean="0"/>
              <a:t>PASTA</a:t>
            </a:r>
            <a:r>
              <a:rPr lang="pt-BR" sz="1400" dirty="0" smtClean="0"/>
              <a:t> – </a:t>
            </a:r>
            <a:r>
              <a:rPr lang="pt-BR" sz="1400" b="1" dirty="0" smtClean="0"/>
              <a:t>BISCOTI</a:t>
            </a:r>
            <a:r>
              <a:rPr lang="pt-BR" sz="1400" dirty="0" smtClean="0"/>
              <a:t> </a:t>
            </a:r>
          </a:p>
          <a:p>
            <a:pPr algn="ctr"/>
            <a:r>
              <a:rPr lang="pt-BR" sz="1400" dirty="0" smtClean="0"/>
              <a:t> </a:t>
            </a:r>
            <a:r>
              <a:rPr lang="pt-BR" sz="1400" b="1" dirty="0" smtClean="0"/>
              <a:t>PATATE</a:t>
            </a:r>
            <a:r>
              <a:rPr lang="pt-BR" sz="1400" dirty="0" smtClean="0"/>
              <a:t> – </a:t>
            </a:r>
            <a:r>
              <a:rPr lang="pt-BR" sz="1400" b="1" dirty="0" smtClean="0"/>
              <a:t>CAVOLO</a:t>
            </a:r>
          </a:p>
          <a:p>
            <a:pPr algn="ctr"/>
            <a:r>
              <a:rPr lang="pt-BR" sz="1400" b="1" dirty="0" smtClean="0"/>
              <a:t>MELA</a:t>
            </a:r>
            <a:r>
              <a:rPr lang="pt-BR" sz="1400" dirty="0" smtClean="0"/>
              <a:t> – </a:t>
            </a:r>
            <a:r>
              <a:rPr lang="pt-BR" sz="1400" b="1" dirty="0" smtClean="0"/>
              <a:t>FORMAGGIO</a:t>
            </a:r>
            <a:r>
              <a:rPr lang="pt-BR" sz="1400" dirty="0" smtClean="0"/>
              <a:t> </a:t>
            </a:r>
            <a:r>
              <a:rPr lang="pt-BR" sz="1400" b="1" dirty="0" smtClean="0"/>
              <a:t>UOVA</a:t>
            </a:r>
            <a:r>
              <a:rPr lang="pt-BR" sz="1400" dirty="0" smtClean="0"/>
              <a:t> – </a:t>
            </a:r>
            <a:r>
              <a:rPr lang="pt-BR" sz="1400" b="1" dirty="0" smtClean="0"/>
              <a:t>AGLIO</a:t>
            </a:r>
          </a:p>
          <a:p>
            <a:pPr algn="ctr"/>
            <a:r>
              <a:rPr lang="pt-BR" sz="1400" b="1" dirty="0" smtClean="0"/>
              <a:t>POMODORI</a:t>
            </a:r>
            <a:r>
              <a:rPr lang="pt-BR" sz="1400" dirty="0" smtClean="0"/>
              <a:t> – </a:t>
            </a:r>
            <a:r>
              <a:rPr lang="pt-BR" sz="1400" b="1" dirty="0" smtClean="0"/>
              <a:t>LATTUGA</a:t>
            </a:r>
            <a:r>
              <a:rPr lang="pt-BR" sz="1400" dirty="0" smtClean="0"/>
              <a:t>  </a:t>
            </a:r>
            <a:r>
              <a:rPr lang="pt-BR" sz="1400" b="1" dirty="0" smtClean="0"/>
              <a:t>PANE</a:t>
            </a:r>
            <a:r>
              <a:rPr lang="pt-BR" sz="1400" dirty="0" smtClean="0"/>
              <a:t> – </a:t>
            </a:r>
            <a:r>
              <a:rPr lang="pt-BR" sz="1400" b="1" dirty="0" smtClean="0"/>
              <a:t>ARANCE</a:t>
            </a:r>
            <a:r>
              <a:rPr lang="pt-BR" sz="1400" dirty="0" smtClean="0"/>
              <a:t> - </a:t>
            </a:r>
            <a:r>
              <a:rPr lang="pt-BR" sz="1400" b="1" dirty="0" smtClean="0"/>
              <a:t>UVA</a:t>
            </a:r>
            <a:r>
              <a:rPr lang="pt-BR" sz="1400" dirty="0" smtClean="0"/>
              <a:t>  </a:t>
            </a:r>
            <a:r>
              <a:rPr lang="pt-BR" sz="1400" b="1" dirty="0" smtClean="0"/>
              <a:t>PESCE</a:t>
            </a:r>
            <a:r>
              <a:rPr lang="pt-BR" sz="1400" dirty="0" smtClean="0"/>
              <a:t> – </a:t>
            </a:r>
            <a:r>
              <a:rPr lang="pt-BR" sz="1400" b="1" dirty="0" smtClean="0"/>
              <a:t>LATTE</a:t>
            </a:r>
          </a:p>
          <a:p>
            <a:pPr algn="ctr"/>
            <a:r>
              <a:rPr lang="pt-BR" sz="1400" b="1" dirty="0" smtClean="0"/>
              <a:t>RISO</a:t>
            </a:r>
            <a:r>
              <a:rPr lang="pt-BR" sz="1400" dirty="0" smtClean="0"/>
              <a:t>- </a:t>
            </a:r>
            <a:r>
              <a:rPr lang="pt-BR" sz="1400" b="1" dirty="0" smtClean="0"/>
              <a:t>FAGIOLO</a:t>
            </a:r>
            <a:endParaRPr lang="pt-BR" sz="1400" b="1" dirty="0"/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223258" y="81632"/>
            <a:ext cx="1426757" cy="1397237"/>
          </a:xfrm>
          <a:prstGeom prst="rect">
            <a:avLst/>
          </a:prstGeom>
        </p:spPr>
      </p:pic>
      <p:sp>
        <p:nvSpPr>
          <p:cNvPr id="47" name="Retângulo 46"/>
          <p:cNvSpPr/>
          <p:nvPr/>
        </p:nvSpPr>
        <p:spPr>
          <a:xfrm>
            <a:off x="8223258" y="1519335"/>
            <a:ext cx="1552465" cy="3550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8" name="Imagem 47"/>
          <p:cNvPicPr>
            <a:picLocks noChangeAspect="1"/>
          </p:cNvPicPr>
          <p:nvPr/>
        </p:nvPicPr>
        <p:blipFill rotWithShape="1">
          <a:blip r:embed="rId17"/>
          <a:srcRect l="14020" b="33095"/>
          <a:stretch/>
        </p:blipFill>
        <p:spPr>
          <a:xfrm>
            <a:off x="10169442" y="386001"/>
            <a:ext cx="1533026" cy="1051105"/>
          </a:xfrm>
          <a:prstGeom prst="rect">
            <a:avLst/>
          </a:prstGeom>
        </p:spPr>
      </p:pic>
      <p:sp>
        <p:nvSpPr>
          <p:cNvPr id="49" name="Retângulo 48"/>
          <p:cNvSpPr/>
          <p:nvPr/>
        </p:nvSpPr>
        <p:spPr>
          <a:xfrm>
            <a:off x="10150003" y="1508780"/>
            <a:ext cx="1552465" cy="3550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0" name="Imagem 49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309885" y="4484820"/>
            <a:ext cx="1519982" cy="1153724"/>
          </a:xfrm>
          <a:prstGeom prst="rect">
            <a:avLst/>
          </a:prstGeom>
        </p:spPr>
      </p:pic>
      <p:sp>
        <p:nvSpPr>
          <p:cNvPr id="51" name="Retângulo 50"/>
          <p:cNvSpPr/>
          <p:nvPr/>
        </p:nvSpPr>
        <p:spPr>
          <a:xfrm>
            <a:off x="8277747" y="5747399"/>
            <a:ext cx="1552465" cy="35507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9706311"/>
      </p:ext>
    </p:extLst>
  </p:cSld>
  <p:clrMapOvr>
    <a:masterClrMapping/>
  </p:clrMapOvr>
</p:sld>
</file>

<file path=ppt/theme/theme1.xml><?xml version="1.0" encoding="utf-8"?>
<a:theme xmlns:a="http://schemas.openxmlformats.org/drawingml/2006/main" name="Cacho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454</TotalTime>
  <Words>619</Words>
  <Application>Microsoft Office PowerPoint</Application>
  <PresentationFormat>Widescreen</PresentationFormat>
  <Paragraphs>98</Paragraphs>
  <Slides>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slides</vt:lpstr>
      </vt:variant>
      <vt:variant>
        <vt:i4>8</vt:i4>
      </vt:variant>
    </vt:vector>
  </HeadingPairs>
  <TitlesOfParts>
    <vt:vector size="15" baseType="lpstr">
      <vt:lpstr>Arial</vt:lpstr>
      <vt:lpstr>Calibri</vt:lpstr>
      <vt:lpstr>Calibri Light</vt:lpstr>
      <vt:lpstr>Century Gothic</vt:lpstr>
      <vt:lpstr>Wingdings 3</vt:lpstr>
      <vt:lpstr>Cacho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ANTONIO BELELLI</dc:creator>
  <cp:lastModifiedBy>ANTONIO BELELLI</cp:lastModifiedBy>
  <cp:revision>64</cp:revision>
  <dcterms:created xsi:type="dcterms:W3CDTF">2024-11-13T18:51:31Z</dcterms:created>
  <dcterms:modified xsi:type="dcterms:W3CDTF">2024-11-29T12:53:43Z</dcterms:modified>
</cp:coreProperties>
</file>