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23"/>
  </p:notesMasterIdLst>
  <p:handoutMasterIdLst>
    <p:handoutMasterId r:id="rId24"/>
  </p:handoutMasterIdLst>
  <p:sldIdLst>
    <p:sldId id="266" r:id="rId5"/>
    <p:sldId id="267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9" r:id="rId15"/>
    <p:sldId id="288" r:id="rId16"/>
    <p:sldId id="290" r:id="rId17"/>
    <p:sldId id="291" r:id="rId18"/>
    <p:sldId id="292" r:id="rId19"/>
    <p:sldId id="293" r:id="rId20"/>
    <p:sldId id="294" r:id="rId21"/>
    <p:sldId id="295" r:id="rId22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9" autoAdjust="0"/>
    <p:restoredTop sz="93620" autoAdjust="0"/>
  </p:normalViewPr>
  <p:slideViewPr>
    <p:cSldViewPr snapToGrid="0">
      <p:cViewPr varScale="1">
        <p:scale>
          <a:sx n="106" d="100"/>
          <a:sy n="106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6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2655A18A-2669-4B41-A0C0-4FB4360FB3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7465F5C7-299E-4766-9F1C-AD6D4FE4E2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CC12-51D3-42DB-ABE1-3400134284C1}" type="datetime1">
              <a:rPr lang="pt-BR" smtClean="0"/>
              <a:t>26/10/2026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92DFBA05-B615-4185-852C-1211D21E6D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D049A664-6BD9-4FF0-8350-4A2687E9D0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BEA37-3873-47E3-8C95-29D2993CE7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391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3A472-2973-4176-8DF1-BAF9BE07EE85}" type="datetime1">
              <a:rPr lang="pt-BR" smtClean="0"/>
              <a:pPr/>
              <a:t>26/10/2026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1DC4E-A6C2-41F2-AAA0-F6053844181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7162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472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28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258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846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9993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557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761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6051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042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095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125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2766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757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469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4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497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48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1DC4E-A6C2-41F2-AAA0-F6053844181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22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ângu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tângu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tângu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upo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Conector Reto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20" name="Espaço Reservado para Data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B85FBE38-6738-4551-ABDE-E3A7FEA0C360}" type="datetime1">
              <a:rPr lang="pt-BR" noProof="0" smtClean="0"/>
              <a:t>26/10/2026</a:t>
            </a:fld>
            <a:endParaRPr lang="pt-BR" noProof="0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22" name="Espaço reservado para o número do slide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97758C8-EC1E-4C6A-8357-0B31C03616B0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tângu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tângu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tângu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upo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Conector Reto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A0D08BE6-6817-4E7B-AC59-A617DC120A77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5624E52-4895-4053-94A4-BD361245B011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125C777-EA25-42E3-81C2-15B082EDC5E5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2B5B511-55E3-4F40-88F3-C8DB4A4CA53D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391BB0C-3F9A-4A8A-99CF-7FD476462C5A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tângulo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tângulo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 rtl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FC1FE978-4DCF-4526-8400-2BB4D678A3A2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Retângulo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ângulo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66554CCF-1CD1-4305-8C22-9CCB81BEA845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1518FAC-C69C-48F4-A0F8-E0B18772913E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CE9F0D0-D16F-4D4E-90A5-29378870454B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tângu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DD87D8FA-5895-4254-9AB1-B1AD26FDC7D5}" type="datetime1">
              <a:rPr lang="pt-BR" noProof="0" smtClean="0"/>
              <a:t>26/10/2026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1060780" y="125330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75134" y="2256721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16246" y="5997355"/>
            <a:ext cx="788602" cy="788602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8166876" y="215041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257629" y="2796747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2958" y="3015350"/>
            <a:ext cx="3912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Fermati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pare ai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Fermare</a:t>
            </a:r>
            <a:r>
              <a:rPr lang="pt-BR" b="1" dirty="0" smtClean="0">
                <a:solidFill>
                  <a:schemeClr val="bg1"/>
                </a:solidFill>
              </a:rPr>
              <a:t> –</a:t>
            </a:r>
            <a:r>
              <a:rPr lang="pt-BR" b="1" dirty="0" smtClean="0">
                <a:solidFill>
                  <a:srgbClr val="FF0000"/>
                </a:solidFill>
              </a:rPr>
              <a:t> v. Parar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Dovrei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eu deveria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7"/>
          <a:srcRect t="45791" r="15116" b="16405"/>
          <a:stretch/>
        </p:blipFill>
        <p:spPr>
          <a:xfrm>
            <a:off x="800983" y="5670083"/>
            <a:ext cx="1300621" cy="415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643337" y="6391656"/>
            <a:ext cx="4707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70C0"/>
                </a:solidFill>
              </a:rPr>
              <a:t>APPROCCIO </a:t>
            </a:r>
            <a:r>
              <a:rPr lang="pt-BR" sz="2000" b="1" dirty="0">
                <a:solidFill>
                  <a:srgbClr val="0070C0"/>
                </a:solidFill>
              </a:rPr>
              <a:t>ALLA SICUREZZA</a:t>
            </a:r>
            <a:endParaRPr lang="pt-BR" sz="2000" b="1" dirty="0">
              <a:solidFill>
                <a:srgbClr val="0070C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8756" y="643464"/>
            <a:ext cx="5049895" cy="5571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7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29- </a:t>
            </a:r>
            <a:r>
              <a:rPr lang="pt-BR" b="1" dirty="0">
                <a:solidFill>
                  <a:srgbClr val="FF0000"/>
                </a:solidFill>
              </a:rPr>
              <a:t>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71095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258402" y="2810582"/>
            <a:ext cx="38420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Sicurezza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segurança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Ma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-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mas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Stavamo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nós estávamos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Solo –</a:t>
            </a:r>
            <a:r>
              <a:rPr lang="pt-BR" b="1" dirty="0" smtClean="0">
                <a:solidFill>
                  <a:srgbClr val="FF0000"/>
                </a:solidFill>
              </a:rPr>
              <a:t> somente, só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Uscendo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sz="1700" b="1" dirty="0" smtClean="0">
                <a:solidFill>
                  <a:srgbClr val="FF0000"/>
                </a:solidFill>
              </a:rPr>
              <a:t>saindo</a:t>
            </a:r>
            <a:endParaRPr lang="pt-BR" sz="1700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Dal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do               </a:t>
            </a:r>
            <a:endParaRPr lang="pt-BR" b="1" dirty="0" smtClean="0">
              <a:solidFill>
                <a:srgbClr val="0070C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Negozio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loja, comércio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284826" y="263051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195915" y="1984183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86572" y="5755663"/>
            <a:ext cx="1206749" cy="385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863" y="640964"/>
            <a:ext cx="5023961" cy="5576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97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29- </a:t>
            </a:r>
            <a:r>
              <a:rPr lang="pt-BR" b="1" dirty="0">
                <a:solidFill>
                  <a:srgbClr val="FF0000"/>
                </a:solidFill>
              </a:rPr>
              <a:t>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28219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192618" y="2722208"/>
            <a:ext cx="39689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Fare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sz="1600" b="1" dirty="0" smtClean="0">
                <a:solidFill>
                  <a:srgbClr val="FF0000"/>
                </a:solidFill>
              </a:rPr>
              <a:t>faça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Storie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estórias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Non fare </a:t>
            </a:r>
            <a:r>
              <a:rPr lang="pt-BR" b="1" dirty="0" err="1" smtClean="0">
                <a:solidFill>
                  <a:schemeClr val="bg1"/>
                </a:solidFill>
              </a:rPr>
              <a:t>storie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“não invente”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Fammi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Me deixa, me faz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Vedere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sz="1600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v. ver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Cosa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coisa, que coisa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Hai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você tem aí, você tem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Dentro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dentro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Lei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Lei, a lei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Vigilare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vigiar, monitorar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Perquisirmi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me revistar, </a:t>
            </a:r>
            <a:r>
              <a:rPr lang="pt-BR" sz="1600" b="1" dirty="0" smtClean="0">
                <a:solidFill>
                  <a:srgbClr val="FF0000"/>
                </a:solidFill>
              </a:rPr>
              <a:t>pesquisar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246573" y="2588796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195915" y="1922792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54244" y="5710083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04" y="624401"/>
            <a:ext cx="5047824" cy="5590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04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223087" y="2717596"/>
            <a:ext cx="39689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Guarda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olha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Guardare</a:t>
            </a:r>
            <a:r>
              <a:rPr lang="pt-BR" b="1" dirty="0" smtClean="0">
                <a:solidFill>
                  <a:srgbClr val="FF0000"/>
                </a:solidFill>
              </a:rPr>
              <a:t> – v. olhar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Guardia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guarda, agente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Giurata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juramentado, legal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Appunto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precisamente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Poliziotto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policial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282797" y="2568912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195915" y="1901455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82908" y="5745826"/>
            <a:ext cx="1148529" cy="366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810" y="638464"/>
            <a:ext cx="5096224" cy="5576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59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2" y="2221095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300457" y="2987224"/>
            <a:ext cx="3968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Incaricato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nomeado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Non </a:t>
            </a:r>
            <a:r>
              <a:rPr lang="pt-BR" b="1" dirty="0" err="1" smtClean="0">
                <a:solidFill>
                  <a:schemeClr val="bg1"/>
                </a:solidFill>
              </a:rPr>
              <a:t>le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err="1" smtClean="0">
                <a:solidFill>
                  <a:schemeClr val="bg1"/>
                </a:solidFill>
              </a:rPr>
              <a:t>dà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não dá a você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Potere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v. poder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Frugare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vasculgar</a:t>
            </a:r>
            <a:r>
              <a:rPr lang="pt-BR" b="1" dirty="0" smtClean="0">
                <a:solidFill>
                  <a:srgbClr val="FF0000"/>
                </a:solidFill>
              </a:rPr>
              <a:t>, verificar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44599" y="5795812"/>
            <a:ext cx="1188365" cy="379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1597" y="638464"/>
            <a:ext cx="5080982" cy="5576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44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925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244246" y="2733651"/>
            <a:ext cx="396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Perquisizione</a:t>
            </a:r>
            <a:r>
              <a:rPr lang="pt-BR" b="1" dirty="0" smtClean="0">
                <a:solidFill>
                  <a:schemeClr val="bg1"/>
                </a:solidFill>
              </a:rPr>
              <a:t> 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busca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La </a:t>
            </a:r>
            <a:r>
              <a:rPr lang="pt-BR" b="1" dirty="0" err="1" smtClean="0">
                <a:solidFill>
                  <a:schemeClr val="bg1"/>
                </a:solidFill>
              </a:rPr>
              <a:t>fanno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fazem, são feitas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Le </a:t>
            </a:r>
            <a:r>
              <a:rPr lang="pt-BR" b="1" dirty="0" err="1" smtClean="0">
                <a:solidFill>
                  <a:schemeClr val="bg1"/>
                </a:solidFill>
              </a:rPr>
              <a:t>forze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pelas forças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Dell’ordine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da ordem, polícia</a:t>
            </a:r>
            <a:endParaRPr lang="pt-BR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00457" y="2584733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195915" y="1938402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40912" y="5726902"/>
            <a:ext cx="1300715" cy="415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0651" y="638464"/>
            <a:ext cx="5071928" cy="5591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997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37986" y="2220157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237305" y="2720888"/>
            <a:ext cx="39689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Allora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então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sz="1600" b="1" dirty="0" err="1" smtClean="0">
                <a:solidFill>
                  <a:schemeClr val="bg1"/>
                </a:solidFill>
              </a:rPr>
              <a:t>Mostrami</a:t>
            </a:r>
            <a:r>
              <a:rPr lang="pt-BR" sz="1600" b="1" dirty="0" smtClean="0">
                <a:solidFill>
                  <a:schemeClr val="bg1"/>
                </a:solidFill>
              </a:rPr>
              <a:t> </a:t>
            </a:r>
            <a:r>
              <a:rPr lang="pt-BR" sz="1600" b="1" dirty="0" smtClean="0">
                <a:solidFill>
                  <a:schemeClr val="bg1"/>
                </a:solidFill>
              </a:rPr>
              <a:t>– </a:t>
            </a:r>
            <a:r>
              <a:rPr lang="pt-BR" sz="1600" b="1" dirty="0" smtClean="0">
                <a:solidFill>
                  <a:srgbClr val="FF0000"/>
                </a:solidFill>
              </a:rPr>
              <a:t>me mostre</a:t>
            </a:r>
          </a:p>
          <a:p>
            <a:pPr marL="1614488" indent="-1614488"/>
            <a:r>
              <a:rPr lang="pt-BR" sz="1600" b="1" dirty="0" err="1" smtClean="0">
                <a:solidFill>
                  <a:schemeClr val="bg1"/>
                </a:solidFill>
              </a:rPr>
              <a:t>Può</a:t>
            </a:r>
            <a:r>
              <a:rPr lang="pt-BR" sz="1600" b="1" dirty="0" smtClean="0">
                <a:solidFill>
                  <a:srgbClr val="FF0000"/>
                </a:solidFill>
              </a:rPr>
              <a:t> – </a:t>
            </a:r>
            <a:r>
              <a:rPr lang="pt-BR" sz="1600" b="1" dirty="0" err="1" smtClean="0">
                <a:solidFill>
                  <a:srgbClr val="FF0000"/>
                </a:solidFill>
              </a:rPr>
              <a:t>vocêr</a:t>
            </a:r>
            <a:r>
              <a:rPr lang="pt-BR" sz="1600" b="1" dirty="0" smtClean="0">
                <a:solidFill>
                  <a:srgbClr val="FF0000"/>
                </a:solidFill>
              </a:rPr>
              <a:t> pode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Costringermi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me obrigar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289289" y="2600802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08161" y="1937353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06101" y="5778827"/>
            <a:ext cx="1140480" cy="364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03" y="638464"/>
            <a:ext cx="5075614" cy="5584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659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34852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223087" y="3083577"/>
            <a:ext cx="396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Ti </a:t>
            </a:r>
            <a:r>
              <a:rPr lang="pt-BR" b="1" dirty="0" err="1" smtClean="0">
                <a:solidFill>
                  <a:schemeClr val="bg1"/>
                </a:solidFill>
              </a:rPr>
              <a:t>tengo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err="1" smtClean="0">
                <a:solidFill>
                  <a:schemeClr val="bg1"/>
                </a:solidFill>
              </a:rPr>
              <a:t>qui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vou te manter aqui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Trattenermi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me impedir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Come –</a:t>
            </a:r>
            <a:r>
              <a:rPr lang="pt-BR" b="1" dirty="0" smtClean="0">
                <a:solidFill>
                  <a:srgbClr val="FF0000"/>
                </a:solidFill>
              </a:rPr>
              <a:t> como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Arresto – </a:t>
            </a:r>
            <a:r>
              <a:rPr lang="pt-BR" b="1" dirty="0" smtClean="0">
                <a:solidFill>
                  <a:srgbClr val="FF0000"/>
                </a:solidFill>
              </a:rPr>
              <a:t>prisão, preso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In –</a:t>
            </a:r>
            <a:r>
              <a:rPr lang="pt-BR" b="1" dirty="0" smtClean="0">
                <a:solidFill>
                  <a:srgbClr val="FF0000"/>
                </a:solidFill>
              </a:rPr>
              <a:t> No, na</a:t>
            </a: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47199" y="5726985"/>
            <a:ext cx="1371577" cy="437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8756" y="638464"/>
            <a:ext cx="5053822" cy="5576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63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29- </a:t>
            </a:r>
            <a:r>
              <a:rPr lang="pt-BR" b="1" dirty="0">
                <a:solidFill>
                  <a:srgbClr val="FF0000"/>
                </a:solidFill>
              </a:rPr>
              <a:t>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34852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300457" y="2987224"/>
            <a:ext cx="39689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Nulla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nada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Da </a:t>
            </a:r>
            <a:r>
              <a:rPr lang="pt-BR" b="1" dirty="0" smtClean="0">
                <a:solidFill>
                  <a:srgbClr val="FF0000"/>
                </a:solidFill>
              </a:rPr>
              <a:t>– para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Nascondere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v. esconder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Valgono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valem, válidos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Per </a:t>
            </a:r>
            <a:r>
              <a:rPr lang="pt-BR" b="1" dirty="0" smtClean="0">
                <a:solidFill>
                  <a:schemeClr val="bg1"/>
                </a:solidFill>
              </a:rPr>
              <a:t>-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para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Chi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quem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Ha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tem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Qualcosa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alguma coisa</a:t>
            </a:r>
          </a:p>
          <a:p>
            <a:r>
              <a:rPr lang="pt-BR" b="1" dirty="0" err="1" smtClean="0">
                <a:solidFill>
                  <a:schemeClr val="bg1"/>
                </a:solidFill>
              </a:rPr>
              <a:t>Nascondere</a:t>
            </a:r>
            <a:r>
              <a:rPr lang="pt-BR" b="1" dirty="0" smtClean="0">
                <a:solidFill>
                  <a:srgbClr val="FF0000"/>
                </a:solidFill>
              </a:rPr>
              <a:t> – v. esconder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58959" y="5671812"/>
            <a:ext cx="1369675" cy="4372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03" y="642399"/>
            <a:ext cx="5062876" cy="5575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84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 smtClean="0">
                <a:solidFill>
                  <a:srgbClr val="FF0000"/>
                </a:solidFill>
              </a:rPr>
              <a:t>- </a:t>
            </a:r>
            <a:r>
              <a:rPr lang="pt-BR" b="1" dirty="0">
                <a:solidFill>
                  <a:srgbClr val="FF0000"/>
                </a:solidFill>
              </a:rPr>
              <a:t>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43928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321618" y="2920086"/>
            <a:ext cx="3752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Beni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bens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Azienda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empresa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pPr marL="1349375" indent="-1349375"/>
            <a:r>
              <a:rPr lang="pt-BR" b="1" dirty="0" err="1" smtClean="0">
                <a:solidFill>
                  <a:schemeClr val="bg1"/>
                </a:solidFill>
              </a:rPr>
              <a:t>Incaricata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contratada,    incumbida</a:t>
            </a:r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91640" y="4279885"/>
            <a:ext cx="4791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SEI SULLA STRADA GIUSTA.</a:t>
            </a:r>
          </a:p>
          <a:p>
            <a:endParaRPr lang="it-IT" sz="2400" b="1" dirty="0" smtClean="0"/>
          </a:p>
          <a:p>
            <a:r>
              <a:rPr lang="it-IT" sz="2400" b="1" dirty="0" smtClean="0"/>
              <a:t>BUON CORSO A TUTTI!</a:t>
            </a:r>
            <a:endParaRPr lang="pt-BR" sz="2400" b="1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86632" y="57171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811" y="638464"/>
            <a:ext cx="5042594" cy="5579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450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4631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134566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 smtClean="0">
                <a:solidFill>
                  <a:srgbClr val="FF0000"/>
                </a:solidFill>
              </a:rPr>
              <a:t>- </a:t>
            </a:r>
            <a:r>
              <a:rPr lang="pt-BR" b="1" dirty="0">
                <a:solidFill>
                  <a:srgbClr val="FF0000"/>
                </a:solidFill>
              </a:rPr>
              <a:t>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43928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8321617" y="2987224"/>
            <a:ext cx="39689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Vedo – </a:t>
            </a:r>
            <a:r>
              <a:rPr lang="pt-BR" b="1" dirty="0" smtClean="0">
                <a:solidFill>
                  <a:srgbClr val="FF0000"/>
                </a:solidFill>
              </a:rPr>
              <a:t>eu vejo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Vedere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v. ver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Hai </a:t>
            </a:r>
            <a:r>
              <a:rPr lang="pt-BR" b="1" dirty="0" err="1" smtClean="0">
                <a:solidFill>
                  <a:schemeClr val="bg1"/>
                </a:solidFill>
              </a:rPr>
              <a:t>rubato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roubou, furtou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Osservi</a:t>
            </a:r>
            <a:r>
              <a:rPr lang="pt-BR" b="1" dirty="0" smtClean="0">
                <a:solidFill>
                  <a:schemeClr val="bg1"/>
                </a:solidFill>
              </a:rPr>
              <a:t> –</a:t>
            </a:r>
            <a:r>
              <a:rPr lang="pt-BR" b="1" dirty="0" smtClean="0">
                <a:solidFill>
                  <a:srgbClr val="FF0000"/>
                </a:solidFill>
              </a:rPr>
              <a:t> observe 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793875" indent="-1793875"/>
            <a:r>
              <a:rPr lang="pt-BR" b="1" dirty="0" err="1" smtClean="0">
                <a:solidFill>
                  <a:schemeClr val="bg1"/>
                </a:solidFill>
              </a:rPr>
              <a:t>Osservare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v. observar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793875" indent="-1793875"/>
            <a:r>
              <a:rPr lang="pt-BR" b="1" dirty="0" err="1" smtClean="0">
                <a:solidFill>
                  <a:schemeClr val="bg1"/>
                </a:solidFill>
              </a:rPr>
              <a:t>Segnali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sinais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793875" indent="-1793875"/>
            <a:r>
              <a:rPr lang="pt-BR" b="1" dirty="0" err="1" smtClean="0">
                <a:solidFill>
                  <a:schemeClr val="bg1"/>
                </a:solidFill>
              </a:rPr>
              <a:t>Sostituirti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sobustituir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b="1" dirty="0" smtClean="0">
                <a:solidFill>
                  <a:schemeClr val="bg1"/>
                </a:solidFill>
              </a:rPr>
              <a:t>Alla </a:t>
            </a:r>
            <a:r>
              <a:rPr lang="pt-BR" b="1" dirty="0" smtClean="0">
                <a:solidFill>
                  <a:srgbClr val="FF0000"/>
                </a:solidFill>
              </a:rPr>
              <a:t>– </a:t>
            </a:r>
            <a:r>
              <a:rPr lang="pt-BR" b="1" dirty="0" err="1" smtClean="0">
                <a:solidFill>
                  <a:srgbClr val="FF0000"/>
                </a:solidFill>
              </a:rPr>
              <a:t>pella</a:t>
            </a:r>
            <a:endParaRPr lang="pt-BR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91640" y="4279885"/>
            <a:ext cx="4791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SEI SULLA STRADA GIUSTA.</a:t>
            </a:r>
          </a:p>
          <a:p>
            <a:endParaRPr lang="it-IT" sz="2400" b="1" dirty="0" smtClean="0"/>
          </a:p>
          <a:p>
            <a:r>
              <a:rPr lang="it-IT" sz="2400" b="1" dirty="0" smtClean="0"/>
              <a:t>BUON CORSO A TUTTI!</a:t>
            </a:r>
            <a:endParaRPr lang="pt-BR" sz="2400" b="1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68524" y="57171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7"/>
          <a:srcRect t="889" b="1"/>
          <a:stretch/>
        </p:blipFill>
        <p:spPr>
          <a:xfrm>
            <a:off x="2507811" y="638464"/>
            <a:ext cx="5044768" cy="558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17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04" y="643464"/>
            <a:ext cx="5062876" cy="5563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CaixaDeTexto 19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2" name="Seta para a esquerda e para a direita 21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>
            <a:off x="8321617" y="2987224"/>
            <a:ext cx="3968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Indagini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investigações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Perquisizioni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buscas</a:t>
            </a:r>
            <a:endParaRPr lang="pt-BR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4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0650" y="643464"/>
            <a:ext cx="5071929" cy="5556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CaixaDeTexto 19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2" name="Seta para a esquerda e para a direita 21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>
            <a:off x="8321617" y="2987224"/>
            <a:ext cx="39689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Sospetto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suspeita, suspeito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Serio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séria, sério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Saranno</a:t>
            </a:r>
            <a:r>
              <a:rPr lang="pt-BR" b="1" dirty="0" smtClean="0">
                <a:solidFill>
                  <a:srgbClr val="FF0000"/>
                </a:solidFill>
              </a:rPr>
              <a:t> - Serão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Loro</a:t>
            </a:r>
            <a:r>
              <a:rPr lang="pt-BR" b="1" dirty="0" smtClean="0">
                <a:solidFill>
                  <a:srgbClr val="FF0000"/>
                </a:solidFill>
              </a:rPr>
              <a:t> – eles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A</a:t>
            </a:r>
            <a:r>
              <a:rPr lang="pt-BR" b="1" dirty="0" smtClean="0">
                <a:solidFill>
                  <a:srgbClr val="FF0000"/>
                </a:solidFill>
              </a:rPr>
              <a:t> - que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Decidere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v. decidir, decidem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Se</a:t>
            </a:r>
            <a:r>
              <a:rPr lang="pt-BR" b="1" dirty="0" smtClean="0">
                <a:solidFill>
                  <a:srgbClr val="FF0000"/>
                </a:solidFill>
              </a:rPr>
              <a:t> – se deve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Controllare</a:t>
            </a:r>
            <a:r>
              <a:rPr lang="pt-BR" b="1" dirty="0" smtClean="0">
                <a:solidFill>
                  <a:srgbClr val="FF0000"/>
                </a:solidFill>
              </a:rPr>
              <a:t> – v. verificar</a:t>
            </a:r>
            <a:endParaRPr lang="pt-BR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2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8756" y="643464"/>
            <a:ext cx="5053822" cy="556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ixaDeTexto 15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21617" y="2987224"/>
            <a:ext cx="39689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Allora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então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Chiamo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chamo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Carabinieri</a:t>
            </a:r>
            <a:r>
              <a:rPr lang="pt-BR" b="1" dirty="0" smtClean="0">
                <a:solidFill>
                  <a:srgbClr val="FF0000"/>
                </a:solidFill>
              </a:rPr>
              <a:t> – policiais estaduais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Li</a:t>
            </a:r>
            <a:r>
              <a:rPr lang="pt-BR" b="1" dirty="0" smtClean="0">
                <a:solidFill>
                  <a:srgbClr val="FF0000"/>
                </a:solidFill>
              </a:rPr>
              <a:t> – os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Aspettiamo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esperaremos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Intanto</a:t>
            </a:r>
            <a:r>
              <a:rPr lang="pt-BR" b="1" dirty="0" smtClean="0">
                <a:solidFill>
                  <a:srgbClr val="FF0000"/>
                </a:solidFill>
              </a:rPr>
              <a:t> – enquanto isso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Se</a:t>
            </a:r>
            <a:r>
              <a:rPr lang="pt-BR" b="1" dirty="0" smtClean="0">
                <a:solidFill>
                  <a:srgbClr val="FF0000"/>
                </a:solidFill>
              </a:rPr>
              <a:t> – se deve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Zaino</a:t>
            </a:r>
            <a:r>
              <a:rPr lang="pt-BR" b="1" dirty="0" smtClean="0">
                <a:solidFill>
                  <a:srgbClr val="FF0000"/>
                </a:solidFill>
              </a:rPr>
              <a:t> – Mochila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Resta </a:t>
            </a:r>
            <a:r>
              <a:rPr lang="pt-BR" b="1" dirty="0" smtClean="0">
                <a:solidFill>
                  <a:srgbClr val="FF0000"/>
                </a:solidFill>
              </a:rPr>
              <a:t>– fica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Chius</a:t>
            </a:r>
            <a:r>
              <a:rPr lang="pt-BR" b="1" dirty="0" err="1" smtClean="0">
                <a:solidFill>
                  <a:srgbClr val="FF0000"/>
                </a:solidFill>
              </a:rPr>
              <a:t>o</a:t>
            </a:r>
            <a:r>
              <a:rPr lang="pt-BR" b="1" dirty="0" smtClean="0">
                <a:solidFill>
                  <a:srgbClr val="FF0000"/>
                </a:solidFill>
              </a:rPr>
              <a:t> – fechado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Chiudere</a:t>
            </a:r>
            <a:r>
              <a:rPr lang="pt-BR" b="1" dirty="0" smtClean="0">
                <a:solidFill>
                  <a:srgbClr val="FF0000"/>
                </a:solidFill>
              </a:rPr>
              <a:t> – v. fechar</a:t>
            </a:r>
            <a:endParaRPr lang="pt-BR" b="1" dirty="0" smtClean="0">
              <a:solidFill>
                <a:srgbClr val="FF0000"/>
              </a:solidFill>
            </a:endParaRP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8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917" y="640855"/>
            <a:ext cx="5026661" cy="5577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ixaDeTexto 15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21617" y="2987224"/>
            <a:ext cx="39689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Succede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acontece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Succedere</a:t>
            </a:r>
            <a:r>
              <a:rPr lang="pt-BR" b="1" dirty="0" smtClean="0">
                <a:solidFill>
                  <a:srgbClr val="FF0000"/>
                </a:solidFill>
              </a:rPr>
              <a:t> – v. acontecer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Volevo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eu queria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Controllargli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verificar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Rifiuta</a:t>
            </a:r>
            <a:r>
              <a:rPr lang="pt-BR" b="1" dirty="0" smtClean="0">
                <a:solidFill>
                  <a:srgbClr val="FF0000"/>
                </a:solidFill>
              </a:rPr>
              <a:t> – recusa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Potere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poder</a:t>
            </a: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0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7"/>
          <a:srcRect t="675"/>
          <a:stretch/>
        </p:blipFill>
        <p:spPr>
          <a:xfrm>
            <a:off x="2489704" y="643465"/>
            <a:ext cx="5062876" cy="5566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ixaDeTexto 15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21617" y="2987224"/>
            <a:ext cx="39689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Ha </a:t>
            </a:r>
            <a:r>
              <a:rPr lang="pt-BR" b="1" dirty="0" err="1" smtClean="0">
                <a:solidFill>
                  <a:schemeClr val="bg1"/>
                </a:solidFill>
              </a:rPr>
              <a:t>fatto</a:t>
            </a:r>
            <a:r>
              <a:rPr lang="pt-BR" b="1" dirty="0" smtClean="0">
                <a:solidFill>
                  <a:schemeClr val="bg1"/>
                </a:solidFill>
              </a:rPr>
              <a:t> – </a:t>
            </a:r>
            <a:r>
              <a:rPr lang="pt-BR" b="1" dirty="0" smtClean="0">
                <a:solidFill>
                  <a:srgbClr val="FF0000"/>
                </a:solidFill>
              </a:rPr>
              <a:t>você fez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Succedere</a:t>
            </a:r>
            <a:r>
              <a:rPr lang="pt-BR" b="1" dirty="0" smtClean="0">
                <a:solidFill>
                  <a:srgbClr val="FF0000"/>
                </a:solidFill>
              </a:rPr>
              <a:t> – v. acontecer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Guardia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guarda, segurança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Giurata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de segurança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Vigilare</a:t>
            </a:r>
            <a:r>
              <a:rPr lang="pt-BR" b="1" dirty="0" smtClean="0">
                <a:solidFill>
                  <a:srgbClr val="FF0000"/>
                </a:solidFill>
              </a:rPr>
              <a:t> – vigiar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Segnalare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v. relatar, anotar</a:t>
            </a: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6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r="762"/>
          <a:stretch/>
        </p:blipFill>
        <p:spPr>
          <a:xfrm>
            <a:off x="2516863" y="640855"/>
            <a:ext cx="5035715" cy="5590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ixaDeTexto 15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21617" y="2987224"/>
            <a:ext cx="396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Può</a:t>
            </a:r>
            <a:r>
              <a:rPr lang="pt-BR" b="1" dirty="0" smtClean="0">
                <a:solidFill>
                  <a:schemeClr val="bg1"/>
                </a:solidFill>
              </a:rPr>
              <a:t>– </a:t>
            </a:r>
            <a:r>
              <a:rPr lang="pt-BR" b="1" dirty="0" smtClean="0">
                <a:solidFill>
                  <a:srgbClr val="FF0000"/>
                </a:solidFill>
              </a:rPr>
              <a:t>pode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Perquisire</a:t>
            </a:r>
            <a:r>
              <a:rPr lang="pt-BR" b="1" dirty="0" smtClean="0">
                <a:solidFill>
                  <a:srgbClr val="FF0000"/>
                </a:solidFill>
              </a:rPr>
              <a:t> – v. revistar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Propria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própria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Iniziativa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iniciativa</a:t>
            </a: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66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93BFCDB3-13C4-4D69-848D-3F1F4D6B8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CC2B9599-6E7A-4DD2-B13A-B4F68A135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3E377648-1ED1-4112-805B-16C14CE99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xmlns="" id="{516AC468-2C3D-4337-A9A2-81175F6D54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A873262-74DB-4FD1-9625-E4616CF011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09F3D15D-CB95-47AD-87F5-9CFF84F615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897" y="229324"/>
            <a:ext cx="3535071" cy="1379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CaixaDeTexto 16"/>
          <p:cNvSpPr txBox="1"/>
          <p:nvPr/>
        </p:nvSpPr>
        <p:spPr>
          <a:xfrm>
            <a:off x="999142" y="94088"/>
            <a:ext cx="438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LII </a:t>
            </a:r>
            <a:r>
              <a:rPr lang="pt-BR" b="1" dirty="0" smtClean="0">
                <a:solidFill>
                  <a:srgbClr val="FF0000"/>
                </a:solidFill>
              </a:rPr>
              <a:t>29 </a:t>
            </a:r>
            <a:r>
              <a:rPr lang="pt-BR" b="1" dirty="0">
                <a:solidFill>
                  <a:srgbClr val="FF0000"/>
                </a:solidFill>
              </a:rPr>
              <a:t>- LEZIONE LIVELLO INTERMEDIO 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29079" t="35419" r="29063" b="37046"/>
          <a:stretch/>
        </p:blipFill>
        <p:spPr>
          <a:xfrm rot="16200000">
            <a:off x="-450333" y="2221094"/>
            <a:ext cx="3071829" cy="3338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0" y="8170"/>
            <a:ext cx="959252" cy="58552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/>
          <a:srcRect t="45791" r="15116" b="16405"/>
          <a:stretch/>
        </p:blipFill>
        <p:spPr>
          <a:xfrm>
            <a:off x="732311" y="5712046"/>
            <a:ext cx="1273539" cy="40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703" y="643464"/>
            <a:ext cx="5062876" cy="5571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ixaDeTexto 15"/>
          <p:cNvSpPr txBox="1"/>
          <p:nvPr/>
        </p:nvSpPr>
        <p:spPr>
          <a:xfrm>
            <a:off x="8223087" y="2064856"/>
            <a:ext cx="3340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chemeClr val="bg1"/>
                </a:solidFill>
              </a:rPr>
              <a:t>Aiuto</a:t>
            </a:r>
            <a:endParaRPr lang="pt-BR" b="1" dirty="0" smtClean="0">
              <a:solidFill>
                <a:schemeClr val="bg1"/>
              </a:solidFill>
            </a:endParaRPr>
          </a:p>
          <a:p>
            <a:r>
              <a:rPr lang="pt-BR" b="1" dirty="0" err="1" smtClean="0">
                <a:solidFill>
                  <a:schemeClr val="bg1"/>
                </a:solidFill>
              </a:rPr>
              <a:t>Suggerimenti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0" name="Seta para a esquerda e para a direita 19"/>
          <p:cNvSpPr/>
          <p:nvPr/>
        </p:nvSpPr>
        <p:spPr>
          <a:xfrm>
            <a:off x="8321617" y="2725604"/>
            <a:ext cx="2706254" cy="1029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21617" y="2987224"/>
            <a:ext cx="39689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Una – </a:t>
            </a:r>
            <a:r>
              <a:rPr lang="pt-BR" b="1" dirty="0" smtClean="0">
                <a:solidFill>
                  <a:srgbClr val="FF0000"/>
                </a:solidFill>
              </a:rPr>
              <a:t>um, uma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Divisa</a:t>
            </a:r>
            <a:r>
              <a:rPr lang="pt-BR" b="1" dirty="0" smtClean="0">
                <a:solidFill>
                  <a:srgbClr val="FF0000"/>
                </a:solidFill>
              </a:rPr>
              <a:t> – uniforme, farda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Privata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–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particular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Nessuno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ninguém</a:t>
            </a:r>
          </a:p>
          <a:p>
            <a:pPr marL="1614488" indent="-1614488"/>
            <a:r>
              <a:rPr lang="pt-BR" b="1" dirty="0" smtClean="0">
                <a:solidFill>
                  <a:schemeClr val="bg1"/>
                </a:solidFill>
              </a:rPr>
              <a:t>In</a:t>
            </a:r>
            <a:r>
              <a:rPr lang="pt-BR" b="1" dirty="0" smtClean="0">
                <a:solidFill>
                  <a:srgbClr val="FF0000"/>
                </a:solidFill>
              </a:rPr>
              <a:t> – em</a:t>
            </a:r>
          </a:p>
          <a:p>
            <a:pPr marL="1614488" indent="-1614488"/>
            <a:r>
              <a:rPr lang="pt-BR" b="1" dirty="0" err="1" smtClean="0">
                <a:solidFill>
                  <a:schemeClr val="bg1"/>
                </a:solidFill>
              </a:rPr>
              <a:t>Polizia</a:t>
            </a:r>
            <a:r>
              <a:rPr lang="pt-BR" b="1" dirty="0" smtClean="0">
                <a:solidFill>
                  <a:srgbClr val="FF0000"/>
                </a:solidFill>
              </a:rPr>
              <a:t> - Polícia</a:t>
            </a:r>
          </a:p>
          <a:p>
            <a:endParaRPr lang="pt-B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337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ão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16c05727-aa75-4e4a-9b5f-8a80a1165891"/>
    <ds:schemaRef ds:uri="http://schemas.openxmlformats.org/package/2006/metadata/core-propertie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Savon jardim</Template>
  <TotalTime>0</TotalTime>
  <Words>629</Words>
  <Application>Microsoft Office PowerPoint</Application>
  <PresentationFormat>Widescreen</PresentationFormat>
  <Paragraphs>186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Sabão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2025-10-14T12:30:49Z</dcterms:created>
  <dcterms:modified xsi:type="dcterms:W3CDTF">2026-10-26T19:17:52Z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