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70" r:id="rId5"/>
    <p:sldId id="271" r:id="rId6"/>
    <p:sldId id="272" r:id="rId7"/>
    <p:sldId id="273" r:id="rId8"/>
    <p:sldId id="274" r:id="rId9"/>
    <p:sldId id="275" r:id="rId10"/>
    <p:sldId id="276" r:id="rId11"/>
    <p:sldId id="280" r:id="rId12"/>
    <p:sldId id="279" r:id="rId13"/>
    <p:sldId id="281" r:id="rId14"/>
    <p:sldId id="282" r:id="rId15"/>
    <p:sldId id="283" r:id="rId16"/>
    <p:sldId id="284" r:id="rId17"/>
  </p:sldIdLst>
  <p:sldSz cx="12192000" cy="6858000"/>
  <p:notesSz cx="6858000" cy="9144000"/>
  <p:defaultTextStyle>
    <a:defPPr rtl="0">
      <a:defRPr lang="pt-B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226" autoAdjust="0"/>
  </p:normalViewPr>
  <p:slideViewPr>
    <p:cSldViewPr snapToGrid="0">
      <p:cViewPr varScale="1">
        <p:scale>
          <a:sx n="104" d="100"/>
          <a:sy n="104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9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xmlns="" id="{647F2388-33D0-4259-BCCC-BFA68819C6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E8F5721D-C0E6-4BC1-B8BB-877F49D3EEB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21F1E-34BC-448C-9BED-DF5C207B9FF6}" type="datetime1">
              <a:rPr lang="pt-BR" smtClean="0"/>
              <a:t>27/08/2026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8A9C7BA-66DC-4766-9EE0-5F97D32F57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6E17CDEE-B515-4EE8-9E61-474606B407B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5E219D-85CB-425F-BB6B-CC461AF324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18209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B022E-7ADE-4CCA-9DDC-4356487A4EA8}" type="datetime1">
              <a:rPr lang="pt-BR" smtClean="0"/>
              <a:pPr/>
              <a:t>27/08/2026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 dirty="0"/>
              <a:t>Editar estilos de texto Mestre</a:t>
            </a:r>
          </a:p>
          <a:p>
            <a:pPr lvl="1"/>
            <a:r>
              <a:rPr lang="pt-BR" noProof="0" dirty="0"/>
              <a:t>Segundo nível</a:t>
            </a:r>
          </a:p>
          <a:p>
            <a:pPr lvl="2"/>
            <a:r>
              <a:rPr lang="pt-BR" noProof="0" dirty="0"/>
              <a:t>Terceiro nível</a:t>
            </a:r>
          </a:p>
          <a:p>
            <a:pPr lvl="3"/>
            <a:r>
              <a:rPr lang="pt-BR" noProof="0" dirty="0"/>
              <a:t>Quarto nível</a:t>
            </a:r>
          </a:p>
          <a:p>
            <a:pPr lvl="4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noProof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C284C7-42A7-4BF2-887E-44AEDA03A07E}" type="slidenum">
              <a:rPr lang="pt-BR" noProof="0" smtClean="0"/>
              <a:t>‹nº›</a:t>
            </a:fld>
            <a:endParaRPr lang="pt-BR" noProof="0"/>
          </a:p>
        </p:txBody>
      </p:sp>
    </p:spTree>
    <p:extLst>
      <p:ext uri="{BB962C8B-B14F-4D97-AF65-F5344CB8AC3E}">
        <p14:creationId xmlns:p14="http://schemas.microsoft.com/office/powerpoint/2010/main" val="765905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4557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38606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307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96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95812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14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99855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2039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13762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78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4362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74944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C284C7-42A7-4BF2-887E-44AEDA03A07E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778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 6" title="Círculo-recort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F78B1A19-083F-45CF-98BF-281629737C3A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3" name="Retângulo 12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1DC22-899D-4E43-8A2E-09386BCC3DCB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F19AFD6-A9A0-4B58-87AF-47B2981EEEA7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grpSp>
        <p:nvGrpSpPr>
          <p:cNvPr id="7" name="Grupo 6" title="forma de guirlanda à esquerda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vre 6" title="forma de guirlanda à esquerda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vre 11" title="guirlanda esquerda embutid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A45E22D-B017-4EDA-9CD1-343A76AE5BDF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7F1E82-C726-45ED-9C74-F4BE751287D7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65FDB00-7159-432C-BC0B-B7CEB34EA853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8C61E9-4A25-4FCD-840B-D8115BE2AC87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B28B6BC1-F130-49F0-A58E-930D6EE038D6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  <p:sp>
        <p:nvSpPr>
          <p:cNvPr id="8" name="Retângulo 7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imagem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/>
          </a:p>
        </p:txBody>
      </p:sp>
      <p:sp>
        <p:nvSpPr>
          <p:cNvPr id="11" name="Forma livre 11" title="forma de plano de fundo guirlanda direita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esquerda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 rtl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98179018-7AF6-4352-BBC8-FCEE9D982AA1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D9519E5-99E4-4D3E-8CAE-183AEE91CF49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F333C6-6C3F-4BB3-A28D-C3CDD4BB1EA5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1766878-3199-4EAB-94E7-2D6D11070E14}" type="slidenum">
              <a:rPr lang="pt-BR" noProof="0" smtClean="0"/>
              <a:t>‹nº›</a:t>
            </a:fld>
            <a:endParaRPr lang="pt-BR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/>
              <a:t>Editar estilos de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19A7CA4D-44C9-457B-8265-13F84F86B0E2}" type="datetime1">
              <a:rPr lang="pt-BR" noProof="0" smtClean="0"/>
              <a:t>27/08/2026</a:t>
            </a:fld>
            <a:endParaRPr lang="pt-BR" noProof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pt-BR" noProof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1766878-3199-4EAB-94E7-2D6D11070E14}" type="slidenum">
              <a:rPr lang="pt-BR" noProof="0" smtClean="0"/>
              <a:pPr rtl="0"/>
              <a:t>‹nº›</a:t>
            </a:fld>
            <a:endParaRPr lang="pt-BR" noProof="0"/>
          </a:p>
        </p:txBody>
      </p:sp>
      <p:sp>
        <p:nvSpPr>
          <p:cNvPr id="11" name="Forma livre 6" title="Borda de guirlanda à esquerda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tângulo 11" title="borda da borda direita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746" y="2105436"/>
            <a:ext cx="2782737" cy="222212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4000" dirty="0" smtClean="0"/>
              <a:t>Il </a:t>
            </a:r>
            <a:br>
              <a:rPr lang="pt-BR" sz="4000" dirty="0" smtClean="0"/>
            </a:br>
            <a:r>
              <a:rPr lang="pt-BR" sz="4000" dirty="0" smtClean="0"/>
              <a:t>VENTO </a:t>
            </a:r>
            <a:br>
              <a:rPr lang="pt-BR" sz="4000" dirty="0" smtClean="0"/>
            </a:br>
            <a:r>
              <a:rPr lang="pt-BR" sz="4000" dirty="0" smtClean="0"/>
              <a:t>DI</a:t>
            </a:r>
            <a:br>
              <a:rPr lang="pt-BR" sz="4000" dirty="0" smtClean="0"/>
            </a:br>
            <a:r>
              <a:rPr lang="pt-BR" sz="4000" dirty="0" smtClean="0"/>
              <a:t>TRISTE</a:t>
            </a:r>
            <a:endParaRPr lang="pt-BR" sz="4000" dirty="0"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992" y="0"/>
            <a:ext cx="2608730" cy="1059201"/>
          </a:xfrm>
          <a:prstGeom prst="rect">
            <a:avLst/>
          </a:prstGeom>
        </p:spPr>
      </p:pic>
      <p:sp>
        <p:nvSpPr>
          <p:cNvPr id="11" name="Retângulo 10"/>
          <p:cNvSpPr/>
          <p:nvPr/>
        </p:nvSpPr>
        <p:spPr>
          <a:xfrm>
            <a:off x="3548678" y="124339"/>
            <a:ext cx="453029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solidFill>
                  <a:srgbClr val="FF0000"/>
                </a:solidFill>
              </a:rPr>
              <a:t>LEZIONE 15 - CONVERSAZIONE</a:t>
            </a:r>
          </a:p>
          <a:p>
            <a:pPr algn="ctr"/>
            <a:r>
              <a:rPr lang="pt-BR" sz="2400" dirty="0" err="1" smtClean="0">
                <a:latin typeface="Bauhaus 93" panose="04030905020B02020C02" pitchFamily="82" charset="0"/>
              </a:rPr>
              <a:t>Un</a:t>
            </a:r>
            <a:r>
              <a:rPr lang="pt-BR" sz="2400" dirty="0" smtClean="0">
                <a:latin typeface="Bauhaus 93" panose="04030905020B02020C02" pitchFamily="82" charset="0"/>
              </a:rPr>
              <a:t> </a:t>
            </a:r>
            <a:r>
              <a:rPr lang="pt-BR" sz="2400" dirty="0" err="1" smtClean="0">
                <a:latin typeface="Bauhaus 93" panose="04030905020B02020C02" pitchFamily="82" charset="0"/>
              </a:rPr>
              <a:t>Giorno</a:t>
            </a:r>
            <a:r>
              <a:rPr lang="pt-BR" sz="2400" dirty="0" smtClean="0">
                <a:latin typeface="Bauhaus 93" panose="04030905020B02020C02" pitchFamily="82" charset="0"/>
              </a:rPr>
              <a:t> in una </a:t>
            </a:r>
            <a:r>
              <a:rPr lang="pt-BR" sz="2400" dirty="0" err="1" smtClean="0">
                <a:latin typeface="Bauhaus 93" panose="04030905020B02020C02" pitchFamily="82" charset="0"/>
              </a:rPr>
              <a:t>Bottega</a:t>
            </a:r>
            <a:endParaRPr lang="pt-BR" sz="24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5"/>
          <a:srcRect l="5465" t="56218" r="56432" b="13248"/>
          <a:stretch/>
        </p:blipFill>
        <p:spPr>
          <a:xfrm>
            <a:off x="1262156" y="4977896"/>
            <a:ext cx="2489703" cy="11226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618" y="1200727"/>
            <a:ext cx="4008104" cy="559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91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879" y="1570949"/>
            <a:ext cx="4138566" cy="470554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b="1" cap="none" dirty="0" smtClean="0">
                <a:latin typeface="Bahnschrift SemiBold" panose="020B0502040204020203" pitchFamily="34" charset="0"/>
              </a:rPr>
              <a:t>A Triste</a:t>
            </a:r>
            <a:r>
              <a:rPr lang="pt-BR" sz="2400" b="1" cap="none" dirty="0">
                <a:latin typeface="Bahnschrift SemiBold" panose="020B0502040204020203" pitchFamily="34" charset="0"/>
              </a:rPr>
              <a:t/>
            </a:r>
            <a:br>
              <a:rPr lang="pt-BR" sz="2400" b="1" cap="none" dirty="0">
                <a:latin typeface="Bahnschrift SemiBold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Il vento 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arriva forte 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dal Mare.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>
                <a:latin typeface="Bahnschrift" panose="020B0502040204020203" pitchFamily="34" charset="0"/>
              </a:rPr>
              <a:t/>
            </a:r>
            <a:br>
              <a:rPr lang="it-IT" sz="2400" b="1" cap="none" dirty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Le persone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 camminano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con sciarpe lunghe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e mani nelle tasche.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>
                <a:latin typeface="Bahnschrift" panose="020B0502040204020203" pitchFamily="34" charset="0"/>
              </a:rPr>
              <a:t/>
            </a:r>
            <a:br>
              <a:rPr lang="it-IT" sz="2400" b="1" cap="none" dirty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Le strade vicino al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porto sono piene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di luce fredda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e rumore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di gabbiani.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pt-BR" sz="2400" b="1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b="1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26" y="169095"/>
            <a:ext cx="2608730" cy="1076786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499" y="1534197"/>
            <a:ext cx="6443877" cy="47422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47915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438" y="69711"/>
            <a:ext cx="2608730" cy="105920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879" y="2400634"/>
            <a:ext cx="4138566" cy="2474551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it-IT" sz="2400" b="1" cap="none" dirty="0" smtClean="0">
                <a:latin typeface="Bahnschrift" panose="020B0502040204020203" pitchFamily="34" charset="0"/>
              </a:rPr>
              <a:t>Tommaso lavora</a:t>
            </a:r>
            <a:r>
              <a:rPr lang="it-IT" sz="2400" b="1" cap="none" dirty="0">
                <a:latin typeface="Bahnschrift" panose="020B0502040204020203" pitchFamily="34" charset="0"/>
              </a:rPr>
              <a:t/>
            </a:r>
            <a:br>
              <a:rPr lang="it-IT" sz="2400" b="1" cap="none" dirty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in una piccola bottega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di libri usati.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>
                <a:latin typeface="Bahnschrift" panose="020B0502040204020203" pitchFamily="34" charset="0"/>
              </a:rPr>
              <a:t/>
            </a:r>
            <a:br>
              <a:rPr lang="it-IT" sz="2400" b="1" cap="none" dirty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Il negozio è stretto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 con scaffali alti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e pavimento di legno</a:t>
            </a:r>
            <a:br>
              <a:rPr lang="it-IT" sz="2400" b="1" cap="none" dirty="0" smtClean="0">
                <a:latin typeface="Bahnschrift" panose="020B0502040204020203" pitchFamily="34" charset="0"/>
              </a:rPr>
            </a:br>
            <a:r>
              <a:rPr lang="it-IT" sz="2400" b="1" cap="none" dirty="0" smtClean="0">
                <a:latin typeface="Bahnschrift" panose="020B0502040204020203" pitchFamily="34" charset="0"/>
              </a:rPr>
              <a:t>molto antico.</a:t>
            </a:r>
            <a:r>
              <a:rPr lang="pt-BR" sz="2400" b="1" cap="none" dirty="0">
                <a:latin typeface="Bahnschrift" panose="020B0502040204020203" pitchFamily="34" charset="0"/>
              </a:rPr>
              <a:t/>
            </a:r>
            <a:br>
              <a:rPr lang="pt-BR" sz="2400" b="1" cap="none" dirty="0">
                <a:latin typeface="Bahnschrift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7762" y="1394689"/>
            <a:ext cx="6323847" cy="5093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03731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046" y="152704"/>
            <a:ext cx="2608730" cy="107678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700" y="2167580"/>
            <a:ext cx="3536205" cy="361438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err="1" smtClean="0">
                <a:latin typeface="Bahnschrift SemiBold" panose="020B0502040204020203" pitchFamily="34" charset="0"/>
              </a:rPr>
              <a:t>Ogni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mattina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apre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porta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alle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nove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mette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fuori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lavagna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nera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una frase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scritta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a mano.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Quel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giorno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scrive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: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Oggi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mare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nervoso.”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781" y="1918198"/>
            <a:ext cx="6428510" cy="43994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88087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4634" y="169094"/>
            <a:ext cx="2608730" cy="107678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4016" y="2269087"/>
            <a:ext cx="3732174" cy="33096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Verso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mezzogiorno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entra una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donna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cappotto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verde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scuro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Tieni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capelli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mossi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dal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vento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una cartela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piena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fogli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309" y="1936146"/>
            <a:ext cx="6442364" cy="42761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7015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85" y="138321"/>
            <a:ext cx="2608730" cy="1138334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2076682"/>
            <a:ext cx="3745774" cy="372544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Buongiorno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”,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Lei.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“Cerco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libro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semplice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sulla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storia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Trieste.”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Tommaso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pensa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momento,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poi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prende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un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libro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piccolo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una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copertina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blu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4363" y="1770640"/>
            <a:ext cx="6964219" cy="43375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596601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117" y="152704"/>
            <a:ext cx="2608730" cy="1076786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100" y="1851127"/>
            <a:ext cx="4138566" cy="441112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it-IT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Questo è facile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da leggere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, </a:t>
            </a:r>
            <a:r>
              <a:rPr lang="it-IT" sz="2400" b="1" cap="none" dirty="0" smtClean="0">
                <a:latin typeface="Bahnschrift SemiBold" panose="020B0502040204020203" pitchFamily="34" charset="0"/>
              </a:rPr>
              <a:t>dice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/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E parla anche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del porto e del vento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/>
            </a:r>
            <a:br>
              <a:rPr lang="it-IT" sz="2400" cap="none" dirty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La donna sorride.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/>
            </a:r>
            <a:br>
              <a:rPr lang="it-IT" sz="2400" cap="none" dirty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Perfetto.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Sono qui da poco.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Voglio capire meglio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la città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8941" y="1645255"/>
            <a:ext cx="6168877" cy="42013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54903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80" y="141307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560" y="1692584"/>
            <a:ext cx="3915282" cy="4058217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Oggi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è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nervoso”,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legge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lentamente.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“Mi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piace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questa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frase”.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Tommazo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alza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spalle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“A Trieste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sembra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persona. </a:t>
            </a:r>
            <a:r>
              <a:rPr lang="pt-BR" sz="2400" cap="none" dirty="0">
                <a:latin typeface="Bahnschrift SemiBold" panose="020B0502040204020203" pitchFamily="34" charset="0"/>
              </a:rPr>
              <a:t>“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/>
          <a:srcRect b="4575"/>
          <a:stretch/>
        </p:blipFill>
        <p:spPr>
          <a:xfrm>
            <a:off x="5106368" y="1692584"/>
            <a:ext cx="6496906" cy="45748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39085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764" y="1432116"/>
            <a:ext cx="3566174" cy="4959448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it-IT" sz="2400" cap="none" dirty="0" smtClean="0">
                <a:latin typeface="Bahnschrift SemiBold" panose="020B0502040204020203" pitchFamily="34" charset="0"/>
              </a:rPr>
              <a:t>La donna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mette il libro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>nella sua borsa.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/>
            </a:r>
            <a:br>
              <a:rPr lang="it-IT" sz="2400" cap="none" dirty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Laura fissa intensamente Tommaso.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/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 smtClean="0">
                <a:latin typeface="Bahnschrift SemiBold" panose="020B0502040204020203" pitchFamily="34" charset="0"/>
              </a:rPr>
              <a:t/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chiamo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Laura”.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it-IT" sz="2400" cap="none" dirty="0">
                <a:latin typeface="Bahnschrift SemiBold" panose="020B0502040204020203" pitchFamily="34" charset="0"/>
              </a:rPr>
              <a:t>Lui, un po' imbarazzato, risponde a bassa voce</a:t>
            </a:r>
            <a:r>
              <a:rPr lang="it-IT" sz="2400" cap="none" dirty="0" smtClean="0">
                <a:latin typeface="Bahnschrift SemiBold" panose="020B0502040204020203" pitchFamily="34" charset="0"/>
              </a:rPr>
              <a:t>:</a:t>
            </a:r>
            <a:br>
              <a:rPr lang="it-IT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Tommaso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8473" y="1558617"/>
            <a:ext cx="6975528" cy="47063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29800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957" y="2115536"/>
            <a:ext cx="3566174" cy="391573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pt-BR" sz="2400" cap="none" dirty="0">
                <a:latin typeface="Bahnschrift SemiBold" panose="020B0502040204020203" pitchFamily="34" charset="0"/>
              </a:rPr>
              <a:t>Prima </a:t>
            </a:r>
            <a:r>
              <a:rPr lang="pt-BR" sz="2400" cap="none" dirty="0" err="1">
                <a:latin typeface="Bahnschrift SemiBold" panose="020B0502040204020203" pitchFamily="34" charset="0"/>
              </a:rPr>
              <a:t>di</a:t>
            </a:r>
            <a:r>
              <a:rPr lang="pt-BR" sz="2400" cap="none" dirty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>
                <a:latin typeface="Bahnschrift SemiBold" panose="020B0502040204020203" pitchFamily="34" charset="0"/>
              </a:rPr>
              <a:t>uscire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>Laura guarda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>ancora </a:t>
            </a:r>
            <a:r>
              <a:rPr lang="pt-BR" sz="2400" cap="none" dirty="0" err="1">
                <a:latin typeface="Bahnschrift SemiBold" panose="020B0502040204020203" pitchFamily="34" charset="0"/>
              </a:rPr>
              <a:t>il</a:t>
            </a:r>
            <a:r>
              <a:rPr lang="pt-BR" sz="2400" cap="none" dirty="0">
                <a:latin typeface="Bahnschrift SemiBold" panose="020B0502040204020203" pitchFamily="34" charset="0"/>
              </a:rPr>
              <a:t> 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negozio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I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libri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legno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luce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grigia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Tutto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sembra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lento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e tranquilo.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550" y="1949212"/>
            <a:ext cx="7202567" cy="42483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3801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940" y="1773620"/>
            <a:ext cx="3566174" cy="42390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“Penso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che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torno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domani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“.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>Per te </a:t>
            </a:r>
            <a:r>
              <a:rPr lang="pt-BR" sz="2400" cap="none" dirty="0" err="1">
                <a:latin typeface="Bahnschrift SemiBold" panose="020B0502040204020203" pitchFamily="34" charset="0"/>
              </a:rPr>
              <a:t>va</a:t>
            </a:r>
            <a:r>
              <a:rPr lang="pt-BR" sz="2400" cap="none" dirty="0">
                <a:latin typeface="Bahnschrift SemiBold" panose="020B0502040204020203" pitchFamily="34" charset="0"/>
              </a:rPr>
              <a:t> bene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?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Lei ha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detto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Tommaso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sorride.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“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Allora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scrivo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una frase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nuova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sulla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lavagna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”.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8618" y="1551708"/>
            <a:ext cx="6359373" cy="4682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49764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825" y="1473678"/>
            <a:ext cx="3566174" cy="47988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 smtClean="0">
                <a:latin typeface="Bahnschrift SemiBold" panose="020B0502040204020203" pitchFamily="34" charset="0"/>
              </a:rPr>
              <a:t>Laura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esce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nel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vento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freddo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Trieste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con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libro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sotto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braccio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Cammina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verso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porto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lentamente.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>Sopra </a:t>
            </a:r>
            <a:r>
              <a:rPr lang="pt-BR" sz="2400" cap="none" dirty="0" err="1">
                <a:latin typeface="Bahnschrift SemiBold" panose="020B0502040204020203" pitchFamily="34" charset="0"/>
              </a:rPr>
              <a:t>il</a:t>
            </a:r>
            <a:r>
              <a:rPr lang="pt-BR" sz="2400" cap="none" dirty="0">
                <a:latin typeface="Bahnschrift SemiBold" panose="020B0502040204020203" pitchFamily="34" charset="0"/>
              </a:rPr>
              <a:t> mare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>
                <a:latin typeface="Bahnschrift SemiBold" panose="020B0502040204020203" pitchFamily="34" charset="0"/>
              </a:rPr>
              <a:t>il</a:t>
            </a:r>
            <a:r>
              <a:rPr lang="pt-BR" sz="2400" cap="none" dirty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>
                <a:latin typeface="Bahnschrift SemiBold" panose="020B0502040204020203" pitchFamily="34" charset="0"/>
              </a:rPr>
              <a:t>cielo</a:t>
            </a:r>
            <a:r>
              <a:rPr lang="pt-BR" sz="2400" cap="none" dirty="0">
                <a:latin typeface="Bahnschrift SemiBold" panose="020B0502040204020203" pitchFamily="34" charset="0"/>
              </a:rPr>
              <a:t> se </a:t>
            </a:r>
            <a:r>
              <a:rPr lang="pt-BR" sz="2400" cap="none" dirty="0" err="1">
                <a:latin typeface="Bahnschrift SemiBold" panose="020B0502040204020203" pitchFamily="34" charset="0"/>
              </a:rPr>
              <a:t>muove</a:t>
            </a: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>
                <a:latin typeface="Bahnschrift SemiBold" panose="020B0502040204020203" pitchFamily="34" charset="0"/>
              </a:rPr>
              <a:t>veloce</a:t>
            </a:r>
            <a:r>
              <a:rPr lang="pt-BR" sz="2400" cap="none" dirty="0">
                <a:latin typeface="Bahnschrift SemiBold" panose="020B0502040204020203" pitchFamily="34" charset="0"/>
              </a:rPr>
              <a:t>.</a:t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891" y="1471130"/>
            <a:ext cx="7004410" cy="47988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75779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rma livre 6">
            <a:extLst>
              <a:ext uri="{FF2B5EF4-FFF2-40B4-BE49-F238E27FC236}">
                <a16:creationId xmlns:a16="http://schemas.microsoft.com/office/drawing/2014/main" xmlns="" id="{C98F4480-8749-4E48-82BB-3A0F2F311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xmlns="" id="{5249F694-12BA-47C4-9FF3-570372F3B9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xmlns="" id="{FA0382D1-1594-4E3D-842E-04E1E5E757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387" y="152704"/>
            <a:ext cx="2608730" cy="1132361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B3CC9E7E-C8DB-4D73-80B6-C5D35AD7F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3244" y="1423363"/>
            <a:ext cx="3566174" cy="49959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Dietro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finestra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della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libreria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,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Tommaso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guarda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la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strada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e pensa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che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alcune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giornate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iniziano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come 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tutte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le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altre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>
                <a:latin typeface="Bahnschrift SemiBold" panose="020B0502040204020203" pitchFamily="34" charset="0"/>
              </a:rPr>
              <a:t/>
            </a:r>
            <a:br>
              <a:rPr lang="pt-BR" sz="2400" cap="none" dirty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Ma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poi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...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err="1" smtClean="0">
                <a:latin typeface="Bahnschrift SemiBold" panose="020B0502040204020203" pitchFamily="34" charset="0"/>
              </a:rPr>
              <a:t>Cambiano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piano.</a:t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/>
            </a:r>
            <a:br>
              <a:rPr lang="pt-BR" sz="2400" cap="none" dirty="0" smtClean="0">
                <a:latin typeface="Bahnschrift SemiBold" panose="020B0502040204020203" pitchFamily="34" charset="0"/>
              </a:rPr>
            </a:br>
            <a:r>
              <a:rPr lang="pt-BR" sz="2400" cap="none" dirty="0" smtClean="0">
                <a:latin typeface="Bahnschrift SemiBold" panose="020B0502040204020203" pitchFamily="34" charset="0"/>
              </a:rPr>
              <a:t>Come </a:t>
            </a:r>
            <a:r>
              <a:rPr lang="pt-BR" sz="2400" cap="none" dirty="0" err="1" smtClean="0">
                <a:latin typeface="Bahnschrift SemiBold" panose="020B0502040204020203" pitchFamily="34" charset="0"/>
              </a:rPr>
              <a:t>il</a:t>
            </a:r>
            <a:r>
              <a:rPr lang="pt-BR" sz="2400" cap="none" dirty="0" smtClean="0">
                <a:latin typeface="Bahnschrift SemiBold" panose="020B0502040204020203" pitchFamily="34" charset="0"/>
              </a:rPr>
              <a:t> mare.</a:t>
            </a:r>
            <a:endParaRPr lang="pt-BR" sz="2400" cap="none" dirty="0">
              <a:latin typeface="Bahnschrift SemiBold" panose="020B0502040204020203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879" y="152704"/>
            <a:ext cx="2225233" cy="55478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983" y="1506491"/>
            <a:ext cx="6726757" cy="49127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11791331"/>
      </p:ext>
    </p:extLst>
  </p:cSld>
  <p:clrMapOvr>
    <a:masterClrMapping/>
  </p:clrMapOvr>
</p:sld>
</file>

<file path=ppt/theme/theme1.xml><?xml version="1.0" encoding="utf-8"?>
<a:theme xmlns:a="http://schemas.openxmlformats.org/drawingml/2006/main" name="Selo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1c2eb7a32e66fb6e4260f3771546a5e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04e1f6479c48b08974ba73b5ca973489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3B9E78-595F-41AA-B8FF-1657B24A64F3}">
  <ds:schemaRefs>
    <ds:schemaRef ds:uri="71af3243-3dd4-4a8d-8c0d-dd76da1f02a5"/>
    <ds:schemaRef ds:uri="http://purl.org/dc/terms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16c05727-aa75-4e4a-9b5f-8a80a1165891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AED409D-D761-44D8-8125-D888C04D1B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C64FCEF-5D02-4451-89DD-C5055544A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Design de selo de creche</Template>
  <TotalTime>0</TotalTime>
  <Words>57</Words>
  <Application>Microsoft Office PowerPoint</Application>
  <PresentationFormat>Widescreen</PresentationFormat>
  <Paragraphs>28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Bahnschrift SemiBold</vt:lpstr>
      <vt:lpstr>Bauhaus 93</vt:lpstr>
      <vt:lpstr>Calibri</vt:lpstr>
      <vt:lpstr>Gill Sans MT</vt:lpstr>
      <vt:lpstr>Impact</vt:lpstr>
      <vt:lpstr>Selo</vt:lpstr>
      <vt:lpstr>Il  VENTO  DI TRISTE</vt:lpstr>
      <vt:lpstr>A Triste Il vento  arriva forte  dal Mare.  Le persone  camminano con sciarpe lunghe e mani nelle tasche.  Le strade vicino al porto sono piene di luce fredda e rumore di gabbiani.    </vt:lpstr>
      <vt:lpstr>Tommaso lavora in una piccola bottega di libri usati.  Il negozio è stretto  con scaffali alti e pavimento di legno molto antico.    </vt:lpstr>
      <vt:lpstr>Ogni mattina  apre la porta  alle nove e mette fuori  una lavagna nera, con una frase scritta a mano.  Quel giorno scrive:  “Oggi il mare  è nervoso.”         </vt:lpstr>
      <vt:lpstr>Verso mezzogiorno, entra una donna con un cappotto verde scuro.  Tieni i capelli  mossi dal vento e una cartela piena di fogli.</vt:lpstr>
      <vt:lpstr>“Buongiorno”,  dice Lei. “Cerco un libro semplice sulla storia di Trieste.”  Tommaso pensa un momento, poi prende  un libro piccolo, con una copertina blu.</vt:lpstr>
      <vt:lpstr> “Questo è facile da leggere“, dice.   “E parla anche del porto e del vento“.  La donna sorride.   “Perfetto. Sono qui da poco. Voglio capire meglio la città“.</vt:lpstr>
      <vt:lpstr>“Oggi il mare è nervoso”, legge  lentamente.  “Mi piace questa frase”.  Tommazo alza  le spalle.  “A Trieste il mare sembra una persona. “</vt:lpstr>
      <vt:lpstr>La donna mette il libro nella sua borsa.  Laura fissa intensamente Tommaso.  “Io mi chiamo Laura”.  Lui, un po' imbarazzato, risponde a bassa voce:  “Tommaso”.  </vt:lpstr>
      <vt:lpstr>Prima di uscire Laura guarda ancora il  negozio.  I libri, il legno, la luce grigia della finestra.  Tutto sembra lento e tranquilo. </vt:lpstr>
      <vt:lpstr>“Penso che torno domani“.  Per te va bene?   Lei ha detto.  Tommaso sorride.  “Allora scrivo una frase nuova sulla lavagna”.</vt:lpstr>
      <vt:lpstr>Laura esce nel vento freddo di Trieste, con il libro sotto il braccio.  Cammina verso il porto lentamente.  Sopra il mare il cielo se muove veloce. </vt:lpstr>
      <vt:lpstr> Dietro la finestra della libreria, Tommaso guarda la strada e pensa che alcune giornate iniziano come  tutte le altre.  Ma poi ...  Cambiano piano.  Come il mare.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2026-04-28T13:25:05Z</dcterms:created>
  <dcterms:modified xsi:type="dcterms:W3CDTF">2026-08-27T13:47:19Z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