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36" r:id="rId1"/>
  </p:sldMasterIdLst>
  <p:sldIdLst>
    <p:sldId id="256" r:id="rId2"/>
    <p:sldId id="258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53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17077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9498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314230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65493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020796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46720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5/10/2024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14832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49825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388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5481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5/10/2024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FF9F0C5-380F-41C2-899A-BAC0F0927E16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46673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8638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68023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5/10/2024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00945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5/10/2024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5809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561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5/10/2024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0493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7" r:id="rId1"/>
    <p:sldLayoutId id="2147483838" r:id="rId2"/>
    <p:sldLayoutId id="2147483839" r:id="rId3"/>
    <p:sldLayoutId id="2147483840" r:id="rId4"/>
    <p:sldLayoutId id="2147483841" r:id="rId5"/>
    <p:sldLayoutId id="2147483842" r:id="rId6"/>
    <p:sldLayoutId id="2147483843" r:id="rId7"/>
    <p:sldLayoutId id="2147483844" r:id="rId8"/>
    <p:sldLayoutId id="2147483845" r:id="rId9"/>
    <p:sldLayoutId id="2147483846" r:id="rId10"/>
    <p:sldLayoutId id="2147483847" r:id="rId11"/>
    <p:sldLayoutId id="2147483848" r:id="rId12"/>
    <p:sldLayoutId id="2147483849" r:id="rId13"/>
    <p:sldLayoutId id="2147483850" r:id="rId14"/>
    <p:sldLayoutId id="2147483851" r:id="rId15"/>
    <p:sldLayoutId id="214748385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xmlns="" id="{23A9E4AE-C60A-48E6-9D59-98A5EDB9D6E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23984"/>
          <a:stretch/>
        </p:blipFill>
        <p:spPr>
          <a:xfrm>
            <a:off x="183247" y="0"/>
            <a:ext cx="2847975" cy="121640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xmlns="" id="{6C6E3E59-CF3E-4228-8E0E-6410E4D8DD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67456" y="163586"/>
            <a:ext cx="2365820" cy="121640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CaixaDeTexto 6">
            <a:extLst>
              <a:ext uri="{FF2B5EF4-FFF2-40B4-BE49-F238E27FC236}">
                <a16:creationId xmlns:a16="http://schemas.microsoft.com/office/drawing/2014/main" xmlns="" id="{66E9E583-41D1-4C57-B054-C65D2ACF67F2}"/>
              </a:ext>
            </a:extLst>
          </p:cNvPr>
          <p:cNvSpPr txBox="1"/>
          <p:nvPr/>
        </p:nvSpPr>
        <p:spPr>
          <a:xfrm>
            <a:off x="4555260" y="914660"/>
            <a:ext cx="44434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/>
              <a:t>MODULO </a:t>
            </a:r>
            <a:r>
              <a:rPr lang="pt-BR" b="1" dirty="0" smtClean="0"/>
              <a:t>VINTE</a:t>
            </a:r>
            <a:endParaRPr lang="pt-BR" b="1" dirty="0" smtClean="0"/>
          </a:p>
          <a:p>
            <a:pPr algn="ctr"/>
            <a:r>
              <a:rPr lang="pt-BR" b="1" dirty="0" smtClean="0"/>
              <a:t>USO DI PERCHÉ / POICHÉ / PURCHÉ</a:t>
            </a:r>
            <a:endParaRPr lang="pt-BR" b="1" dirty="0" smtClean="0"/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xmlns="" id="{D0FA5FA9-4CD6-4CE0-8AF8-3602F19C7DF8}"/>
              </a:ext>
            </a:extLst>
          </p:cNvPr>
          <p:cNvSpPr txBox="1"/>
          <p:nvPr/>
        </p:nvSpPr>
        <p:spPr>
          <a:xfrm>
            <a:off x="-418060" y="46202"/>
            <a:ext cx="98947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xmlns="" id="{7167E2BE-4B7E-4280-9341-9420C66C58D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97244" y="6174384"/>
            <a:ext cx="994756" cy="683616"/>
          </a:xfrm>
          <a:prstGeom prst="rect">
            <a:avLst/>
          </a:prstGeom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xmlns="" id="{DEC5A90C-A7C0-4FE3-B4D0-944FC07BDBC3}"/>
              </a:ext>
            </a:extLst>
          </p:cNvPr>
          <p:cNvSpPr txBox="1"/>
          <p:nvPr/>
        </p:nvSpPr>
        <p:spPr>
          <a:xfrm>
            <a:off x="4736984" y="186000"/>
            <a:ext cx="38421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/>
              <a:t>L’ITALIANO ALL”UNIVERSITÀ</a:t>
            </a:r>
            <a:endParaRPr lang="pt-BR" b="1" dirty="0"/>
          </a:p>
          <a:p>
            <a:pPr algn="ctr"/>
            <a:r>
              <a:rPr lang="pt-BR" sz="1400" b="1" dirty="0" smtClean="0"/>
              <a:t>Corso </a:t>
            </a:r>
            <a:r>
              <a:rPr lang="pt-BR" sz="1400" b="1" dirty="0" err="1" smtClean="0"/>
              <a:t>di</a:t>
            </a:r>
            <a:r>
              <a:rPr lang="pt-BR" sz="1400" b="1" dirty="0" smtClean="0"/>
              <a:t> </a:t>
            </a:r>
            <a:r>
              <a:rPr lang="pt-BR" sz="1400" b="1" dirty="0" err="1" smtClean="0"/>
              <a:t>Conversazione</a:t>
            </a:r>
            <a:endParaRPr lang="pt-BR" sz="1400" b="1" dirty="0"/>
          </a:p>
        </p:txBody>
      </p:sp>
      <p:pic>
        <p:nvPicPr>
          <p:cNvPr id="11" name="Picture 4" descr="História do emblema da Repubblica Italiana | Minha Saga por Fabio Barbiero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48952" y="41394"/>
            <a:ext cx="1185208" cy="133263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sp>
        <p:nvSpPr>
          <p:cNvPr id="4" name="Retângulo 3"/>
          <p:cNvSpPr/>
          <p:nvPr/>
        </p:nvSpPr>
        <p:spPr>
          <a:xfrm>
            <a:off x="1266858" y="2367146"/>
            <a:ext cx="932494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t-BR" dirty="0"/>
          </a:p>
        </p:txBody>
      </p:sp>
      <p:sp>
        <p:nvSpPr>
          <p:cNvPr id="13" name="CaixaDeTexto 12"/>
          <p:cNvSpPr txBox="1"/>
          <p:nvPr/>
        </p:nvSpPr>
        <p:spPr>
          <a:xfrm>
            <a:off x="4466492" y="2020362"/>
            <a:ext cx="722813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i="1" u="sng" dirty="0" smtClean="0"/>
              <a:t>Perché</a:t>
            </a:r>
            <a:r>
              <a:rPr lang="it-IT" i="1" dirty="0"/>
              <a:t> </a:t>
            </a:r>
            <a:r>
              <a:rPr lang="it-IT" dirty="0"/>
              <a:t>+ indicativo:</a:t>
            </a:r>
            <a:r>
              <a:rPr lang="it-IT" i="1" dirty="0"/>
              <a:t> </a:t>
            </a:r>
            <a:r>
              <a:rPr lang="it-IT" dirty="0"/>
              <a:t>si usa per chiedere il motivo nelle domande e per dare una spiegazione nelle risposte</a:t>
            </a:r>
            <a:r>
              <a:rPr lang="it-IT" dirty="0" smtClean="0"/>
              <a:t>. </a:t>
            </a:r>
            <a:r>
              <a:rPr lang="it-IT" b="1" dirty="0" smtClean="0">
                <a:solidFill>
                  <a:srgbClr val="FF0000"/>
                </a:solidFill>
              </a:rPr>
              <a:t>Uso Informale.</a:t>
            </a:r>
          </a:p>
          <a:p>
            <a:pPr algn="just"/>
            <a:endParaRPr lang="it-IT" dirty="0"/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it-IT" b="1" u="sng" dirty="0" smtClean="0"/>
              <a:t>Perché</a:t>
            </a:r>
            <a:r>
              <a:rPr lang="it-IT" b="1" dirty="0"/>
              <a:t> mi chiami? – </a:t>
            </a:r>
            <a:r>
              <a:rPr lang="it-IT" b="1" u="sng" dirty="0"/>
              <a:t>Perché</a:t>
            </a:r>
            <a:r>
              <a:rPr lang="it-IT" b="1" dirty="0"/>
              <a:t> ho bisogno di aiuto.</a:t>
            </a:r>
            <a:endParaRPr lang="it-IT" dirty="0"/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it-IT" b="1" u="sng" dirty="0" smtClean="0"/>
              <a:t>Perché</a:t>
            </a:r>
            <a:r>
              <a:rPr lang="it-IT" b="1" dirty="0"/>
              <a:t> non rimani qui? – </a:t>
            </a:r>
            <a:r>
              <a:rPr lang="it-IT" b="1" u="sng" dirty="0"/>
              <a:t>Perché</a:t>
            </a:r>
            <a:r>
              <a:rPr lang="it-IT" b="1" dirty="0"/>
              <a:t> devo andare a casa</a:t>
            </a:r>
            <a:r>
              <a:rPr lang="it-IT" b="1" dirty="0" smtClean="0"/>
              <a:t>.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it-IT" b="1" u="sng" dirty="0" smtClean="0"/>
              <a:t>Perché</a:t>
            </a:r>
            <a:r>
              <a:rPr lang="it-IT" b="1" dirty="0" smtClean="0"/>
              <a:t> no sei andato alla festa? Perché non mi sentivo bene.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it-IT" b="1" u="sng" dirty="0" smtClean="0"/>
              <a:t>Perché</a:t>
            </a:r>
            <a:r>
              <a:rPr lang="it-IT" b="1" dirty="0" smtClean="0"/>
              <a:t> non mi hai telefonato? Perché ho dormito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endParaRPr lang="it-IT" dirty="0"/>
          </a:p>
          <a:p>
            <a:pPr algn="just"/>
            <a:r>
              <a:rPr lang="it-IT" i="1" u="sng" dirty="0"/>
              <a:t>Perché</a:t>
            </a:r>
            <a:r>
              <a:rPr lang="it-IT" i="1" dirty="0"/>
              <a:t> </a:t>
            </a:r>
            <a:r>
              <a:rPr lang="it-IT" dirty="0"/>
              <a:t>+ congiuntivo:</a:t>
            </a:r>
            <a:r>
              <a:rPr lang="it-IT" i="1" dirty="0"/>
              <a:t> </a:t>
            </a:r>
            <a:r>
              <a:rPr lang="it-IT" dirty="0"/>
              <a:t>si usa dopo alcune espressioni come </a:t>
            </a:r>
            <a:r>
              <a:rPr lang="it-IT" i="1" dirty="0"/>
              <a:t>non so, non capisco, </a:t>
            </a:r>
            <a:r>
              <a:rPr lang="it-IT" dirty="0"/>
              <a:t>ecc., in una frase indiretta</a:t>
            </a:r>
            <a:r>
              <a:rPr lang="it-IT" dirty="0" smtClean="0"/>
              <a:t>.</a:t>
            </a:r>
          </a:p>
          <a:p>
            <a:pPr algn="just"/>
            <a:endParaRPr lang="it-IT" dirty="0"/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it-IT" b="1" dirty="0"/>
              <a:t>Non so </a:t>
            </a:r>
            <a:r>
              <a:rPr lang="it-IT" b="1" u="sng" dirty="0"/>
              <a:t>perché</a:t>
            </a:r>
            <a:r>
              <a:rPr lang="it-IT" b="1" dirty="0"/>
              <a:t> lui continui a insistere.</a:t>
            </a:r>
            <a:endParaRPr lang="it-IT" dirty="0"/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it-IT" b="1" dirty="0"/>
              <a:t>Non capisco </a:t>
            </a:r>
            <a:r>
              <a:rPr lang="it-IT" b="1" u="sng" dirty="0"/>
              <a:t>perché</a:t>
            </a:r>
            <a:r>
              <a:rPr lang="it-IT" b="1" dirty="0"/>
              <a:t> non sia ancora arrivato.</a:t>
            </a:r>
            <a:endParaRPr lang="it-IT" dirty="0"/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3246" y="1626458"/>
            <a:ext cx="4151361" cy="253230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95389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xmlns="" id="{23A9E4AE-C60A-48E6-9D59-98A5EDB9D6E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23984"/>
          <a:stretch/>
        </p:blipFill>
        <p:spPr>
          <a:xfrm>
            <a:off x="219391" y="0"/>
            <a:ext cx="2847975" cy="121640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xmlns="" id="{6C6E3E59-CF3E-4228-8E0E-6410E4D8DD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67456" y="163586"/>
            <a:ext cx="2365820" cy="121640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CaixaDeTexto 6">
            <a:extLst>
              <a:ext uri="{FF2B5EF4-FFF2-40B4-BE49-F238E27FC236}">
                <a16:creationId xmlns:a16="http://schemas.microsoft.com/office/drawing/2014/main" xmlns="" id="{66E9E583-41D1-4C57-B054-C65D2ACF67F2}"/>
              </a:ext>
            </a:extLst>
          </p:cNvPr>
          <p:cNvSpPr txBox="1"/>
          <p:nvPr/>
        </p:nvSpPr>
        <p:spPr>
          <a:xfrm>
            <a:off x="3769766" y="893238"/>
            <a:ext cx="53985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/>
              <a:t>MODULO </a:t>
            </a:r>
            <a:r>
              <a:rPr lang="pt-BR" b="1" dirty="0" smtClean="0"/>
              <a:t>VINTE</a:t>
            </a:r>
            <a:endParaRPr lang="pt-BR" b="1" dirty="0" smtClean="0"/>
          </a:p>
          <a:p>
            <a:pPr algn="ctr"/>
            <a:r>
              <a:rPr lang="pt-BR" b="1" dirty="0" smtClean="0"/>
              <a:t>COME USARE PERCHÉ / POICHÉ / PURCHÉ</a:t>
            </a:r>
            <a:endParaRPr lang="pt-BR" b="1" dirty="0" smtClean="0"/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xmlns="" id="{7167E2BE-4B7E-4280-9341-9420C66C58D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030989" y="6060131"/>
            <a:ext cx="1161011" cy="797869"/>
          </a:xfrm>
          <a:prstGeom prst="rect">
            <a:avLst/>
          </a:prstGeom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xmlns="" id="{DEC5A90C-A7C0-4FE3-B4D0-944FC07BDBC3}"/>
              </a:ext>
            </a:extLst>
          </p:cNvPr>
          <p:cNvSpPr txBox="1"/>
          <p:nvPr/>
        </p:nvSpPr>
        <p:spPr>
          <a:xfrm>
            <a:off x="4736984" y="186000"/>
            <a:ext cx="38421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/>
              <a:t>L’ITALIANO ALL”UNIVERSITÀ</a:t>
            </a:r>
            <a:endParaRPr lang="pt-BR" b="1" dirty="0"/>
          </a:p>
          <a:p>
            <a:pPr algn="ctr"/>
            <a:r>
              <a:rPr lang="pt-BR" sz="1400" b="1" dirty="0" smtClean="0"/>
              <a:t>Corso </a:t>
            </a:r>
            <a:r>
              <a:rPr lang="pt-BR" sz="1400" b="1" dirty="0" err="1" smtClean="0"/>
              <a:t>di</a:t>
            </a:r>
            <a:r>
              <a:rPr lang="pt-BR" sz="1400" b="1" dirty="0" smtClean="0"/>
              <a:t> </a:t>
            </a:r>
            <a:r>
              <a:rPr lang="pt-BR" sz="1400" b="1" dirty="0" err="1" smtClean="0"/>
              <a:t>Conversazione</a:t>
            </a:r>
            <a:endParaRPr lang="pt-BR" sz="1400" b="1" dirty="0"/>
          </a:p>
        </p:txBody>
      </p:sp>
      <p:pic>
        <p:nvPicPr>
          <p:cNvPr id="11" name="Picture 4" descr="História do emblema da Repubblica Italiana | Minha Saga por Fabio Barbiero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48952" y="41394"/>
            <a:ext cx="1185208" cy="133263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sp>
        <p:nvSpPr>
          <p:cNvPr id="10" name="CaixaDeTexto 9"/>
          <p:cNvSpPr txBox="1"/>
          <p:nvPr/>
        </p:nvSpPr>
        <p:spPr>
          <a:xfrm>
            <a:off x="4529272" y="1806142"/>
            <a:ext cx="730686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i="1" u="sng" dirty="0"/>
              <a:t>Poiché</a:t>
            </a:r>
            <a:r>
              <a:rPr lang="it-IT" i="1" dirty="0"/>
              <a:t> </a:t>
            </a:r>
            <a:r>
              <a:rPr lang="it-IT" dirty="0"/>
              <a:t>+ indicativo:</a:t>
            </a:r>
            <a:r>
              <a:rPr lang="it-IT" b="1" i="1" dirty="0"/>
              <a:t> </a:t>
            </a:r>
            <a:r>
              <a:rPr lang="it-IT" dirty="0"/>
              <a:t>si usa per indicare la causa nelle risposte. Si trova sempre </a:t>
            </a:r>
            <a:r>
              <a:rPr lang="it-IT" u="sng" dirty="0"/>
              <a:t>all’inizio</a:t>
            </a:r>
            <a:r>
              <a:rPr lang="it-IT" dirty="0"/>
              <a:t> della frase e può essere sostituito da </a:t>
            </a:r>
            <a:r>
              <a:rPr lang="it-IT" i="1" dirty="0"/>
              <a:t>visto che</a:t>
            </a:r>
            <a:r>
              <a:rPr lang="it-IT" dirty="0" smtClean="0"/>
              <a:t>. </a:t>
            </a:r>
            <a:r>
              <a:rPr lang="it-IT" b="1" dirty="0" smtClean="0">
                <a:solidFill>
                  <a:srgbClr val="FF0000"/>
                </a:solidFill>
              </a:rPr>
              <a:t>Uso Formale</a:t>
            </a:r>
          </a:p>
          <a:p>
            <a:pPr algn="just"/>
            <a:endParaRPr lang="it-IT" dirty="0"/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it-IT" b="1" u="sng" dirty="0"/>
              <a:t>Poiché</a:t>
            </a:r>
            <a:r>
              <a:rPr lang="it-IT" b="1" dirty="0"/>
              <a:t> sono in ritardo, prendo un taxi.</a:t>
            </a:r>
            <a:endParaRPr lang="it-IT" dirty="0"/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it-IT" b="1" u="sng" dirty="0"/>
              <a:t>Poiché</a:t>
            </a:r>
            <a:r>
              <a:rPr lang="it-IT" b="1" dirty="0"/>
              <a:t> non parlo inglese, non posso viaggiare all’estero</a:t>
            </a:r>
            <a:r>
              <a:rPr lang="it-IT" b="1" dirty="0" smtClean="0"/>
              <a:t>.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it-I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Poiché</a:t>
            </a:r>
            <a:r>
              <a:rPr lang="it-IT" b="1" dirty="0" smtClean="0"/>
              <a:t> non ho dormito, sono stanco.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it-IT" b="1" dirty="0" smtClean="0"/>
              <a:t>Sono stanco </a:t>
            </a:r>
            <a:r>
              <a:rPr lang="it-IT" b="1" u="sng" dirty="0" smtClean="0"/>
              <a:t>poiché </a:t>
            </a:r>
            <a:r>
              <a:rPr lang="it-IT" b="1" dirty="0" smtClean="0"/>
              <a:t>non ho dormito bene iere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it-IT" b="1" dirty="0" smtClean="0"/>
              <a:t>Non osso mangiare il gelato </a:t>
            </a:r>
            <a:r>
              <a:rPr lang="it-IT" b="1" u="sng" dirty="0" smtClean="0"/>
              <a:t>poiché</a:t>
            </a:r>
            <a:r>
              <a:rPr lang="it-IT" b="1" dirty="0" smtClean="0"/>
              <a:t> sono allergico al lattosio.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endParaRPr lang="it-IT" dirty="0"/>
          </a:p>
          <a:p>
            <a:pPr algn="just"/>
            <a:r>
              <a:rPr lang="it-IT" i="1" u="sng" dirty="0"/>
              <a:t>Purché</a:t>
            </a:r>
            <a:r>
              <a:rPr lang="it-IT" i="1" dirty="0"/>
              <a:t> </a:t>
            </a:r>
            <a:r>
              <a:rPr lang="it-IT" dirty="0"/>
              <a:t>+ congiuntivo:</a:t>
            </a:r>
            <a:r>
              <a:rPr lang="it-IT" b="1" i="1" dirty="0"/>
              <a:t> </a:t>
            </a:r>
            <a:r>
              <a:rPr lang="it-IT" dirty="0"/>
              <a:t>si usa per introdurre una condizione</a:t>
            </a:r>
            <a:r>
              <a:rPr lang="it-IT" dirty="0" smtClean="0"/>
              <a:t>.</a:t>
            </a:r>
          </a:p>
          <a:p>
            <a:pPr algn="just"/>
            <a:endParaRPr lang="it-IT" dirty="0"/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it-IT" b="1" dirty="0"/>
              <a:t>Puoi rimanere fuori, </a:t>
            </a:r>
            <a:r>
              <a:rPr lang="it-IT" b="1" u="sng" dirty="0"/>
              <a:t>purché</a:t>
            </a:r>
            <a:r>
              <a:rPr lang="it-IT" b="1" dirty="0"/>
              <a:t> tu faccia attenzione.</a:t>
            </a:r>
            <a:endParaRPr lang="it-IT" dirty="0"/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it-IT" b="1" dirty="0"/>
              <a:t>Vuole cambiare città, </a:t>
            </a:r>
            <a:r>
              <a:rPr lang="it-IT" b="1" u="sng" dirty="0"/>
              <a:t>purché</a:t>
            </a:r>
            <a:r>
              <a:rPr lang="it-IT" b="1" dirty="0"/>
              <a:t> abbia il mare.</a:t>
            </a:r>
            <a:endParaRPr lang="it-IT" dirty="0"/>
          </a:p>
        </p:txBody>
      </p:sp>
      <p:pic>
        <p:nvPicPr>
          <p:cNvPr id="12" name="Imagem 1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3246" y="1626458"/>
            <a:ext cx="4151361" cy="253230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764015498"/>
      </p:ext>
    </p:extLst>
  </p:cSld>
  <p:clrMapOvr>
    <a:masterClrMapping/>
  </p:clrMapOvr>
</p:sld>
</file>

<file path=ppt/theme/theme1.xml><?xml version="1.0" encoding="utf-8"?>
<a:theme xmlns:a="http://schemas.openxmlformats.org/drawingml/2006/main" name="Cacho">
  <a:themeElements>
    <a:clrScheme name="Cacho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Cacho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acho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245</TotalTime>
  <Words>30</Words>
  <Application>Microsoft Office PowerPoint</Application>
  <PresentationFormat>Widescreen</PresentationFormat>
  <Paragraphs>31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7" baseType="lpstr">
      <vt:lpstr>Arial</vt:lpstr>
      <vt:lpstr>Century Gothic</vt:lpstr>
      <vt:lpstr>Wingdings</vt:lpstr>
      <vt:lpstr>Wingdings 3</vt:lpstr>
      <vt:lpstr>Cacho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Antonio Belelli</dc:creator>
  <cp:lastModifiedBy>ANTONIO BELELLI</cp:lastModifiedBy>
  <cp:revision>40</cp:revision>
  <dcterms:created xsi:type="dcterms:W3CDTF">2022-09-01T12:36:47Z</dcterms:created>
  <dcterms:modified xsi:type="dcterms:W3CDTF">2024-05-10T18:24:41Z</dcterms:modified>
</cp:coreProperties>
</file>