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2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527330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92433" y="3429924"/>
            <a:ext cx="334104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Prendere</a:t>
            </a:r>
            <a:r>
              <a:rPr lang="pt-BR" b="1" dirty="0" smtClean="0"/>
              <a:t>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Lucciole</a:t>
            </a:r>
            <a:r>
              <a:rPr lang="pt-BR" b="1" dirty="0" smtClean="0"/>
              <a:t> per </a:t>
            </a:r>
            <a:r>
              <a:rPr lang="pt-BR" b="1" dirty="0" err="1" smtClean="0"/>
              <a:t>lanterne</a:t>
            </a:r>
            <a:endParaRPr lang="pt-BR" b="1" dirty="0" smtClean="0"/>
          </a:p>
          <a:p>
            <a:endParaRPr lang="pt-BR" dirty="0"/>
          </a:p>
          <a:p>
            <a:pPr algn="ctr"/>
            <a:r>
              <a:rPr lang="pt-BR" dirty="0" smtClean="0"/>
              <a:t>Significa Confundir algo ou alguém com outra coisa completamente diferente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01035" y="2570805"/>
            <a:ext cx="411480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Durante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discussione</a:t>
            </a:r>
            <a:r>
              <a:rPr lang="pt-BR" dirty="0" smtClean="0"/>
              <a:t>, Luca ha confuso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opinione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Mario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quelle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Giovanni, demostrando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prendere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lucciole</a:t>
            </a:r>
            <a:r>
              <a:rPr lang="pt-BR" b="1" dirty="0" smtClean="0">
                <a:solidFill>
                  <a:srgbClr val="FF0000"/>
                </a:solidFill>
              </a:rPr>
              <a:t> per </a:t>
            </a:r>
            <a:r>
              <a:rPr lang="pt-BR" b="1" dirty="0" err="1" smtClean="0">
                <a:solidFill>
                  <a:srgbClr val="FF0000"/>
                </a:solidFill>
              </a:rPr>
              <a:t>lanterne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09999" y="3844959"/>
            <a:ext cx="4114801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Durante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presentazione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progetto</a:t>
            </a:r>
            <a:r>
              <a:rPr lang="pt-BR" dirty="0" smtClean="0"/>
              <a:t>,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responsabile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departimento</a:t>
            </a:r>
            <a:r>
              <a:rPr lang="pt-BR" dirty="0" smtClean="0"/>
              <a:t> ha </a:t>
            </a:r>
            <a:r>
              <a:rPr lang="pt-BR" dirty="0" err="1" smtClean="0"/>
              <a:t>cercato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prendere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lucciole</a:t>
            </a:r>
            <a:r>
              <a:rPr lang="pt-BR" b="1" dirty="0" smtClean="0">
                <a:solidFill>
                  <a:srgbClr val="FF0000"/>
                </a:solidFill>
              </a:rPr>
              <a:t> per </a:t>
            </a:r>
            <a:r>
              <a:rPr lang="pt-BR" b="1" dirty="0" err="1" smtClean="0">
                <a:solidFill>
                  <a:srgbClr val="FF0000"/>
                </a:solidFill>
              </a:rPr>
              <a:t>lanterne</a:t>
            </a:r>
            <a:r>
              <a:rPr lang="pt-BR" dirty="0" smtClean="0"/>
              <a:t>, </a:t>
            </a:r>
            <a:r>
              <a:rPr lang="pt-BR" dirty="0" err="1" smtClean="0"/>
              <a:t>confondendo</a:t>
            </a:r>
            <a:r>
              <a:rPr lang="pt-BR" dirty="0" smtClean="0"/>
              <a:t> i </a:t>
            </a:r>
            <a:r>
              <a:rPr lang="pt-BR" dirty="0" err="1" smtClean="0"/>
              <a:t>dati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due</a:t>
            </a:r>
            <a:r>
              <a:rPr lang="pt-BR" dirty="0" smtClean="0"/>
              <a:t> </a:t>
            </a:r>
            <a:r>
              <a:rPr lang="pt-BR" dirty="0" err="1" smtClean="0"/>
              <a:t>diversi</a:t>
            </a:r>
            <a:r>
              <a:rPr lang="pt-BR" dirty="0" smtClean="0"/>
              <a:t> </a:t>
            </a:r>
            <a:r>
              <a:rPr lang="pt-BR" dirty="0" err="1" smtClean="0"/>
              <a:t>studi</a:t>
            </a:r>
            <a:r>
              <a:rPr lang="pt-BR" dirty="0" smtClean="0"/>
              <a:t> e presentando </a:t>
            </a:r>
            <a:r>
              <a:rPr lang="pt-BR" dirty="0" err="1" smtClean="0"/>
              <a:t>informazioni</a:t>
            </a:r>
            <a:r>
              <a:rPr lang="pt-BR" dirty="0" smtClean="0"/>
              <a:t> </a:t>
            </a:r>
            <a:r>
              <a:rPr lang="pt-BR" dirty="0" err="1" smtClean="0"/>
              <a:t>errate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809999" y="5396112"/>
            <a:ext cx="41148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 </a:t>
            </a:r>
            <a:r>
              <a:rPr lang="pt-BR" dirty="0" err="1" smtClean="0"/>
              <a:t>dispiace</a:t>
            </a:r>
            <a:r>
              <a:rPr lang="pt-BR" dirty="0" smtClean="0"/>
              <a:t>, </a:t>
            </a:r>
            <a:r>
              <a:rPr lang="pt-BR" dirty="0" err="1" smtClean="0"/>
              <a:t>ma</a:t>
            </a:r>
            <a:r>
              <a:rPr lang="pt-BR" dirty="0" smtClean="0"/>
              <a:t> </a:t>
            </a:r>
            <a:r>
              <a:rPr lang="pt-BR" dirty="0" err="1" smtClean="0"/>
              <a:t>hai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preso </a:t>
            </a:r>
            <a:r>
              <a:rPr lang="pt-BR" b="1" dirty="0" err="1" smtClean="0">
                <a:solidFill>
                  <a:srgbClr val="FF0000"/>
                </a:solidFill>
              </a:rPr>
              <a:t>lucciole</a:t>
            </a:r>
            <a:r>
              <a:rPr lang="pt-BR" b="1" dirty="0" smtClean="0">
                <a:solidFill>
                  <a:srgbClr val="FF0000"/>
                </a:solidFill>
              </a:rPr>
              <a:t> per </a:t>
            </a:r>
            <a:r>
              <a:rPr lang="pt-BR" b="1" dirty="0" err="1" smtClean="0">
                <a:solidFill>
                  <a:srgbClr val="FF0000"/>
                </a:solidFill>
              </a:rPr>
              <a:t>lanterne</a:t>
            </a:r>
            <a:r>
              <a:rPr lang="pt-BR" dirty="0" smtClean="0"/>
              <a:t> e </a:t>
            </a:r>
            <a:r>
              <a:rPr lang="pt-BR" dirty="0" err="1" smtClean="0"/>
              <a:t>perciò</a:t>
            </a:r>
            <a:r>
              <a:rPr lang="pt-BR" dirty="0" smtClean="0"/>
              <a:t> </a:t>
            </a:r>
            <a:r>
              <a:rPr lang="pt-BR" dirty="0" err="1" smtClean="0"/>
              <a:t>hai</a:t>
            </a:r>
            <a:r>
              <a:rPr lang="pt-BR" dirty="0" smtClean="0"/>
              <a:t> </a:t>
            </a:r>
            <a:r>
              <a:rPr lang="pt-BR" dirty="0" err="1" smtClean="0"/>
              <a:t>commesso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grosso </a:t>
            </a:r>
            <a:r>
              <a:rPr lang="pt-BR" dirty="0" err="1" smtClean="0"/>
              <a:t>errore</a:t>
            </a:r>
            <a:r>
              <a:rPr lang="pt-BR" dirty="0" smtClean="0"/>
              <a:t>.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8" name="Conector angulado 7"/>
          <p:cNvCxnSpPr>
            <a:endCxn id="12" idx="1"/>
          </p:cNvCxnSpPr>
          <p:nvPr/>
        </p:nvCxnSpPr>
        <p:spPr>
          <a:xfrm rot="5400000" flipH="1" flipV="1">
            <a:off x="3218112" y="3377377"/>
            <a:ext cx="789329" cy="3765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endCxn id="13" idx="1"/>
          </p:cNvCxnSpPr>
          <p:nvPr/>
        </p:nvCxnSpPr>
        <p:spPr>
          <a:xfrm rot="16200000" flipH="1">
            <a:off x="2921200" y="4968977"/>
            <a:ext cx="1392117" cy="3854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3433482" y="4214091"/>
            <a:ext cx="376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937" y="2827808"/>
            <a:ext cx="4022339" cy="302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9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3125" y="3481026"/>
            <a:ext cx="356795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Avere</a:t>
            </a:r>
            <a:r>
              <a:rPr lang="pt-BR" b="1" dirty="0" smtClean="0"/>
              <a:t>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mani</a:t>
            </a:r>
            <a:r>
              <a:rPr lang="pt-BR" b="1" dirty="0" smtClean="0"/>
              <a:t> </a:t>
            </a:r>
            <a:r>
              <a:rPr lang="pt-BR" b="1" dirty="0" err="1" smtClean="0"/>
              <a:t>bucate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Significa Gastar dinheiro facilmente, ser gastador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7234" y="3010243"/>
            <a:ext cx="32065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 </a:t>
            </a:r>
            <a:r>
              <a:rPr lang="pt-BR" dirty="0" err="1" smtClean="0"/>
              <a:t>piace</a:t>
            </a:r>
            <a:r>
              <a:rPr lang="pt-BR" dirty="0" smtClean="0"/>
              <a:t> fare shopping, </a:t>
            </a:r>
            <a:r>
              <a:rPr lang="pt-BR" dirty="0" err="1" smtClean="0"/>
              <a:t>ma</a:t>
            </a:r>
            <a:r>
              <a:rPr lang="pt-BR" dirty="0" smtClean="0"/>
              <a:t> </a:t>
            </a:r>
            <a:r>
              <a:rPr lang="pt-BR" dirty="0" err="1" smtClean="0"/>
              <a:t>ho</a:t>
            </a:r>
            <a:r>
              <a:rPr lang="pt-BR" dirty="0" smtClean="0"/>
              <a:t> sempre </a:t>
            </a:r>
            <a:r>
              <a:rPr lang="pt-BR" b="1" dirty="0" err="1" smtClean="0">
                <a:solidFill>
                  <a:srgbClr val="FF0000"/>
                </a:solidFill>
              </a:rPr>
              <a:t>le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mani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bucate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07233" y="4137698"/>
            <a:ext cx="3206579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Mia </a:t>
            </a:r>
            <a:r>
              <a:rPr lang="pt-BR" dirty="0" err="1" smtClean="0"/>
              <a:t>sorella</a:t>
            </a:r>
            <a:r>
              <a:rPr lang="pt-BR" dirty="0" smtClean="0"/>
              <a:t> ha sempre </a:t>
            </a:r>
            <a:r>
              <a:rPr lang="pt-BR" b="1" dirty="0" err="1" smtClean="0">
                <a:solidFill>
                  <a:srgbClr val="FF0000"/>
                </a:solidFill>
              </a:rPr>
              <a:t>le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mani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bucate</a:t>
            </a:r>
            <a:r>
              <a:rPr lang="pt-BR" dirty="0" smtClean="0"/>
              <a:t> quando </a:t>
            </a:r>
            <a:r>
              <a:rPr lang="pt-BR" dirty="0" err="1" smtClean="0"/>
              <a:t>va</a:t>
            </a:r>
            <a:r>
              <a:rPr lang="pt-BR" dirty="0" smtClean="0"/>
              <a:t> in </a:t>
            </a:r>
            <a:r>
              <a:rPr lang="pt-BR" dirty="0" err="1" smtClean="0"/>
              <a:t>vacanza</a:t>
            </a:r>
            <a:r>
              <a:rPr lang="pt-BR" dirty="0" smtClean="0"/>
              <a:t>. Non </a:t>
            </a:r>
            <a:r>
              <a:rPr lang="pt-BR" dirty="0" err="1" smtClean="0"/>
              <a:t>riesce</a:t>
            </a:r>
            <a:r>
              <a:rPr lang="pt-BR" dirty="0" smtClean="0"/>
              <a:t> a </a:t>
            </a:r>
            <a:r>
              <a:rPr lang="pt-BR" dirty="0" err="1" smtClean="0"/>
              <a:t>risparmiare</a:t>
            </a:r>
            <a:r>
              <a:rPr lang="pt-BR" dirty="0" smtClean="0"/>
              <a:t> e </a:t>
            </a:r>
            <a:r>
              <a:rPr lang="pt-BR" dirty="0" err="1" smtClean="0"/>
              <a:t>finisce</a:t>
            </a:r>
            <a:r>
              <a:rPr lang="pt-BR" dirty="0" smtClean="0"/>
              <a:t> sempre per </a:t>
            </a:r>
            <a:r>
              <a:rPr lang="pt-BR" dirty="0" err="1" smtClean="0"/>
              <a:t>spendere</a:t>
            </a:r>
            <a:r>
              <a:rPr lang="pt-BR" dirty="0" smtClean="0"/>
              <a:t> </a:t>
            </a:r>
            <a:r>
              <a:rPr lang="pt-BR" dirty="0" err="1" smtClean="0"/>
              <a:t>tutto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suo </a:t>
            </a:r>
            <a:r>
              <a:rPr lang="pt-BR" dirty="0" err="1" smtClean="0"/>
              <a:t>denaro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1078" y="3333409"/>
            <a:ext cx="266156" cy="747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/>
          <p:nvPr/>
        </p:nvCxnSpPr>
        <p:spPr>
          <a:xfrm rot="16200000" flipH="1">
            <a:off x="3762352" y="4494964"/>
            <a:ext cx="623608" cy="266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031" y="2801833"/>
            <a:ext cx="4571781" cy="302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9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3125" y="3481026"/>
            <a:ext cx="356795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Avere</a:t>
            </a:r>
            <a:r>
              <a:rPr lang="pt-BR" b="1" dirty="0" smtClean="0"/>
              <a:t>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braccine</a:t>
            </a:r>
            <a:r>
              <a:rPr lang="pt-BR" b="1" dirty="0" smtClean="0"/>
              <a:t> corte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Significa ser avarento, ou não querer gastar dinheiro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7235" y="2993488"/>
            <a:ext cx="33320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Mio zio </a:t>
            </a:r>
            <a:r>
              <a:rPr lang="pt-BR" dirty="0" smtClean="0"/>
              <a:t>ha sempre </a:t>
            </a:r>
            <a:r>
              <a:rPr lang="pt-BR" b="1" dirty="0" err="1" smtClean="0">
                <a:solidFill>
                  <a:srgbClr val="FF0000"/>
                </a:solidFill>
              </a:rPr>
              <a:t>le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braccine</a:t>
            </a:r>
            <a:r>
              <a:rPr lang="pt-BR" b="1" dirty="0" smtClean="0">
                <a:solidFill>
                  <a:srgbClr val="FF0000"/>
                </a:solidFill>
              </a:rPr>
              <a:t> corte</a:t>
            </a:r>
            <a:r>
              <a:rPr lang="pt-BR" dirty="0" smtClean="0"/>
              <a:t>, non </a:t>
            </a:r>
            <a:r>
              <a:rPr lang="pt-BR" dirty="0" err="1" smtClean="0"/>
              <a:t>vuole</a:t>
            </a:r>
            <a:r>
              <a:rPr lang="pt-BR" dirty="0" smtClean="0"/>
              <a:t> </a:t>
            </a:r>
            <a:r>
              <a:rPr lang="pt-BR" dirty="0" err="1" smtClean="0"/>
              <a:t>mai</a:t>
            </a:r>
            <a:r>
              <a:rPr lang="pt-BR" dirty="0" smtClean="0"/>
              <a:t> </a:t>
            </a:r>
            <a:r>
              <a:rPr lang="pt-BR" dirty="0" err="1" smtClean="0"/>
              <a:t>pagare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conto.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1078" y="3455153"/>
            <a:ext cx="266157" cy="6260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7235" y="4329928"/>
            <a:ext cx="333208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Marco </a:t>
            </a:r>
            <a:r>
              <a:rPr lang="pt-BR" dirty="0" err="1" smtClean="0"/>
              <a:t>è</a:t>
            </a:r>
            <a:r>
              <a:rPr lang="pt-BR" dirty="0" smtClean="0"/>
              <a:t> noto per </a:t>
            </a:r>
            <a:r>
              <a:rPr lang="pt-BR" dirty="0" err="1" smtClean="0"/>
              <a:t>avere</a:t>
            </a:r>
            <a:r>
              <a:rPr lang="pt-BR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le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braccine</a:t>
            </a:r>
            <a:r>
              <a:rPr lang="pt-BR" b="1" dirty="0" smtClean="0">
                <a:solidFill>
                  <a:srgbClr val="FF0000"/>
                </a:solidFill>
              </a:rPr>
              <a:t> corte</a:t>
            </a:r>
            <a:r>
              <a:rPr lang="pt-BR" dirty="0" smtClean="0"/>
              <a:t>. Quando </a:t>
            </a:r>
            <a:r>
              <a:rPr lang="pt-BR" dirty="0" err="1" smtClean="0"/>
              <a:t>usciamo</a:t>
            </a:r>
            <a:r>
              <a:rPr lang="pt-BR" dirty="0" smtClean="0"/>
              <a:t> a cena, cerca sempre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dividere</a:t>
            </a:r>
            <a:r>
              <a:rPr lang="pt-BR" dirty="0" smtClean="0"/>
              <a:t> </a:t>
            </a:r>
            <a:r>
              <a:rPr lang="pt-BR" dirty="0" err="1" smtClean="0"/>
              <a:t>equamente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conto e raramente </a:t>
            </a:r>
            <a:r>
              <a:rPr lang="pt-BR" dirty="0" err="1" smtClean="0"/>
              <a:t>lascia</a:t>
            </a:r>
            <a:r>
              <a:rPr lang="pt-BR" dirty="0" smtClean="0"/>
              <a:t> una </a:t>
            </a:r>
            <a:r>
              <a:rPr lang="pt-BR" dirty="0" err="1" smtClean="0"/>
              <a:t>mancia</a:t>
            </a:r>
            <a:r>
              <a:rPr lang="pt-BR" dirty="0" smtClean="0"/>
              <a:t> generosa.</a:t>
            </a:r>
            <a:endParaRPr lang="pt-BR" dirty="0"/>
          </a:p>
        </p:txBody>
      </p:sp>
      <p:cxnSp>
        <p:nvCxnSpPr>
          <p:cNvPr id="18" name="Conector angulado 17"/>
          <p:cNvCxnSpPr>
            <a:endCxn id="17" idx="1"/>
          </p:cNvCxnSpPr>
          <p:nvPr/>
        </p:nvCxnSpPr>
        <p:spPr>
          <a:xfrm rot="16200000" flipH="1">
            <a:off x="3485354" y="4346711"/>
            <a:ext cx="1177606" cy="2661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188" y="2993488"/>
            <a:ext cx="4174205" cy="281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45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3125" y="3481026"/>
            <a:ext cx="356795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Mi </a:t>
            </a:r>
            <a:r>
              <a:rPr lang="pt-BR" b="1" dirty="0" err="1" smtClean="0"/>
              <a:t>raccomando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Significa pedir alguma coisa com muito empenho. “Pelo amor de Deus!”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36052" y="2622913"/>
            <a:ext cx="33077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Ecco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chiavi</a:t>
            </a:r>
            <a:r>
              <a:rPr lang="pt-BR" dirty="0" smtClean="0"/>
              <a:t> </a:t>
            </a:r>
            <a:r>
              <a:rPr lang="pt-BR" dirty="0" err="1" smtClean="0"/>
              <a:t>della</a:t>
            </a:r>
            <a:r>
              <a:rPr lang="pt-BR" dirty="0" smtClean="0"/>
              <a:t> </a:t>
            </a:r>
            <a:r>
              <a:rPr lang="pt-BR" dirty="0" err="1" smtClean="0"/>
              <a:t>macchina</a:t>
            </a:r>
            <a:r>
              <a:rPr lang="pt-BR" dirty="0" smtClean="0"/>
              <a:t>, </a:t>
            </a:r>
            <a:r>
              <a:rPr lang="pt-BR" dirty="0" err="1" smtClean="0"/>
              <a:t>ma</a:t>
            </a:r>
            <a:r>
              <a:rPr lang="pt-BR" dirty="0" smtClean="0"/>
              <a:t> mi </a:t>
            </a:r>
            <a:r>
              <a:rPr lang="pt-BR" dirty="0" err="1" smtClean="0"/>
              <a:t>raccomando</a:t>
            </a:r>
            <a:r>
              <a:rPr lang="pt-BR" dirty="0" smtClean="0"/>
              <a:t> ... </a:t>
            </a:r>
            <a:r>
              <a:rPr lang="pt-BR" dirty="0" smtClean="0"/>
              <a:t>Vai </a:t>
            </a:r>
            <a:r>
              <a:rPr lang="pt-BR" dirty="0" smtClean="0"/>
              <a:t>piano.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1078" y="2946079"/>
            <a:ext cx="294974" cy="12736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9155" y="4820277"/>
            <a:ext cx="333464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 </a:t>
            </a:r>
            <a:r>
              <a:rPr lang="pt-BR" dirty="0" err="1" smtClean="0"/>
              <a:t>raccomando</a:t>
            </a:r>
            <a:r>
              <a:rPr lang="pt-BR" dirty="0" smtClean="0"/>
              <a:t>, </a:t>
            </a:r>
            <a:r>
              <a:rPr lang="pt-BR" dirty="0" err="1" smtClean="0"/>
              <a:t>prenditi</a:t>
            </a:r>
            <a:r>
              <a:rPr lang="pt-BR" dirty="0" smtClean="0"/>
              <a:t> cura durante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viaggio</a:t>
            </a:r>
            <a:r>
              <a:rPr lang="pt-BR" dirty="0" smtClean="0"/>
              <a:t>. </a:t>
            </a:r>
            <a:r>
              <a:rPr lang="pt-BR" dirty="0" err="1" smtClean="0"/>
              <a:t>Assicurati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bere</a:t>
            </a:r>
            <a:r>
              <a:rPr lang="pt-BR" dirty="0" smtClean="0"/>
              <a:t> </a:t>
            </a:r>
            <a:r>
              <a:rPr lang="pt-BR" dirty="0" err="1" smtClean="0"/>
              <a:t>molta</a:t>
            </a:r>
            <a:r>
              <a:rPr lang="pt-BR" dirty="0" smtClean="0"/>
              <a:t> </a:t>
            </a:r>
            <a:r>
              <a:rPr lang="pt-BR" dirty="0" err="1" smtClean="0"/>
              <a:t>acqua</a:t>
            </a:r>
            <a:r>
              <a:rPr lang="pt-BR" dirty="0" smtClean="0"/>
              <a:t> e </a:t>
            </a:r>
            <a:r>
              <a:rPr lang="pt-BR" dirty="0" err="1" smtClean="0"/>
              <a:t>riposarti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18" name="Conector angulado 17"/>
          <p:cNvCxnSpPr>
            <a:endCxn id="17" idx="1"/>
          </p:cNvCxnSpPr>
          <p:nvPr/>
        </p:nvCxnSpPr>
        <p:spPr>
          <a:xfrm rot="16200000" flipH="1">
            <a:off x="3625773" y="4698560"/>
            <a:ext cx="900610" cy="266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236673" y="3458002"/>
            <a:ext cx="330712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 </a:t>
            </a:r>
            <a:r>
              <a:rPr lang="pt-BR" dirty="0" err="1" smtClean="0"/>
              <a:t>raccomando</a:t>
            </a:r>
            <a:r>
              <a:rPr lang="pt-BR" dirty="0" smtClean="0"/>
              <a:t>, non </a:t>
            </a:r>
            <a:r>
              <a:rPr lang="pt-BR" dirty="0" err="1" smtClean="0"/>
              <a:t>dimenticare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chiudere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porta </a:t>
            </a:r>
            <a:r>
              <a:rPr lang="pt-BR" dirty="0" err="1" smtClean="0"/>
              <a:t>di</a:t>
            </a:r>
            <a:r>
              <a:rPr lang="pt-BR" dirty="0" smtClean="0"/>
              <a:t> casa quando </a:t>
            </a:r>
            <a:r>
              <a:rPr lang="pt-BR" dirty="0" err="1" smtClean="0"/>
              <a:t>esci</a:t>
            </a:r>
            <a:r>
              <a:rPr lang="pt-BR" dirty="0" smtClean="0"/>
              <a:t>. La </a:t>
            </a:r>
            <a:r>
              <a:rPr lang="pt-BR" dirty="0" err="1" smtClean="0"/>
              <a:t>sicurezza</a:t>
            </a:r>
            <a:r>
              <a:rPr lang="pt-BR" dirty="0" smtClean="0"/>
              <a:t>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fondamentale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941078" y="4353254"/>
            <a:ext cx="294974" cy="7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150" y="2498951"/>
            <a:ext cx="4432126" cy="333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96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3125" y="3481026"/>
            <a:ext cx="356795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 filo e per </a:t>
            </a:r>
            <a:r>
              <a:rPr lang="pt-BR" b="1" dirty="0" err="1" smtClean="0"/>
              <a:t>segno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Quando uma ação é executada com muita precisão, com perfeição, com detalhes precisos, </a:t>
            </a:r>
          </a:p>
          <a:p>
            <a:pPr algn="ctr"/>
            <a:r>
              <a:rPr lang="pt-BR" dirty="0" err="1" smtClean="0"/>
              <a:t>tim-tim</a:t>
            </a:r>
            <a:r>
              <a:rPr lang="pt-BR" dirty="0" smtClean="0"/>
              <a:t> por </a:t>
            </a:r>
            <a:r>
              <a:rPr lang="pt-BR" dirty="0" err="1" smtClean="0"/>
              <a:t>tim-tim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9155" y="2778235"/>
            <a:ext cx="391479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Raccontami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per filo e per </a:t>
            </a:r>
            <a:r>
              <a:rPr lang="pt-BR" b="1" dirty="0" err="1" smtClean="0">
                <a:solidFill>
                  <a:srgbClr val="FF0000"/>
                </a:solidFill>
              </a:rPr>
              <a:t>segno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/>
              <a:t>tutto</a:t>
            </a:r>
            <a:r>
              <a:rPr lang="pt-BR" dirty="0" smtClean="0"/>
              <a:t> </a:t>
            </a:r>
            <a:r>
              <a:rPr lang="pt-BR" dirty="0" err="1" smtClean="0"/>
              <a:t>quello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successo</a:t>
            </a:r>
            <a:r>
              <a:rPr lang="pt-BR" dirty="0" smtClean="0"/>
              <a:t> </a:t>
            </a:r>
            <a:r>
              <a:rPr lang="pt-BR" dirty="0" err="1" smtClean="0"/>
              <a:t>sabato</a:t>
            </a:r>
            <a:r>
              <a:rPr lang="pt-BR" dirty="0" smtClean="0"/>
              <a:t> </a:t>
            </a:r>
            <a:r>
              <a:rPr lang="pt-BR" dirty="0" err="1" smtClean="0"/>
              <a:t>sera</a:t>
            </a:r>
            <a:r>
              <a:rPr lang="pt-BR" dirty="0" smtClean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1078" y="3101401"/>
            <a:ext cx="268077" cy="12567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9154" y="4820277"/>
            <a:ext cx="391479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Mia madre mi ha </a:t>
            </a:r>
            <a:r>
              <a:rPr lang="pt-BR" dirty="0" err="1" smtClean="0"/>
              <a:t>spiegato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ricetta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per filo e per </a:t>
            </a:r>
            <a:r>
              <a:rPr lang="pt-BR" b="1" dirty="0" err="1" smtClean="0">
                <a:solidFill>
                  <a:srgbClr val="FF0000"/>
                </a:solidFill>
              </a:rPr>
              <a:t>segno</a:t>
            </a:r>
            <a:r>
              <a:rPr lang="pt-BR" dirty="0" smtClean="0"/>
              <a:t>, indicando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precisione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dosi</a:t>
            </a:r>
            <a:r>
              <a:rPr lang="pt-BR" dirty="0" smtClean="0"/>
              <a:t> e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istruzioni</a:t>
            </a:r>
            <a:r>
              <a:rPr lang="pt-BR" dirty="0" smtClean="0"/>
              <a:t> da </a:t>
            </a:r>
            <a:r>
              <a:rPr lang="pt-BR" dirty="0" err="1" smtClean="0"/>
              <a:t>seguire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18" name="Conector angulado 17"/>
          <p:cNvCxnSpPr>
            <a:endCxn id="17" idx="1"/>
          </p:cNvCxnSpPr>
          <p:nvPr/>
        </p:nvCxnSpPr>
        <p:spPr>
          <a:xfrm rot="16200000" flipH="1">
            <a:off x="3556521" y="4767809"/>
            <a:ext cx="1039112" cy="2661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209155" y="3481026"/>
            <a:ext cx="391479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Ho </a:t>
            </a:r>
            <a:r>
              <a:rPr lang="pt-BR" dirty="0" err="1" smtClean="0"/>
              <a:t>raccontato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mia </a:t>
            </a:r>
            <a:r>
              <a:rPr lang="pt-BR" dirty="0" err="1" smtClean="0"/>
              <a:t>esperienza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viaggio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per filo e per </a:t>
            </a:r>
            <a:r>
              <a:rPr lang="pt-BR" b="1" dirty="0" err="1" smtClean="0">
                <a:solidFill>
                  <a:srgbClr val="FF0000"/>
                </a:solidFill>
              </a:rPr>
              <a:t>segno</a:t>
            </a:r>
            <a:r>
              <a:rPr lang="pt-BR" dirty="0" smtClean="0"/>
              <a:t>, </a:t>
            </a:r>
            <a:r>
              <a:rPr lang="pt-BR" dirty="0" err="1" smtClean="0"/>
              <a:t>descrivendo</a:t>
            </a:r>
            <a:r>
              <a:rPr lang="pt-BR" dirty="0" smtClean="0"/>
              <a:t> </a:t>
            </a:r>
            <a:r>
              <a:rPr lang="pt-BR" dirty="0" err="1" smtClean="0"/>
              <a:t>ogni</a:t>
            </a:r>
            <a:r>
              <a:rPr lang="pt-BR" dirty="0" smtClean="0"/>
              <a:t> </a:t>
            </a:r>
            <a:r>
              <a:rPr lang="pt-BR" dirty="0" err="1" smtClean="0"/>
              <a:t>luogo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ho</a:t>
            </a:r>
            <a:r>
              <a:rPr lang="pt-BR" dirty="0" smtClean="0"/>
              <a:t> </a:t>
            </a:r>
            <a:r>
              <a:rPr lang="pt-BR" dirty="0" err="1" smtClean="0"/>
              <a:t>visitato</a:t>
            </a:r>
            <a:r>
              <a:rPr lang="pt-BR" dirty="0" smtClean="0"/>
              <a:t> e </a:t>
            </a:r>
            <a:r>
              <a:rPr lang="pt-BR" dirty="0" err="1" smtClean="0"/>
              <a:t>ogni</a:t>
            </a:r>
            <a:r>
              <a:rPr lang="pt-BR" dirty="0" smtClean="0"/>
              <a:t> </a:t>
            </a:r>
            <a:r>
              <a:rPr lang="pt-BR" dirty="0" err="1" smtClean="0"/>
              <a:t>emozione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ho</a:t>
            </a:r>
            <a:r>
              <a:rPr lang="pt-BR" dirty="0" smtClean="0"/>
              <a:t> </a:t>
            </a:r>
            <a:r>
              <a:rPr lang="pt-BR" dirty="0" err="1" smtClean="0"/>
              <a:t>provato</a:t>
            </a:r>
            <a:r>
              <a:rPr lang="pt-BR" dirty="0" smtClean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941078" y="4353254"/>
            <a:ext cx="294974" cy="7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152" y="1964378"/>
            <a:ext cx="3832413" cy="418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47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3125" y="3481026"/>
            <a:ext cx="356795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Fare </a:t>
            </a:r>
            <a:r>
              <a:rPr lang="pt-BR" b="1" dirty="0" err="1" smtClean="0"/>
              <a:t>il</a:t>
            </a:r>
            <a:r>
              <a:rPr lang="pt-BR" b="1" dirty="0" smtClean="0"/>
              <a:t> </a:t>
            </a:r>
            <a:r>
              <a:rPr lang="pt-BR" b="1" dirty="0" err="1" smtClean="0"/>
              <a:t>Portoghese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Significa usufruir de um serviço, de um espetáculo, </a:t>
            </a:r>
            <a:r>
              <a:rPr lang="pt-BR" dirty="0" err="1" smtClean="0"/>
              <a:t>etc</a:t>
            </a:r>
            <a:r>
              <a:rPr lang="pt-BR" dirty="0" smtClean="0"/>
              <a:t>,  sem pagar.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9155" y="2778235"/>
            <a:ext cx="391479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Alla fine </a:t>
            </a:r>
            <a:r>
              <a:rPr lang="pt-BR" dirty="0" err="1" smtClean="0"/>
              <a:t>della</a:t>
            </a:r>
            <a:r>
              <a:rPr lang="pt-BR" dirty="0" smtClean="0"/>
              <a:t> cena, Giovani ha </a:t>
            </a:r>
            <a:r>
              <a:rPr lang="pt-BR" b="1" dirty="0" err="1" smtClean="0">
                <a:solidFill>
                  <a:srgbClr val="FF0000"/>
                </a:solidFill>
              </a:rPr>
              <a:t>fatto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il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portoghese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 se ne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andato</a:t>
            </a:r>
            <a:r>
              <a:rPr lang="pt-BR" dirty="0" smtClean="0"/>
              <a:t> via.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1078" y="3101401"/>
            <a:ext cx="268077" cy="9797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9154" y="4820277"/>
            <a:ext cx="391479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Paolo si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comportato</a:t>
            </a:r>
            <a:r>
              <a:rPr lang="pt-BR" dirty="0" smtClean="0"/>
              <a:t> in modo inteligente, </a:t>
            </a:r>
            <a:r>
              <a:rPr lang="pt-BR" b="1" dirty="0" smtClean="0">
                <a:solidFill>
                  <a:srgbClr val="FF0000"/>
                </a:solidFill>
              </a:rPr>
              <a:t>ha fato </a:t>
            </a:r>
            <a:r>
              <a:rPr lang="pt-BR" b="1" dirty="0" err="1" smtClean="0">
                <a:solidFill>
                  <a:srgbClr val="FF0000"/>
                </a:solidFill>
              </a:rPr>
              <a:t>il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portoguese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/>
              <a:t>ed</a:t>
            </a:r>
            <a:r>
              <a:rPr lang="pt-BR" dirty="0" smtClean="0"/>
              <a:t> </a:t>
            </a:r>
            <a:r>
              <a:rPr lang="pt-BR" dirty="0" err="1" smtClean="0"/>
              <a:t>è</a:t>
            </a:r>
            <a:r>
              <a:rPr lang="pt-BR" dirty="0" smtClean="0"/>
              <a:t> </a:t>
            </a:r>
            <a:r>
              <a:rPr lang="pt-BR" dirty="0" err="1" smtClean="0"/>
              <a:t>entrato</a:t>
            </a:r>
            <a:r>
              <a:rPr lang="pt-BR" dirty="0" smtClean="0"/>
              <a:t> al cinema </a:t>
            </a:r>
            <a:r>
              <a:rPr lang="pt-BR" dirty="0" err="1" smtClean="0"/>
              <a:t>senza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biglietto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18" name="Conector angulado 17"/>
          <p:cNvCxnSpPr>
            <a:endCxn id="17" idx="1"/>
          </p:cNvCxnSpPr>
          <p:nvPr/>
        </p:nvCxnSpPr>
        <p:spPr>
          <a:xfrm rot="16200000" flipH="1">
            <a:off x="3625771" y="4698558"/>
            <a:ext cx="900613" cy="266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209155" y="3481026"/>
            <a:ext cx="391479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Durante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viaggio</a:t>
            </a:r>
            <a:r>
              <a:rPr lang="pt-BR" dirty="0" smtClean="0"/>
              <a:t> in grupo, </a:t>
            </a:r>
            <a:r>
              <a:rPr lang="pt-BR" dirty="0" err="1" smtClean="0"/>
              <a:t>Lucca</a:t>
            </a:r>
            <a:r>
              <a:rPr lang="pt-BR" dirty="0" smtClean="0"/>
              <a:t> e Mario </a:t>
            </a:r>
            <a:r>
              <a:rPr lang="pt-BR" b="1" dirty="0" err="1" smtClean="0">
                <a:solidFill>
                  <a:srgbClr val="FF0000"/>
                </a:solidFill>
              </a:rPr>
              <a:t>hanno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fatto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il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portoghese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 </a:t>
            </a:r>
            <a:r>
              <a:rPr lang="pt-BR" dirty="0" err="1" smtClean="0"/>
              <a:t>hanno</a:t>
            </a:r>
            <a:r>
              <a:rPr lang="pt-BR" dirty="0" smtClean="0"/>
              <a:t> </a:t>
            </a:r>
            <a:r>
              <a:rPr lang="pt-BR" dirty="0" err="1" smtClean="0"/>
              <a:t>evitato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contribuire</a:t>
            </a:r>
            <a:r>
              <a:rPr lang="pt-BR" dirty="0" smtClean="0"/>
              <a:t> </a:t>
            </a:r>
            <a:r>
              <a:rPr lang="pt-BR" dirty="0" err="1" smtClean="0"/>
              <a:t>alla</a:t>
            </a:r>
            <a:r>
              <a:rPr lang="pt-BR" dirty="0" smtClean="0"/>
              <a:t> </a:t>
            </a:r>
            <a:r>
              <a:rPr lang="pt-BR" dirty="0" err="1" smtClean="0"/>
              <a:t>spesa</a:t>
            </a:r>
            <a:r>
              <a:rPr lang="pt-BR" dirty="0" smtClean="0"/>
              <a:t> </a:t>
            </a:r>
            <a:r>
              <a:rPr lang="pt-BR" dirty="0" err="1" smtClean="0"/>
              <a:t>comune</a:t>
            </a:r>
            <a:r>
              <a:rPr lang="pt-BR" dirty="0" smtClean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941078" y="4353254"/>
            <a:ext cx="294974" cy="7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152" y="1964378"/>
            <a:ext cx="3832413" cy="418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6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13194" y="770775"/>
            <a:ext cx="34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ESPRESSIONI UTILI IN ITALIANO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1622709"/>
            <a:ext cx="5593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Alcune espressioni sono molto utili nella lingua italiana e derivano dai tanti dialetti parlati in quel paese. Diamo un’occhiata ad alcuni di quelli più utilizzati: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72164" y="3389057"/>
            <a:ext cx="356795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Non </a:t>
            </a:r>
            <a:r>
              <a:rPr lang="pt-BR" b="1" dirty="0" err="1" smtClean="0"/>
              <a:t>poterne</a:t>
            </a:r>
            <a:r>
              <a:rPr lang="pt-BR" b="1" dirty="0" smtClean="0"/>
              <a:t> </a:t>
            </a:r>
            <a:r>
              <a:rPr lang="pt-BR" b="1" dirty="0" err="1" smtClean="0"/>
              <a:t>più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Significa não “aguentar mais”, não suportar mais algo ou alguma coisa.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6272" y="2964683"/>
            <a:ext cx="391479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Non ne </a:t>
            </a:r>
            <a:r>
              <a:rPr lang="pt-BR" b="1" dirty="0" smtClean="0">
                <a:solidFill>
                  <a:srgbClr val="FF0000"/>
                </a:solidFill>
              </a:rPr>
              <a:t>posso </a:t>
            </a:r>
            <a:r>
              <a:rPr lang="pt-BR" b="1" dirty="0" err="1" smtClean="0">
                <a:solidFill>
                  <a:srgbClr val="FF0000"/>
                </a:solidFill>
              </a:rPr>
              <a:t>più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di</a:t>
            </a:r>
            <a:r>
              <a:rPr lang="pt-BR" b="1" dirty="0" smtClean="0">
                <a:solidFill>
                  <a:srgbClr val="FF0000"/>
                </a:solidFill>
              </a:rPr>
              <a:t> te</a:t>
            </a:r>
            <a:r>
              <a:rPr lang="pt-BR" dirty="0" smtClean="0"/>
              <a:t>!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angulado 15"/>
          <p:cNvCxnSpPr>
            <a:stCxn id="3" idx="3"/>
            <a:endCxn id="12" idx="1"/>
          </p:cNvCxnSpPr>
          <p:nvPr/>
        </p:nvCxnSpPr>
        <p:spPr>
          <a:xfrm flipV="1">
            <a:off x="3940117" y="3149349"/>
            <a:ext cx="266155" cy="8398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9154" y="4537920"/>
            <a:ext cx="3914791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Ora basta ... </a:t>
            </a:r>
            <a:r>
              <a:rPr lang="pt-BR" b="1" dirty="0" smtClean="0">
                <a:solidFill>
                  <a:srgbClr val="FF0000"/>
                </a:solidFill>
              </a:rPr>
              <a:t>Non ne posso </a:t>
            </a:r>
            <a:r>
              <a:rPr lang="pt-BR" b="1" dirty="0" err="1" smtClean="0">
                <a:solidFill>
                  <a:srgbClr val="FF0000"/>
                </a:solidFill>
              </a:rPr>
              <a:t>più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aiutare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vecchine</a:t>
            </a:r>
            <a:r>
              <a:rPr lang="pt-BR" dirty="0" smtClean="0"/>
              <a:t> ad </a:t>
            </a:r>
            <a:r>
              <a:rPr lang="pt-BR" dirty="0" err="1" smtClean="0"/>
              <a:t>atraversare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strada</a:t>
            </a:r>
            <a:r>
              <a:rPr lang="pt-BR" dirty="0" smtClean="0"/>
              <a:t> </a:t>
            </a:r>
            <a:r>
              <a:rPr lang="pt-BR" dirty="0" err="1" smtClean="0"/>
              <a:t>ogni</a:t>
            </a:r>
            <a:r>
              <a:rPr lang="pt-BR" dirty="0" smtClean="0"/>
              <a:t> </a:t>
            </a:r>
            <a:r>
              <a:rPr lang="pt-BR" dirty="0" err="1" smtClean="0"/>
              <a:t>mattina</a:t>
            </a:r>
            <a:r>
              <a:rPr lang="pt-BR" dirty="0" smtClean="0"/>
              <a:t> quando </a:t>
            </a:r>
            <a:r>
              <a:rPr lang="pt-BR" dirty="0" err="1" smtClean="0"/>
              <a:t>vado</a:t>
            </a:r>
            <a:r>
              <a:rPr lang="pt-BR" dirty="0" smtClean="0"/>
              <a:t> al lavoro in </a:t>
            </a:r>
            <a:r>
              <a:rPr lang="pt-BR" dirty="0" err="1" smtClean="0"/>
              <a:t>ospedale</a:t>
            </a:r>
            <a:r>
              <a:rPr lang="pt-BR" dirty="0" smtClean="0"/>
              <a:t> </a:t>
            </a:r>
            <a:r>
              <a:rPr lang="pt-BR" dirty="0" err="1" smtClean="0"/>
              <a:t>Pediatrico</a:t>
            </a:r>
            <a:r>
              <a:rPr lang="pt-BR" dirty="0"/>
              <a:t> </a:t>
            </a:r>
            <a:r>
              <a:rPr lang="pt-BR" dirty="0" smtClean="0"/>
              <a:t>Bambino </a:t>
            </a:r>
            <a:r>
              <a:rPr lang="pt-BR" dirty="0" err="1" smtClean="0"/>
              <a:t>Gesù</a:t>
            </a:r>
            <a:r>
              <a:rPr lang="pt-BR" dirty="0" smtClean="0"/>
              <a:t>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smtClean="0"/>
              <a:t>a  Roma. </a:t>
            </a:r>
            <a:endParaRPr lang="pt-BR" dirty="0"/>
          </a:p>
        </p:txBody>
      </p:sp>
      <p:cxnSp>
        <p:nvCxnSpPr>
          <p:cNvPr id="18" name="Conector angulado 17"/>
          <p:cNvCxnSpPr>
            <a:endCxn id="17" idx="1"/>
          </p:cNvCxnSpPr>
          <p:nvPr/>
        </p:nvCxnSpPr>
        <p:spPr>
          <a:xfrm rot="16200000" flipH="1">
            <a:off x="3487269" y="4554698"/>
            <a:ext cx="1177617" cy="266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209155" y="3481026"/>
            <a:ext cx="391479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Sono </a:t>
            </a:r>
            <a:r>
              <a:rPr lang="pt-BR" dirty="0" err="1" smtClean="0"/>
              <a:t>scappato</a:t>
            </a:r>
            <a:r>
              <a:rPr lang="pt-BR" dirty="0" smtClean="0"/>
              <a:t> </a:t>
            </a:r>
            <a:r>
              <a:rPr lang="pt-BR" dirty="0" err="1" smtClean="0"/>
              <a:t>perchè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non ne </a:t>
            </a:r>
            <a:r>
              <a:rPr lang="pt-BR" b="1" dirty="0" err="1" smtClean="0">
                <a:solidFill>
                  <a:srgbClr val="FF0000"/>
                </a:solidFill>
              </a:rPr>
              <a:t>potevo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più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Michella</a:t>
            </a:r>
            <a:r>
              <a:rPr lang="pt-BR" dirty="0" smtClean="0"/>
              <a:t> e </a:t>
            </a:r>
            <a:r>
              <a:rPr lang="pt-BR" dirty="0" err="1" smtClean="0"/>
              <a:t>la</a:t>
            </a:r>
            <a:r>
              <a:rPr lang="pt-BR" dirty="0" smtClean="0"/>
              <a:t> sua gelosia tutti </a:t>
            </a:r>
            <a:r>
              <a:rPr lang="pt-BR" dirty="0" err="1" smtClean="0"/>
              <a:t>giorni</a:t>
            </a:r>
            <a:r>
              <a:rPr lang="pt-BR" dirty="0" smtClean="0"/>
              <a:t> .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911298" y="4315598"/>
            <a:ext cx="294974" cy="7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152" y="1964378"/>
            <a:ext cx="3832413" cy="418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86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3035</TotalTime>
  <Words>755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232</cp:revision>
  <dcterms:created xsi:type="dcterms:W3CDTF">2022-09-01T12:36:47Z</dcterms:created>
  <dcterms:modified xsi:type="dcterms:W3CDTF">2024-06-12T19:17:26Z</dcterms:modified>
</cp:coreProperties>
</file>