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69" r:id="rId5"/>
    <p:sldId id="27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3" r:id="rId15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20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28/01/2026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28/01/2026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9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25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87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03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9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28/01/2026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28/01/2026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5670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230253" y="1977841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3642" y="269113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83642" y="2979390"/>
            <a:ext cx="3680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Vorrei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eu queria, eu gostaria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Volere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v. querer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Dal –</a:t>
            </a:r>
            <a:r>
              <a:rPr lang="pt-BR" b="1" dirty="0" smtClean="0">
                <a:solidFill>
                  <a:srgbClr val="FF0000"/>
                </a:solidFill>
              </a:rPr>
              <a:t> da, na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Compili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preencha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Compilare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v. preencher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Riempire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encher, lotar – fis.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Questo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-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este, esse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Modulo – </a:t>
            </a:r>
            <a:r>
              <a:rPr lang="pt-BR" b="1" dirty="0" smtClean="0">
                <a:solidFill>
                  <a:srgbClr val="FF0000"/>
                </a:solidFill>
              </a:rPr>
              <a:t>formulário, módulo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2" name="CaixaDeTexto 17"/>
          <p:cNvSpPr txBox="1"/>
          <p:nvPr/>
        </p:nvSpPr>
        <p:spPr>
          <a:xfrm>
            <a:off x="622901" y="6377824"/>
            <a:ext cx="530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Prelevare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Denaro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Dalla Banca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619" y="953654"/>
            <a:ext cx="4934678" cy="4950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765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17- </a:t>
            </a:r>
            <a:r>
              <a:rPr lang="pt-BR" b="1" dirty="0">
                <a:solidFill>
                  <a:srgbClr val="FF0000"/>
                </a:solidFill>
              </a:rPr>
              <a:t>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36416" y="3454400"/>
            <a:ext cx="37447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Dei </a:t>
            </a:r>
            <a:r>
              <a:rPr lang="it-IT" b="1" dirty="0">
                <a:solidFill>
                  <a:schemeClr val="bg1"/>
                </a:solidFill>
              </a:rPr>
              <a:t>e </a:t>
            </a:r>
            <a:r>
              <a:rPr lang="it-IT" b="1" dirty="0">
                <a:solidFill>
                  <a:srgbClr val="FF0000"/>
                </a:solidFill>
              </a:rPr>
              <a:t>degli</a:t>
            </a:r>
            <a:r>
              <a:rPr lang="it-IT" b="1" dirty="0">
                <a:solidFill>
                  <a:schemeClr val="bg1"/>
                </a:solidFill>
              </a:rPr>
              <a:t> sono articoli partitivi plurali maschili (equivalenti a "alcuni", "alcuni" o "di") usati per indicare quantità o possesso indefiniti. Dei si usa prima di consonanti comuni (ad esempio, dei libri), mentre degli si usa prima di vocali, z, s + consonante, gn, ps, y, x (ad esempio, degli amici).</a:t>
            </a:r>
            <a:endParaRPr lang="pt-BR" b="1" dirty="0" smtClean="0">
              <a:solidFill>
                <a:srgbClr val="FF0000"/>
              </a:solidFill>
            </a:endParaRPr>
          </a:p>
          <a:p>
            <a:pPr algn="ctr"/>
            <a:endParaRPr lang="it-IT" sz="1400" b="1" dirty="0" smtClean="0">
              <a:solidFill>
                <a:schemeClr val="bg1"/>
              </a:solidFill>
            </a:endParaRPr>
          </a:p>
          <a:p>
            <a:pPr algn="just"/>
            <a:endParaRPr lang="pt-BR" sz="14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4422" y="6051250"/>
            <a:ext cx="727138" cy="7271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16" y="880446"/>
            <a:ext cx="6414711" cy="5086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574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17- </a:t>
            </a:r>
            <a:r>
              <a:rPr lang="pt-BR" b="1" dirty="0">
                <a:solidFill>
                  <a:srgbClr val="FF0000"/>
                </a:solidFill>
              </a:rPr>
              <a:t>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36415" y="3398609"/>
            <a:ext cx="37447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L'Unità di Informazione Finanziaria per l'Italia </a:t>
            </a:r>
            <a:r>
              <a:rPr lang="it-IT" sz="1600" b="1" dirty="0">
                <a:solidFill>
                  <a:srgbClr val="FF0000"/>
                </a:solidFill>
              </a:rPr>
              <a:t>(UIF</a:t>
            </a:r>
            <a:r>
              <a:rPr lang="it-IT" sz="1600" b="1" dirty="0">
                <a:solidFill>
                  <a:schemeClr val="bg1"/>
                </a:solidFill>
              </a:rPr>
              <a:t>) è l'unità di informazione finanziaria italiana, con sede presso la Banca d'Italia.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pPr algn="ctr"/>
            <a:endParaRPr lang="it-IT" sz="1600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Opera </a:t>
            </a:r>
            <a:r>
              <a:rPr lang="it-IT" sz="1600" b="1" dirty="0">
                <a:solidFill>
                  <a:schemeClr val="bg1"/>
                </a:solidFill>
              </a:rPr>
              <a:t>per prevenire e contrastare il riciclaggio e il finanziamento del terrorismo analizzando le segnalazioni di operazioni sospette e diffondendo informazioni finanziarie alle autorità competenti.</a:t>
            </a:r>
            <a:endParaRPr lang="it-IT" sz="1600" b="1" dirty="0" smtClean="0">
              <a:solidFill>
                <a:schemeClr val="bg1"/>
              </a:solidFill>
            </a:endParaRPr>
          </a:p>
          <a:p>
            <a:pPr algn="ctr"/>
            <a:endParaRPr lang="pt-BR" sz="14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7708" y="6214536"/>
            <a:ext cx="563852" cy="56385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8" y="731728"/>
            <a:ext cx="6748399" cy="541046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3646" y="806751"/>
            <a:ext cx="1755487" cy="1015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572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5670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15988" y="3341483"/>
            <a:ext cx="38760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a, para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Che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que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Serve </a:t>
            </a:r>
            <a:r>
              <a:rPr lang="pt-BR" b="1" dirty="0">
                <a:solidFill>
                  <a:schemeClr val="bg1"/>
                </a:solidFill>
              </a:rPr>
              <a:t>–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serve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Servire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v. servir, precisar</a:t>
            </a:r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Questo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este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Mese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mês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Ha – </a:t>
            </a:r>
            <a:r>
              <a:rPr lang="pt-BR" b="1" dirty="0" smtClean="0">
                <a:solidFill>
                  <a:srgbClr val="FF0000"/>
                </a:solidFill>
              </a:rPr>
              <a:t>tem –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( v. </a:t>
            </a:r>
            <a:r>
              <a:rPr lang="pt-BR" b="1" dirty="0" err="1" smtClean="0">
                <a:solidFill>
                  <a:srgbClr val="FF0000"/>
                </a:solidFill>
              </a:rPr>
              <a:t>avere</a:t>
            </a:r>
            <a:r>
              <a:rPr lang="pt-BR" b="1" dirty="0" smtClean="0">
                <a:solidFill>
                  <a:srgbClr val="FF0000"/>
                </a:solidFill>
              </a:rPr>
              <a:t> )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Superato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ultrapassou, superou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Superare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superar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Dei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dos, 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Degli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dos, 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Prelievi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saques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2034" y="6214536"/>
            <a:ext cx="550792" cy="55079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97" y="948739"/>
            <a:ext cx="4822320" cy="4968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527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856145" y="171110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41807" y="1972729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Seta para a esquerda e para a direita 4"/>
          <p:cNvSpPr/>
          <p:nvPr/>
        </p:nvSpPr>
        <p:spPr>
          <a:xfrm>
            <a:off x="8336415" y="265622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273114" y="2786224"/>
            <a:ext cx="38852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Dobbiamo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devemos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Dovere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v. </a:t>
            </a:r>
            <a:r>
              <a:rPr lang="pt-BR" sz="1700" b="1" dirty="0" smtClean="0">
                <a:solidFill>
                  <a:srgbClr val="FF0000"/>
                </a:solidFill>
              </a:rPr>
              <a:t>dever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Sapere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– v. </a:t>
            </a:r>
            <a:r>
              <a:rPr lang="pt-BR" sz="1700" b="1" dirty="0" smtClean="0">
                <a:solidFill>
                  <a:srgbClr val="FF0000"/>
                </a:solidFill>
              </a:rPr>
              <a:t>saber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Userà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você vai usar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Usare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v. usar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i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il</a:t>
            </a:r>
            <a:r>
              <a:rPr lang="pt-BR" sz="1700" b="1" dirty="0" smtClean="0">
                <a:solidFill>
                  <a:schemeClr val="bg1"/>
                </a:solidFill>
              </a:rPr>
              <a:t> -</a:t>
            </a:r>
            <a:r>
              <a:rPr lang="pt-BR" sz="1700" b="1" dirty="0" smtClean="0">
                <a:solidFill>
                  <a:srgbClr val="FF0000"/>
                </a:solidFill>
              </a:rPr>
              <a:t> 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Soldi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dinheiro, os valores</a:t>
            </a:r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030" y="960895"/>
            <a:ext cx="4829854" cy="4942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887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4856" y="2750973"/>
            <a:ext cx="37491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Miei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- </a:t>
            </a:r>
            <a:r>
              <a:rPr lang="pt-BR" sz="1600" b="1" dirty="0" smtClean="0">
                <a:solidFill>
                  <a:srgbClr val="FF0000"/>
                </a:solidFill>
              </a:rPr>
              <a:t>meus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smtClean="0">
                <a:solidFill>
                  <a:schemeClr val="bg1"/>
                </a:solidFill>
              </a:rPr>
              <a:t>Posso </a:t>
            </a:r>
            <a:r>
              <a:rPr lang="pt-BR" sz="1600" b="1" dirty="0" smtClean="0">
                <a:solidFill>
                  <a:schemeClr val="bg1"/>
                </a:solidFill>
              </a:rPr>
              <a:t>- 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posso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Potere</a:t>
            </a:r>
            <a:r>
              <a:rPr lang="pt-BR" sz="1600" b="1" dirty="0" smtClean="0">
                <a:solidFill>
                  <a:schemeClr val="bg1"/>
                </a:solidFill>
              </a:rPr>
              <a:t> – </a:t>
            </a:r>
            <a:r>
              <a:rPr lang="pt-BR" sz="1600" b="1" dirty="0" smtClean="0">
                <a:solidFill>
                  <a:srgbClr val="FF0000"/>
                </a:solidFill>
              </a:rPr>
              <a:t>v. poder</a:t>
            </a:r>
          </a:p>
          <a:p>
            <a:r>
              <a:rPr lang="pt-BR" sz="1600" b="1" dirty="0" err="1" smtClean="0">
                <a:solidFill>
                  <a:srgbClr val="FF0000"/>
                </a:solidFill>
              </a:rPr>
              <a:t>Farci</a:t>
            </a:r>
            <a:r>
              <a:rPr lang="pt-BR" sz="1600" b="1" dirty="0" smtClean="0">
                <a:solidFill>
                  <a:srgbClr val="FF0000"/>
                </a:solidFill>
              </a:rPr>
              <a:t> – Fazer </a:t>
            </a: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Ciò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–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aquilo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smtClean="0">
                <a:solidFill>
                  <a:schemeClr val="bg1"/>
                </a:solidFill>
              </a:rPr>
              <a:t>Che </a:t>
            </a:r>
            <a:r>
              <a:rPr lang="pt-BR" sz="1600" b="1" dirty="0" smtClean="0">
                <a:solidFill>
                  <a:schemeClr val="bg1"/>
                </a:solidFill>
              </a:rPr>
              <a:t>–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que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Voglio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–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eu quero, quero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Ma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– </a:t>
            </a:r>
            <a:r>
              <a:rPr lang="pt-BR" sz="1600" b="1" dirty="0" smtClean="0">
                <a:solidFill>
                  <a:srgbClr val="FF0000"/>
                </a:solidFill>
              </a:rPr>
              <a:t>mas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smtClean="0">
                <a:solidFill>
                  <a:schemeClr val="bg1"/>
                </a:solidFill>
              </a:rPr>
              <a:t>Banca </a:t>
            </a:r>
            <a:r>
              <a:rPr lang="pt-BR" sz="1600" b="1" dirty="0" smtClean="0">
                <a:solidFill>
                  <a:schemeClr val="bg1"/>
                </a:solidFill>
              </a:rPr>
              <a:t>–</a:t>
            </a:r>
            <a:r>
              <a:rPr lang="pt-BR" sz="1600" b="1" dirty="0" smtClean="0">
                <a:solidFill>
                  <a:srgbClr val="FF0000"/>
                </a:solidFill>
              </a:rPr>
              <a:t>  </a:t>
            </a:r>
            <a:r>
              <a:rPr lang="pt-BR" sz="1600" b="1" dirty="0" smtClean="0">
                <a:solidFill>
                  <a:srgbClr val="FF0000"/>
                </a:solidFill>
              </a:rPr>
              <a:t>banco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Rispettare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–</a:t>
            </a:r>
            <a:r>
              <a:rPr lang="pt-BR" sz="1600" b="1" dirty="0" smtClean="0">
                <a:solidFill>
                  <a:srgbClr val="0070C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respeitar, acatar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smtClean="0">
                <a:solidFill>
                  <a:schemeClr val="bg1"/>
                </a:solidFill>
              </a:rPr>
              <a:t>Le </a:t>
            </a:r>
            <a:r>
              <a:rPr lang="pt-BR" sz="1600" b="1" dirty="0" smtClean="0">
                <a:solidFill>
                  <a:schemeClr val="bg1"/>
                </a:solidFill>
              </a:rPr>
              <a:t>–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as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La -</a:t>
            </a:r>
            <a:r>
              <a:rPr lang="pt-BR" sz="1600" b="1" dirty="0" smtClean="0">
                <a:solidFill>
                  <a:srgbClr val="FF0000"/>
                </a:solidFill>
              </a:rPr>
              <a:t> a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sz="1600" b="1" dirty="0" err="1" smtClean="0">
                <a:solidFill>
                  <a:schemeClr val="bg1"/>
                </a:solidFill>
              </a:rPr>
              <a:t>Norme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– </a:t>
            </a:r>
            <a:r>
              <a:rPr lang="pt-BR" sz="1600" b="1" dirty="0" smtClean="0">
                <a:solidFill>
                  <a:srgbClr val="FF0000"/>
                </a:solidFill>
              </a:rPr>
              <a:t>normas</a:t>
            </a:r>
          </a:p>
          <a:p>
            <a:pPr marL="1616075" indent="-1616075"/>
            <a:r>
              <a:rPr lang="pt-BR" sz="1600" b="1" dirty="0" err="1" smtClean="0">
                <a:solidFill>
                  <a:schemeClr val="bg1"/>
                </a:solidFill>
              </a:rPr>
              <a:t>Antiriciclaggio</a:t>
            </a:r>
            <a:r>
              <a:rPr lang="pt-BR" sz="1600" b="1" dirty="0" smtClean="0">
                <a:solidFill>
                  <a:srgbClr val="FF0000"/>
                </a:solidFill>
              </a:rPr>
              <a:t> – </a:t>
            </a:r>
            <a:r>
              <a:rPr lang="pt-BR" sz="1600" b="1" dirty="0" err="1" smtClean="0">
                <a:solidFill>
                  <a:srgbClr val="FF0000"/>
                </a:solidFill>
              </a:rPr>
              <a:t>anti-lavagem</a:t>
            </a:r>
            <a:r>
              <a:rPr lang="pt-BR" sz="1600" b="1" dirty="0" smtClean="0">
                <a:solidFill>
                  <a:srgbClr val="FF0000"/>
                </a:solidFill>
              </a:rPr>
              <a:t> de     dinheiro</a:t>
            </a:r>
          </a:p>
          <a:p>
            <a:pPr marL="1616075" indent="-1616075"/>
            <a:r>
              <a:rPr lang="pt-BR" sz="1600" b="1" dirty="0" err="1" smtClean="0">
                <a:solidFill>
                  <a:schemeClr val="bg1"/>
                </a:solidFill>
              </a:rPr>
              <a:t>Riciclaggio</a:t>
            </a:r>
            <a:r>
              <a:rPr lang="pt-BR" sz="1600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reciclagem</a:t>
            </a:r>
            <a:endParaRPr lang="pt-BR" sz="1600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384" y="947578"/>
            <a:ext cx="4665145" cy="49628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6690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74184" y="2613239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74184" y="2887681"/>
            <a:ext cx="3767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Prelievi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retiradas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Oltre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além ,acima,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ou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Oppure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ou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Insoliti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incomum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Col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Com o, como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Suo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seu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Solito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costume, comum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Profilo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perfil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Di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err="1" smtClean="0">
                <a:solidFill>
                  <a:srgbClr val="FF0000"/>
                </a:solidFill>
              </a:rPr>
              <a:t>di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Spesa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gastos, despesa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Impongono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impõe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Imporre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impor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Verifica -</a:t>
            </a:r>
            <a:r>
              <a:rPr lang="pt-BR" b="1" dirty="0" smtClean="0">
                <a:solidFill>
                  <a:srgbClr val="FF0000"/>
                </a:solidFill>
              </a:rPr>
              <a:t> verificação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243" y="960895"/>
            <a:ext cx="4873428" cy="491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8158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LII17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37190" y="2827280"/>
            <a:ext cx="38944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Vi 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você, te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Convince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se convencer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Convincere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convencer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Lo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Segnaliamo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–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relatamos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Segnare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marcar, indicar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Riportare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reportar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Alla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ao, à, 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Unità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Unidade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Finanziaria</a:t>
            </a:r>
            <a:r>
              <a:rPr lang="pt-BR" sz="1700" b="1" dirty="0" smtClean="0">
                <a:solidFill>
                  <a:schemeClr val="bg1"/>
                </a:solidFill>
              </a:rPr>
              <a:t> -</a:t>
            </a:r>
            <a:r>
              <a:rPr lang="pt-BR" sz="1700" b="1" dirty="0" smtClean="0">
                <a:solidFill>
                  <a:srgbClr val="FF0000"/>
                </a:solidFill>
              </a:rPr>
              <a:t> Financeira</a:t>
            </a:r>
            <a:endParaRPr lang="pt-BR" sz="1700" b="1" dirty="0" smtClean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26952" y="1987077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7428" y="266794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420" y="960895"/>
            <a:ext cx="4867073" cy="4894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2533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997" y="5711097"/>
            <a:ext cx="1006877" cy="100687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230569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1309" y="3151730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195915" y="3454400"/>
            <a:ext cx="3912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Non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Não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Al 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ao, para 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Quindi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portanto, desse modo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Valuterà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avaliará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Se – </a:t>
            </a:r>
            <a:r>
              <a:rPr lang="pt-BR" b="1" dirty="0" smtClean="0">
                <a:solidFill>
                  <a:srgbClr val="FF0000"/>
                </a:solidFill>
              </a:rPr>
              <a:t>se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Si </a:t>
            </a:r>
            <a:r>
              <a:rPr lang="pt-BR" b="1" dirty="0" smtClean="0">
                <a:solidFill>
                  <a:srgbClr val="FF0000"/>
                </a:solidFill>
              </a:rPr>
              <a:t>– sim, se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Valutare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avaliar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Ci</a:t>
            </a:r>
            <a:r>
              <a:rPr lang="pt-BR" b="1" dirty="0" smtClean="0">
                <a:solidFill>
                  <a:schemeClr val="bg1"/>
                </a:solidFill>
              </a:rPr>
              <a:t> sono –</a:t>
            </a:r>
            <a:r>
              <a:rPr lang="pt-BR" b="1" dirty="0" smtClean="0">
                <a:solidFill>
                  <a:srgbClr val="FF0000"/>
                </a:solidFill>
              </a:rPr>
              <a:t> existem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Profili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perfis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Penali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criminais, penais</a:t>
            </a:r>
          </a:p>
          <a:p>
            <a:endParaRPr lang="pt-B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429" y="847286"/>
            <a:ext cx="5043055" cy="5214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14246" y="215102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71799" y="3305837"/>
            <a:ext cx="3682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Cosa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Coisa, o que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Devo </a:t>
            </a:r>
            <a:r>
              <a:rPr lang="pt-BR" b="1" dirty="0" smtClean="0">
                <a:solidFill>
                  <a:srgbClr val="FF0000"/>
                </a:solidFill>
              </a:rPr>
              <a:t>– devo, eu devo, tenho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Scrivere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v. escrever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Perché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 porque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Li </a:t>
            </a:r>
            <a:r>
              <a:rPr lang="pt-BR" b="1" dirty="0" smtClean="0">
                <a:solidFill>
                  <a:schemeClr val="bg1"/>
                </a:solidFill>
              </a:rPr>
              <a:t>-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Preleva –</a:t>
            </a:r>
            <a:r>
              <a:rPr lang="pt-BR" b="1" dirty="0" smtClean="0">
                <a:solidFill>
                  <a:srgbClr val="FF0000"/>
                </a:solidFill>
              </a:rPr>
              <a:t> retira, saca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A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para, 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Chi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quem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Vanno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vão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Ora – </a:t>
            </a:r>
            <a:r>
              <a:rPr lang="pt-BR" b="1" dirty="0" smtClean="0">
                <a:solidFill>
                  <a:srgbClr val="FF0000"/>
                </a:solidFill>
              </a:rPr>
              <a:t>agora, nesse momento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533" y="6214536"/>
            <a:ext cx="575014" cy="575014"/>
          </a:xfrm>
          <a:prstGeom prst="rect">
            <a:avLst/>
          </a:prstGeom>
        </p:spPr>
      </p:pic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36415" y="23179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821" y="960895"/>
            <a:ext cx="4796271" cy="4970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17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36416" y="3454400"/>
            <a:ext cx="37447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Non </a:t>
            </a:r>
            <a:r>
              <a:rPr lang="pt-BR" b="1" dirty="0" err="1" smtClean="0">
                <a:solidFill>
                  <a:schemeClr val="bg1"/>
                </a:solidFill>
              </a:rPr>
              <a:t>è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não é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Controllo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controle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Controlare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controlar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Fiscale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fiscal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Trasparenza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transparência</a:t>
            </a:r>
            <a:endParaRPr lang="pt-BR" b="1" dirty="0" smtClean="0">
              <a:solidFill>
                <a:srgbClr val="FF0000"/>
              </a:solidFill>
            </a:endParaRPr>
          </a:p>
          <a:p>
            <a:pPr algn="ctr"/>
            <a:endParaRPr lang="it-IT" sz="1400" b="1" dirty="0" smtClean="0">
              <a:solidFill>
                <a:schemeClr val="bg1"/>
              </a:solidFill>
            </a:endParaRPr>
          </a:p>
          <a:p>
            <a:pPr algn="just"/>
            <a:endParaRPr lang="pt-BR" sz="14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151" y="5909979"/>
            <a:ext cx="868409" cy="86840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872" y="948210"/>
            <a:ext cx="4731536" cy="4961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959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www.w3.org/XML/1998/namespace"/>
    <ds:schemaRef ds:uri="http://schemas.microsoft.com/office/2006/documentManagement/types"/>
    <ds:schemaRef ds:uri="16c05727-aa75-4e4a-9b5f-8a80a1165891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619</Words>
  <Application>Microsoft Office PowerPoint</Application>
  <PresentationFormat>Widescreen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Jokerman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2026-01-28T19:23:34Z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