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74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79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4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06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3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29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87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5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7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6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2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14052" y="1543976"/>
            <a:ext cx="75662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00" b="1" dirty="0"/>
              <a:t>Sei sicuro di conoscere le preposizioni</a:t>
            </a:r>
            <a:r>
              <a:rPr lang="it-IT" sz="2100" b="1" dirty="0" smtClean="0"/>
              <a:t>?</a:t>
            </a:r>
          </a:p>
          <a:p>
            <a:pPr algn="just"/>
            <a:endParaRPr lang="it-IT" sz="2100" b="1" dirty="0"/>
          </a:p>
          <a:p>
            <a:pPr algn="just"/>
            <a:r>
              <a:rPr lang="it-IT" sz="2100" b="1" dirty="0" smtClean="0"/>
              <a:t>Pensi </a:t>
            </a:r>
            <a:r>
              <a:rPr lang="it-IT" sz="2100" b="1" dirty="0"/>
              <a:t>di usare correttamente le preposizioni A e IN</a:t>
            </a:r>
            <a:r>
              <a:rPr lang="it-IT" sz="2100" b="1" dirty="0" smtClean="0"/>
              <a:t>?</a:t>
            </a:r>
          </a:p>
          <a:p>
            <a:pPr algn="just"/>
            <a:endParaRPr lang="it-IT" sz="2100" b="1" dirty="0"/>
          </a:p>
          <a:p>
            <a:pPr algn="just"/>
            <a:r>
              <a:rPr lang="it-IT" sz="2100" b="1" dirty="0" smtClean="0"/>
              <a:t>In </a:t>
            </a:r>
            <a:r>
              <a:rPr lang="it-IT" sz="2100" b="1" dirty="0"/>
              <a:t>questa lezione impareremo insieme, in modo semplice, come usare queste due preposizioni, che sono le più comunemente usate nella lingua italiana</a:t>
            </a:r>
            <a:r>
              <a:rPr lang="it-IT" sz="2100" b="1" dirty="0" smtClean="0"/>
              <a:t>. Allora ... Adiamo avante!</a:t>
            </a:r>
            <a:endParaRPr lang="pt-BR" sz="21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02" y="4617221"/>
            <a:ext cx="2857500" cy="2143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8442"/>
            <a:ext cx="2828725" cy="28287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32702" y="153476"/>
            <a:ext cx="45302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SESSANTOTTO - 68</a:t>
            </a: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PREPOSIZIONI SPECIALI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7875" r="5642" b="7327"/>
          <a:stretch/>
        </p:blipFill>
        <p:spPr>
          <a:xfrm>
            <a:off x="10227076" y="79739"/>
            <a:ext cx="1748901" cy="11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8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36207" y="1582089"/>
            <a:ext cx="8857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1. Per </a:t>
            </a:r>
            <a:r>
              <a:rPr lang="it-IT" sz="2400" b="1" dirty="0"/>
              <a:t>le </a:t>
            </a:r>
            <a:r>
              <a:rPr lang="it-IT" sz="2400" b="1" dirty="0" smtClean="0"/>
              <a:t>città e piccole isole, </a:t>
            </a:r>
            <a:r>
              <a:rPr lang="it-IT" sz="2400" b="1" dirty="0"/>
              <a:t>usiamo la </a:t>
            </a:r>
            <a:r>
              <a:rPr lang="it-IT" sz="2400" b="1" dirty="0" smtClean="0"/>
              <a:t>preposizione -&gt; </a:t>
            </a:r>
            <a:r>
              <a:rPr lang="it-IT" sz="2400" b="1" dirty="0" smtClean="0">
                <a:solidFill>
                  <a:srgbClr val="FF0000"/>
                </a:solidFill>
              </a:rPr>
              <a:t>A</a:t>
            </a:r>
          </a:p>
          <a:p>
            <a:pPr algn="just"/>
            <a:endParaRPr lang="it-IT" sz="2400" b="1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FF0000"/>
                </a:solidFill>
              </a:rPr>
              <a:t>Vado </a:t>
            </a:r>
            <a:r>
              <a:rPr lang="it-IT" sz="2400" b="1" dirty="0" smtClean="0">
                <a:solidFill>
                  <a:srgbClr val="002060"/>
                </a:solidFill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</a:rPr>
              <a:t> Roma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FF0000"/>
                </a:solidFill>
              </a:rPr>
              <a:t>Abito </a:t>
            </a:r>
            <a:r>
              <a:rPr lang="it-IT" sz="2400" b="1" dirty="0" smtClean="0">
                <a:solidFill>
                  <a:srgbClr val="002060"/>
                </a:solidFill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</a:rPr>
              <a:t> Milano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FF0000"/>
                </a:solidFill>
              </a:rPr>
              <a:t>Studio </a:t>
            </a:r>
            <a:r>
              <a:rPr lang="it-IT" sz="2400" b="1" dirty="0" smtClean="0">
                <a:solidFill>
                  <a:srgbClr val="002060"/>
                </a:solidFill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</a:rPr>
              <a:t> Firenze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FF0000"/>
                </a:solidFill>
              </a:rPr>
              <a:t>Lavoro </a:t>
            </a:r>
            <a:r>
              <a:rPr lang="it-IT" sz="2400" b="1" dirty="0" smtClean="0">
                <a:solidFill>
                  <a:srgbClr val="002060"/>
                </a:solidFill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</a:rPr>
              <a:t> Bari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7027" b="6008"/>
          <a:stretch/>
        </p:blipFill>
        <p:spPr>
          <a:xfrm>
            <a:off x="71718" y="1479958"/>
            <a:ext cx="1792941" cy="277827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32702" y="153476"/>
            <a:ext cx="45302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SESSANTOTTO - 68</a:t>
            </a: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PREPOSIZIONI SPECIALI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7875" r="5642" b="7327"/>
          <a:stretch/>
        </p:blipFill>
        <p:spPr>
          <a:xfrm>
            <a:off x="10227076" y="79739"/>
            <a:ext cx="1748901" cy="11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47430" y="1546579"/>
            <a:ext cx="8857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b="1" dirty="0" smtClean="0"/>
              <a:t>Stato </a:t>
            </a:r>
            <a:r>
              <a:rPr lang="it-IT" sz="2400" b="1" dirty="0"/>
              <a:t>in </a:t>
            </a:r>
            <a:r>
              <a:rPr lang="it-IT" sz="2400" b="1" dirty="0" smtClean="0"/>
              <a:t>luogo - pe</a:t>
            </a:r>
            <a:r>
              <a:rPr lang="it-IT" sz="2400" dirty="0" smtClean="0"/>
              <a:t>r </a:t>
            </a:r>
            <a:r>
              <a:rPr lang="it-IT" sz="2400" dirty="0"/>
              <a:t>indicare dove ci si trova </a:t>
            </a:r>
            <a:r>
              <a:rPr lang="it-IT" sz="2400" b="1" dirty="0" smtClean="0"/>
              <a:t>-&gt; </a:t>
            </a:r>
            <a:r>
              <a:rPr lang="it-IT" sz="2400" b="1" dirty="0" smtClean="0">
                <a:solidFill>
                  <a:srgbClr val="FF0000"/>
                </a:solidFill>
              </a:rPr>
              <a:t>A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2400" b="1" dirty="0" smtClean="0">
                <a:solidFill>
                  <a:srgbClr val="FF0000"/>
                </a:solidFill>
              </a:rPr>
              <a:t>A casa </a:t>
            </a:r>
            <a:r>
              <a:rPr lang="it-IT" sz="2400" b="1" dirty="0" smtClean="0">
                <a:solidFill>
                  <a:srgbClr val="002060"/>
                </a:solidFill>
              </a:rPr>
              <a:t>– Vado </a:t>
            </a:r>
            <a:r>
              <a:rPr lang="it-IT" sz="2400" b="1" dirty="0" smtClean="0">
                <a:solidFill>
                  <a:srgbClr val="00B0F0"/>
                </a:solidFill>
              </a:rPr>
              <a:t>a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u="sng" dirty="0" smtClean="0">
                <a:solidFill>
                  <a:srgbClr val="002060"/>
                </a:solidFill>
              </a:rPr>
              <a:t>cas</a:t>
            </a:r>
            <a:r>
              <a:rPr lang="it-IT" sz="2400" b="1" dirty="0" smtClean="0">
                <a:solidFill>
                  <a:srgbClr val="002060"/>
                </a:solidFill>
              </a:rPr>
              <a:t>a di Luca stasera.</a:t>
            </a:r>
          </a:p>
          <a:p>
            <a:pPr marL="457200" indent="-457200" algn="just">
              <a:buAutoNum type="alphaLcPeriod"/>
            </a:pPr>
            <a:r>
              <a:rPr lang="it-IT" sz="2400" b="1" dirty="0" smtClean="0">
                <a:solidFill>
                  <a:srgbClr val="FF0000"/>
                </a:solidFill>
              </a:rPr>
              <a:t>A scuola </a:t>
            </a:r>
            <a:r>
              <a:rPr lang="it-IT" sz="2400" b="1" dirty="0" smtClean="0">
                <a:solidFill>
                  <a:srgbClr val="002060"/>
                </a:solidFill>
              </a:rPr>
              <a:t>– Domani andremo </a:t>
            </a:r>
            <a:r>
              <a:rPr lang="it-IT" sz="2400" b="1" dirty="0" smtClean="0">
                <a:solidFill>
                  <a:srgbClr val="00B0F0"/>
                </a:solidFill>
              </a:rPr>
              <a:t>a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u="sng" dirty="0" smtClean="0">
                <a:solidFill>
                  <a:srgbClr val="002060"/>
                </a:solidFill>
              </a:rPr>
              <a:t>scuola</a:t>
            </a:r>
            <a:r>
              <a:rPr lang="it-IT" sz="2400" b="1" dirty="0" smtClean="0">
                <a:solidFill>
                  <a:srgbClr val="002060"/>
                </a:solidFill>
              </a:rPr>
              <a:t> prima.</a:t>
            </a:r>
          </a:p>
          <a:p>
            <a:pPr marL="457200" indent="-457200" algn="just">
              <a:buAutoNum type="alphaLcPeriod"/>
            </a:pPr>
            <a:r>
              <a:rPr lang="it-IT" sz="2400" b="1" dirty="0" smtClean="0">
                <a:solidFill>
                  <a:srgbClr val="FF0000"/>
                </a:solidFill>
              </a:rPr>
              <a:t>A lezione </a:t>
            </a:r>
            <a:r>
              <a:rPr lang="it-IT" sz="2400" b="1" dirty="0" smtClean="0">
                <a:solidFill>
                  <a:srgbClr val="002060"/>
                </a:solidFill>
              </a:rPr>
              <a:t>– Andiamo </a:t>
            </a:r>
            <a:r>
              <a:rPr lang="it-IT" sz="2400" b="1" dirty="0" smtClean="0">
                <a:solidFill>
                  <a:srgbClr val="00B0F0"/>
                </a:solidFill>
              </a:rPr>
              <a:t>a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u="sng" dirty="0" smtClean="0">
                <a:solidFill>
                  <a:srgbClr val="002060"/>
                </a:solidFill>
              </a:rPr>
              <a:t>lezione</a:t>
            </a:r>
            <a:r>
              <a:rPr lang="it-IT" sz="2400" b="1" dirty="0" smtClean="0">
                <a:solidFill>
                  <a:srgbClr val="002060"/>
                </a:solidFill>
              </a:rPr>
              <a:t> di Matematica.</a:t>
            </a:r>
          </a:p>
          <a:p>
            <a:pPr marL="457200" indent="-457200" algn="just">
              <a:buAutoNum type="alphaLcPeriod"/>
            </a:pPr>
            <a:r>
              <a:rPr lang="it-IT" sz="2400" b="1" dirty="0" smtClean="0">
                <a:solidFill>
                  <a:srgbClr val="FF0000"/>
                </a:solidFill>
              </a:rPr>
              <a:t>A letto </a:t>
            </a:r>
            <a:r>
              <a:rPr lang="it-IT" sz="2400" b="1" dirty="0" smtClean="0">
                <a:solidFill>
                  <a:srgbClr val="002060"/>
                </a:solidFill>
              </a:rPr>
              <a:t>– Andrò </a:t>
            </a:r>
            <a:r>
              <a:rPr lang="it-IT" sz="2400" b="1" dirty="0" smtClean="0">
                <a:solidFill>
                  <a:srgbClr val="00B0F0"/>
                </a:solidFill>
              </a:rPr>
              <a:t>a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u="sng" dirty="0" smtClean="0">
                <a:solidFill>
                  <a:srgbClr val="002060"/>
                </a:solidFill>
              </a:rPr>
              <a:t>letto</a:t>
            </a:r>
            <a:r>
              <a:rPr lang="it-IT" sz="2400" b="1" dirty="0" smtClean="0">
                <a:solidFill>
                  <a:srgbClr val="002060"/>
                </a:solidFill>
              </a:rPr>
              <a:t> più tarde.</a:t>
            </a:r>
          </a:p>
          <a:p>
            <a:pPr marL="457200" indent="-457200" algn="just">
              <a:buAutoNum type="alphaLcPeriod"/>
            </a:pPr>
            <a:r>
              <a:rPr lang="it-IT" sz="2400" b="1" dirty="0" smtClean="0">
                <a:solidFill>
                  <a:srgbClr val="FF0000"/>
                </a:solidFill>
              </a:rPr>
              <a:t>A cena </a:t>
            </a:r>
            <a:r>
              <a:rPr lang="it-IT" sz="2400" b="1" dirty="0" smtClean="0">
                <a:solidFill>
                  <a:srgbClr val="002060"/>
                </a:solidFill>
              </a:rPr>
              <a:t>– Stasera vado </a:t>
            </a:r>
            <a:r>
              <a:rPr lang="it-IT" sz="2400" b="1" dirty="0" smtClean="0">
                <a:solidFill>
                  <a:srgbClr val="00B0F0"/>
                </a:solidFill>
              </a:rPr>
              <a:t>a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u="sng" dirty="0" smtClean="0">
                <a:solidFill>
                  <a:srgbClr val="002060"/>
                </a:solidFill>
              </a:rPr>
              <a:t>cena</a:t>
            </a:r>
            <a:r>
              <a:rPr lang="it-IT" sz="2400" b="1" dirty="0" smtClean="0">
                <a:solidFill>
                  <a:srgbClr val="002060"/>
                </a:solidFill>
              </a:rPr>
              <a:t> con miei nonni.</a:t>
            </a:r>
          </a:p>
          <a:p>
            <a:pPr marL="457200" indent="-457200" algn="just">
              <a:buAutoNum type="alphaLcPeriod"/>
            </a:pPr>
            <a:r>
              <a:rPr lang="it-IT" sz="2400" b="1" dirty="0" smtClean="0">
                <a:solidFill>
                  <a:srgbClr val="FF0000"/>
                </a:solidFill>
              </a:rPr>
              <a:t>A casa </a:t>
            </a:r>
            <a:r>
              <a:rPr lang="it-IT" sz="2400" b="1" dirty="0" smtClean="0">
                <a:solidFill>
                  <a:srgbClr val="002060"/>
                </a:solidFill>
              </a:rPr>
              <a:t>– Sono ancora </a:t>
            </a:r>
            <a:r>
              <a:rPr lang="it-IT" sz="2400" b="1" dirty="0" smtClean="0">
                <a:solidFill>
                  <a:srgbClr val="00B0F0"/>
                </a:solidFill>
              </a:rPr>
              <a:t>a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u="sng" dirty="0" smtClean="0">
                <a:solidFill>
                  <a:srgbClr val="002060"/>
                </a:solidFill>
              </a:rPr>
              <a:t>casa</a:t>
            </a:r>
            <a:r>
              <a:rPr lang="it-IT" sz="2400" b="1" dirty="0" smtClean="0">
                <a:solidFill>
                  <a:srgbClr val="002060"/>
                </a:solidFill>
              </a:rPr>
              <a:t>.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7027" b="6008"/>
          <a:stretch/>
        </p:blipFill>
        <p:spPr>
          <a:xfrm>
            <a:off x="71718" y="1479958"/>
            <a:ext cx="1792941" cy="277827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32702" y="153476"/>
            <a:ext cx="45302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SESSANTOTTO - 68</a:t>
            </a: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PREPOSIZIONI SPECIALI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7875" r="5642" b="7327"/>
          <a:stretch/>
        </p:blipFill>
        <p:spPr>
          <a:xfrm>
            <a:off x="10227076" y="79739"/>
            <a:ext cx="1748901" cy="11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2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47430" y="1546579"/>
            <a:ext cx="8857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 panose="05000000000000000000" pitchFamily="2" charset="2"/>
              <a:buChar char="q"/>
            </a:pPr>
            <a:r>
              <a:rPr lang="it-IT" sz="2400" b="1" dirty="0" smtClean="0"/>
              <a:t>Complemento </a:t>
            </a:r>
            <a:r>
              <a:rPr lang="it-IT" sz="2400" b="1" dirty="0"/>
              <a:t>di termine:</a:t>
            </a:r>
            <a:r>
              <a:rPr lang="it-IT" sz="2400" dirty="0"/>
              <a:t> Per indicare la persona o cosa che riceve l'azione del </a:t>
            </a:r>
            <a:r>
              <a:rPr lang="it-IT" sz="2400" dirty="0" smtClean="0"/>
              <a:t>verbo -&gt; </a:t>
            </a:r>
            <a:r>
              <a:rPr lang="it-IT" sz="2400" b="1" dirty="0" smtClean="0">
                <a:solidFill>
                  <a:srgbClr val="FF0000"/>
                </a:solidFill>
              </a:rPr>
              <a:t>A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2400" b="1" dirty="0" smtClean="0">
                <a:solidFill>
                  <a:srgbClr val="FF0000"/>
                </a:solidFill>
              </a:rPr>
              <a:t>Parlo </a:t>
            </a:r>
            <a:r>
              <a:rPr lang="it-IT" sz="2400" b="1" dirty="0" smtClean="0">
                <a:solidFill>
                  <a:srgbClr val="0070C0"/>
                </a:solidFill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</a:rPr>
              <a:t> Marco. Ma non parlo di Maria.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lphaLcPeriod"/>
            </a:pPr>
            <a:r>
              <a:rPr lang="it-IT" sz="2400" b="1" dirty="0" smtClean="0">
                <a:solidFill>
                  <a:srgbClr val="FF0000"/>
                </a:solidFill>
              </a:rPr>
              <a:t>Racconterò di te </a:t>
            </a:r>
            <a:r>
              <a:rPr lang="it-IT" sz="2400" b="1" dirty="0" smtClean="0">
                <a:solidFill>
                  <a:srgbClr val="0070C0"/>
                </a:solidFill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</a:rPr>
              <a:t> Maria. Vuole incontrarti.</a:t>
            </a:r>
          </a:p>
          <a:p>
            <a:pPr marL="457200" indent="-457200" algn="just">
              <a:buAutoNum type="alphaLcPeriod"/>
            </a:pPr>
            <a:r>
              <a:rPr lang="it-IT" sz="2400" b="1" dirty="0" smtClean="0">
                <a:solidFill>
                  <a:srgbClr val="FF0000"/>
                </a:solidFill>
              </a:rPr>
              <a:t>Ho regalato un libro </a:t>
            </a:r>
            <a:r>
              <a:rPr lang="it-IT" sz="2400" b="1" dirty="0" smtClean="0">
                <a:solidFill>
                  <a:srgbClr val="0070C0"/>
                </a:solidFill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</a:rPr>
              <a:t> Sofia. Le piace leggere.</a:t>
            </a:r>
          </a:p>
          <a:p>
            <a:pPr marL="457200" indent="-457200" algn="just">
              <a:buAutoNum type="alphaLcPeriod"/>
            </a:pPr>
            <a:r>
              <a:rPr lang="it-IT" sz="2400" b="1" dirty="0">
                <a:solidFill>
                  <a:srgbClr val="FF0000"/>
                </a:solidFill>
              </a:rPr>
              <a:t>Racconta </a:t>
            </a:r>
            <a:r>
              <a:rPr lang="it-IT" sz="2400" b="1" dirty="0">
                <a:solidFill>
                  <a:srgbClr val="0070C0"/>
                </a:solidFill>
              </a:rPr>
              <a:t>a</a:t>
            </a:r>
            <a:r>
              <a:rPr lang="it-IT" sz="2400" b="1" dirty="0">
                <a:solidFill>
                  <a:srgbClr val="FF0000"/>
                </a:solidFill>
              </a:rPr>
              <a:t> Luca dei pericoli di quella strada.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 algn="just"/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7027" b="6008"/>
          <a:stretch/>
        </p:blipFill>
        <p:spPr>
          <a:xfrm>
            <a:off x="71718" y="1479958"/>
            <a:ext cx="1792941" cy="277827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32702" y="153476"/>
            <a:ext cx="45302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SESSANTOTTO - 68</a:t>
            </a: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PREPOSIZIONI SPECIALI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7875" r="5642" b="7327"/>
          <a:stretch/>
        </p:blipFill>
        <p:spPr>
          <a:xfrm>
            <a:off x="10227076" y="79739"/>
            <a:ext cx="1748901" cy="11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6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47430" y="1546579"/>
            <a:ext cx="8857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it-IT" sz="2400" b="1" dirty="0" smtClean="0"/>
              <a:t>2. P</a:t>
            </a:r>
            <a:r>
              <a:rPr lang="it-IT" sz="2400" dirty="0" smtClean="0"/>
              <a:t>er </a:t>
            </a:r>
            <a:r>
              <a:rPr lang="it-IT" sz="2400" dirty="0"/>
              <a:t>indicare luogo </a:t>
            </a:r>
            <a:r>
              <a:rPr lang="it-IT" sz="2400" dirty="0" smtClean="0"/>
              <a:t>o mezzi </a:t>
            </a:r>
            <a:r>
              <a:rPr lang="it-IT" sz="2400" dirty="0"/>
              <a:t>di trasporto e </a:t>
            </a:r>
            <a:r>
              <a:rPr lang="it-IT" sz="2400" dirty="0" smtClean="0"/>
              <a:t>tempo, negozi e </a:t>
            </a:r>
            <a:r>
              <a:rPr lang="it-IT" sz="2400" dirty="0"/>
              <a:t>espressioni come </a:t>
            </a:r>
            <a:r>
              <a:rPr lang="it-IT" sz="2400" i="1" dirty="0"/>
              <a:t>i</a:t>
            </a:r>
            <a:r>
              <a:rPr lang="it-IT" sz="2400" i="1" dirty="0" smtClean="0"/>
              <a:t>n ufficio</a:t>
            </a:r>
            <a:r>
              <a:rPr lang="it-IT" sz="2400" dirty="0" smtClean="0"/>
              <a:t>, </a:t>
            </a:r>
            <a:r>
              <a:rPr lang="it-IT" sz="2400" i="1" dirty="0" smtClean="0"/>
              <a:t>in treno</a:t>
            </a:r>
            <a:r>
              <a:rPr lang="it-IT" sz="2400" dirty="0" smtClean="0"/>
              <a:t>, </a:t>
            </a:r>
            <a:r>
              <a:rPr lang="it-IT" sz="2400" i="1" dirty="0" smtClean="0"/>
              <a:t>in estate</a:t>
            </a:r>
            <a:r>
              <a:rPr lang="it-IT" sz="2400" dirty="0" smtClean="0"/>
              <a:t>, ecc -&gt; </a:t>
            </a:r>
            <a:r>
              <a:rPr lang="it-IT" sz="2400" b="1" dirty="0" smtClean="0">
                <a:solidFill>
                  <a:srgbClr val="FF0000"/>
                </a:solidFill>
              </a:rPr>
              <a:t>IN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0070C0"/>
                </a:solidFill>
              </a:rPr>
              <a:t>In </a:t>
            </a:r>
            <a:r>
              <a:rPr lang="it-IT" sz="2000" b="1" dirty="0">
                <a:solidFill>
                  <a:srgbClr val="0070C0"/>
                </a:solidFill>
              </a:rPr>
              <a:t>Cucina </a:t>
            </a:r>
            <a:r>
              <a:rPr lang="it-IT" sz="2000" b="1" dirty="0">
                <a:solidFill>
                  <a:srgbClr val="FF0000"/>
                </a:solidFill>
              </a:rPr>
              <a:t>- Lei è </a:t>
            </a:r>
            <a:r>
              <a:rPr lang="it-IT" sz="2000" b="1" dirty="0">
                <a:solidFill>
                  <a:srgbClr val="002060"/>
                </a:solidFill>
              </a:rPr>
              <a:t>in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u="sng" dirty="0">
                <a:solidFill>
                  <a:srgbClr val="FF0000"/>
                </a:solidFill>
              </a:rPr>
              <a:t>cucina</a:t>
            </a:r>
            <a:r>
              <a:rPr lang="it-IT" sz="2000" b="1" dirty="0">
                <a:solidFill>
                  <a:srgbClr val="FF0000"/>
                </a:solidFill>
              </a:rPr>
              <a:t> e sta preparando il pranzo.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0070C0"/>
                </a:solidFill>
              </a:rPr>
              <a:t>In Banca </a:t>
            </a:r>
            <a:r>
              <a:rPr lang="it-IT" sz="2000" b="1" dirty="0">
                <a:solidFill>
                  <a:srgbClr val="FF0000"/>
                </a:solidFill>
              </a:rPr>
              <a:t>- Effettuare depositi </a:t>
            </a:r>
            <a:r>
              <a:rPr lang="it-IT" sz="2000" b="1" dirty="0">
                <a:solidFill>
                  <a:srgbClr val="002060"/>
                </a:solidFill>
              </a:rPr>
              <a:t>in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u="sng" dirty="0">
                <a:solidFill>
                  <a:srgbClr val="FF0000"/>
                </a:solidFill>
              </a:rPr>
              <a:t>banc</a:t>
            </a:r>
            <a:r>
              <a:rPr lang="it-IT" sz="2000" b="1" dirty="0">
                <a:solidFill>
                  <a:srgbClr val="FF0000"/>
                </a:solidFill>
              </a:rPr>
              <a:t>a è faticoso.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0070C0"/>
                </a:solidFill>
              </a:rPr>
              <a:t>In Farmacia </a:t>
            </a:r>
            <a:r>
              <a:rPr lang="it-IT" sz="2000" b="1" dirty="0">
                <a:solidFill>
                  <a:srgbClr val="FF0000"/>
                </a:solidFill>
              </a:rPr>
              <a:t>- Vado sempre </a:t>
            </a:r>
            <a:r>
              <a:rPr lang="it-IT" sz="2000" b="1" dirty="0">
                <a:solidFill>
                  <a:srgbClr val="002060"/>
                </a:solidFill>
              </a:rPr>
              <a:t>in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u="sng" dirty="0">
                <a:solidFill>
                  <a:srgbClr val="FF0000"/>
                </a:solidFill>
              </a:rPr>
              <a:t>farmacia</a:t>
            </a:r>
            <a:r>
              <a:rPr lang="it-IT" sz="2000" b="1" dirty="0">
                <a:solidFill>
                  <a:srgbClr val="FF0000"/>
                </a:solidFill>
              </a:rPr>
              <a:t> a comprare antidolorifici.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0070C0"/>
                </a:solidFill>
              </a:rPr>
              <a:t>In Pizzeria </a:t>
            </a:r>
            <a:r>
              <a:rPr lang="it-IT" sz="2000" b="1" dirty="0">
                <a:solidFill>
                  <a:srgbClr val="FF0000"/>
                </a:solidFill>
              </a:rPr>
              <a:t>- Domenica andiamo tutti </a:t>
            </a:r>
            <a:r>
              <a:rPr lang="it-IT" sz="2000" b="1" dirty="0">
                <a:solidFill>
                  <a:srgbClr val="002060"/>
                </a:solidFill>
              </a:rPr>
              <a:t>in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pizzeri</a:t>
            </a:r>
            <a:r>
              <a:rPr lang="it-IT" sz="2000" b="1" dirty="0">
                <a:solidFill>
                  <a:srgbClr val="FF0000"/>
                </a:solidFill>
              </a:rPr>
              <a:t>a</a:t>
            </a:r>
            <a:r>
              <a:rPr lang="it-IT" sz="2000" b="1" dirty="0" smtClean="0">
                <a:solidFill>
                  <a:srgbClr val="FF0000"/>
                </a:solidFill>
              </a:rPr>
              <a:t>.</a:t>
            </a: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0070C0"/>
                </a:solidFill>
              </a:rPr>
              <a:t>In State </a:t>
            </a:r>
            <a:r>
              <a:rPr lang="it-IT" sz="2000" b="1" dirty="0" smtClean="0">
                <a:solidFill>
                  <a:srgbClr val="FF0000"/>
                </a:solidFill>
              </a:rPr>
              <a:t>- </a:t>
            </a:r>
            <a:r>
              <a:rPr lang="it-IT" sz="2000" b="1" dirty="0" smtClean="0">
                <a:solidFill>
                  <a:srgbClr val="002060"/>
                </a:solidFill>
              </a:rPr>
              <a:t>In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u="sng" dirty="0">
                <a:solidFill>
                  <a:srgbClr val="FF0000"/>
                </a:solidFill>
              </a:rPr>
              <a:t>estate</a:t>
            </a:r>
            <a:r>
              <a:rPr lang="it-IT" sz="2000" b="1" dirty="0">
                <a:solidFill>
                  <a:srgbClr val="FF0000"/>
                </a:solidFill>
              </a:rPr>
              <a:t> abbiamo bisogno di bere molta acqua</a:t>
            </a:r>
            <a:r>
              <a:rPr lang="it-IT" sz="2000" b="1" dirty="0" smtClean="0">
                <a:solidFill>
                  <a:srgbClr val="FF0000"/>
                </a:solidFill>
              </a:rPr>
              <a:t>.</a:t>
            </a: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In Treno </a:t>
            </a:r>
            <a:r>
              <a:rPr lang="pt-BR" sz="2000" b="1" dirty="0" smtClean="0">
                <a:solidFill>
                  <a:srgbClr val="FF0000"/>
                </a:solidFill>
              </a:rPr>
              <a:t>- </a:t>
            </a:r>
            <a:r>
              <a:rPr lang="it-IT" sz="2000" b="1" dirty="0">
                <a:solidFill>
                  <a:srgbClr val="FF0000"/>
                </a:solidFill>
              </a:rPr>
              <a:t>Viaggiare </a:t>
            </a:r>
            <a:r>
              <a:rPr lang="it-IT" sz="2000" b="1" dirty="0">
                <a:solidFill>
                  <a:srgbClr val="002060"/>
                </a:solidFill>
              </a:rPr>
              <a:t>in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u="sng" dirty="0">
                <a:solidFill>
                  <a:srgbClr val="FF0000"/>
                </a:solidFill>
              </a:rPr>
              <a:t>tren</a:t>
            </a:r>
            <a:r>
              <a:rPr lang="it-IT" sz="2000" b="1" dirty="0">
                <a:solidFill>
                  <a:srgbClr val="FF0000"/>
                </a:solidFill>
              </a:rPr>
              <a:t>o è più comodo.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7027" b="6008"/>
          <a:stretch/>
        </p:blipFill>
        <p:spPr>
          <a:xfrm>
            <a:off x="71718" y="1479958"/>
            <a:ext cx="1792941" cy="277827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32702" y="153476"/>
            <a:ext cx="45302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SESSANTOTTO - 68</a:t>
            </a: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PREPOSIZIONI SPECIALI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7875" r="5642" b="7327"/>
          <a:stretch/>
        </p:blipFill>
        <p:spPr>
          <a:xfrm>
            <a:off x="10227076" y="79739"/>
            <a:ext cx="1748901" cy="11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3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47430" y="1546579"/>
            <a:ext cx="8857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Allora ... Paesi -&gt; </a:t>
            </a:r>
            <a:r>
              <a:rPr lang="it-IT" sz="2400" dirty="0" smtClean="0">
                <a:solidFill>
                  <a:srgbClr val="FF0000"/>
                </a:solidFill>
              </a:rPr>
              <a:t>IN</a:t>
            </a:r>
          </a:p>
          <a:p>
            <a:pPr marL="457200" indent="-457200" algn="just">
              <a:buAutoNum type="alphaLcPeriod"/>
            </a:pPr>
            <a:endParaRPr lang="it-IT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FF0000"/>
                </a:solidFill>
              </a:rPr>
              <a:t>Vivo </a:t>
            </a:r>
            <a:r>
              <a:rPr lang="it-IT" sz="2400" b="1" dirty="0" smtClean="0">
                <a:solidFill>
                  <a:srgbClr val="0070C0"/>
                </a:solidFill>
              </a:rPr>
              <a:t>in italia </a:t>
            </a:r>
            <a:r>
              <a:rPr lang="it-IT" sz="2400" b="1" dirty="0" smtClean="0">
                <a:solidFill>
                  <a:srgbClr val="FF0000"/>
                </a:solidFill>
              </a:rPr>
              <a:t>da vent’anni.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FF0000"/>
                </a:solidFill>
              </a:rPr>
              <a:t>Studio </a:t>
            </a:r>
            <a:r>
              <a:rPr lang="it-IT" sz="2400" b="1" dirty="0">
                <a:solidFill>
                  <a:srgbClr val="0070C0"/>
                </a:solidFill>
              </a:rPr>
              <a:t>in Brasile </a:t>
            </a:r>
            <a:r>
              <a:rPr lang="it-IT" sz="2400" b="1" dirty="0">
                <a:solidFill>
                  <a:srgbClr val="FF0000"/>
                </a:solidFill>
              </a:rPr>
              <a:t>da quando avevo undici anni</a:t>
            </a:r>
            <a:r>
              <a:rPr lang="it-IT" sz="24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FF0000"/>
                </a:solidFill>
              </a:rPr>
              <a:t>Vado </a:t>
            </a:r>
            <a:r>
              <a:rPr lang="it-IT" sz="2400" b="1" dirty="0">
                <a:solidFill>
                  <a:srgbClr val="0070C0"/>
                </a:solidFill>
              </a:rPr>
              <a:t>in Francia </a:t>
            </a:r>
            <a:r>
              <a:rPr lang="it-IT" sz="2400" b="1" dirty="0">
                <a:solidFill>
                  <a:srgbClr val="FF0000"/>
                </a:solidFill>
              </a:rPr>
              <a:t>a vedere la Torre Eiffel.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7027" b="6008"/>
          <a:stretch/>
        </p:blipFill>
        <p:spPr>
          <a:xfrm>
            <a:off x="71718" y="1479958"/>
            <a:ext cx="1792941" cy="277827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32702" y="153476"/>
            <a:ext cx="45302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SESSANTOTTO - 68</a:t>
            </a: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PREPOSIZIONI SPECIALI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7875" r="5642" b="7327"/>
          <a:stretch/>
        </p:blipFill>
        <p:spPr>
          <a:xfrm>
            <a:off x="10227076" y="79739"/>
            <a:ext cx="1748901" cy="11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47430" y="1546579"/>
            <a:ext cx="8857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Allora ... Regioni -&gt; </a:t>
            </a:r>
            <a:r>
              <a:rPr lang="it-IT" sz="2400" dirty="0" smtClean="0">
                <a:solidFill>
                  <a:srgbClr val="FF0000"/>
                </a:solidFill>
              </a:rPr>
              <a:t>IN</a:t>
            </a:r>
          </a:p>
          <a:p>
            <a:pPr marL="457200" indent="-457200" algn="just">
              <a:buAutoNum type="alphaLcPeriod"/>
            </a:pPr>
            <a:endParaRPr lang="it-IT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FF0000"/>
                </a:solidFill>
              </a:rPr>
              <a:t>Abito </a:t>
            </a:r>
            <a:r>
              <a:rPr lang="it-IT" sz="2400" b="1" dirty="0" smtClean="0">
                <a:solidFill>
                  <a:srgbClr val="002060"/>
                </a:solidFill>
              </a:rPr>
              <a:t>in toscana </a:t>
            </a:r>
            <a:r>
              <a:rPr lang="it-IT" sz="2400" b="1" dirty="0" smtClean="0">
                <a:solidFill>
                  <a:srgbClr val="FF0000"/>
                </a:solidFill>
              </a:rPr>
              <a:t>in una città riva al mare.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FF0000"/>
                </a:solidFill>
              </a:rPr>
              <a:t>Sono </a:t>
            </a:r>
            <a:r>
              <a:rPr lang="it-IT" sz="2400" b="1" dirty="0" smtClean="0">
                <a:solidFill>
                  <a:srgbClr val="002060"/>
                </a:solidFill>
              </a:rPr>
              <a:t>in Sicilia </a:t>
            </a:r>
            <a:r>
              <a:rPr lang="it-IT" sz="2400" b="1" dirty="0" smtClean="0">
                <a:solidFill>
                  <a:srgbClr val="FF0000"/>
                </a:solidFill>
              </a:rPr>
              <a:t>molto tempo fa.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FF0000"/>
                </a:solidFill>
              </a:rPr>
              <a:t>Io viaggio sempre </a:t>
            </a:r>
            <a:r>
              <a:rPr lang="it-IT" sz="2400" b="1" dirty="0">
                <a:solidFill>
                  <a:srgbClr val="002060"/>
                </a:solidFill>
              </a:rPr>
              <a:t>in Lombardia in</a:t>
            </a:r>
            <a:r>
              <a:rPr lang="it-IT" sz="2400" b="1" dirty="0">
                <a:solidFill>
                  <a:srgbClr val="FF0000"/>
                </a:solidFill>
              </a:rPr>
              <a:t> treno.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7027" b="6008"/>
          <a:stretch/>
        </p:blipFill>
        <p:spPr>
          <a:xfrm>
            <a:off x="71718" y="1479958"/>
            <a:ext cx="1792941" cy="277827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32702" y="153476"/>
            <a:ext cx="45302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SESSANTOTTO - 68</a:t>
            </a: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PREPOSIZIONI SPECIALI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7875" r="5642" b="7327"/>
          <a:stretch/>
        </p:blipFill>
        <p:spPr>
          <a:xfrm>
            <a:off x="10227076" y="79739"/>
            <a:ext cx="1748901" cy="11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7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47430" y="1546579"/>
            <a:ext cx="8857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Allora ... Luogui e Mezzi di Trasporto-&gt; </a:t>
            </a:r>
            <a:r>
              <a:rPr lang="it-IT" sz="2400" dirty="0" smtClean="0">
                <a:solidFill>
                  <a:srgbClr val="FF0000"/>
                </a:solidFill>
              </a:rPr>
              <a:t>IN</a:t>
            </a:r>
          </a:p>
          <a:p>
            <a:pPr marL="457200" indent="-457200" algn="just">
              <a:buAutoNum type="alphaLcPeriod"/>
            </a:pPr>
            <a:endParaRPr lang="it-IT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FF0000"/>
                </a:solidFill>
              </a:rPr>
              <a:t>Lui lavora </a:t>
            </a:r>
            <a:r>
              <a:rPr lang="it-IT" sz="2400" b="1" dirty="0" smtClean="0">
                <a:solidFill>
                  <a:srgbClr val="002060"/>
                </a:solidFill>
              </a:rPr>
              <a:t>in Uffico </a:t>
            </a:r>
            <a:r>
              <a:rPr lang="it-IT" sz="2400" b="1" dirty="0" smtClean="0">
                <a:solidFill>
                  <a:srgbClr val="FF0000"/>
                </a:solidFill>
              </a:rPr>
              <a:t>Postale di Roma.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FF0000"/>
                </a:solidFill>
              </a:rPr>
              <a:t>Sono </a:t>
            </a:r>
            <a:r>
              <a:rPr lang="it-IT" sz="2400" b="1" dirty="0" smtClean="0">
                <a:solidFill>
                  <a:srgbClr val="002060"/>
                </a:solidFill>
              </a:rPr>
              <a:t>in Sicilia </a:t>
            </a:r>
            <a:r>
              <a:rPr lang="it-IT" sz="2400" b="1" dirty="0" smtClean="0">
                <a:solidFill>
                  <a:srgbClr val="FF0000"/>
                </a:solidFill>
              </a:rPr>
              <a:t>molto tempo fa.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FF0000"/>
                </a:solidFill>
              </a:rPr>
              <a:t>Viaggiando </a:t>
            </a:r>
            <a:r>
              <a:rPr lang="it-IT" sz="2400" b="1" dirty="0">
                <a:solidFill>
                  <a:srgbClr val="002060"/>
                </a:solidFill>
              </a:rPr>
              <a:t>in treno </a:t>
            </a:r>
            <a:r>
              <a:rPr lang="it-IT" sz="2400" b="1" dirty="0">
                <a:solidFill>
                  <a:srgbClr val="FF0000"/>
                </a:solidFill>
              </a:rPr>
              <a:t>è possibile ammirare paesaggi </a:t>
            </a:r>
            <a:r>
              <a:rPr lang="it-IT" sz="2400" b="1" dirty="0" smtClean="0">
                <a:solidFill>
                  <a:srgbClr val="FF0000"/>
                </a:solidFill>
              </a:rPr>
              <a:t>meravigliosi.</a:t>
            </a:r>
            <a:endParaRPr lang="it-IT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7027" b="6008"/>
          <a:stretch/>
        </p:blipFill>
        <p:spPr>
          <a:xfrm>
            <a:off x="71718" y="1479958"/>
            <a:ext cx="1792941" cy="277827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32702" y="153476"/>
            <a:ext cx="45302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SESSANTOTTO - 68</a:t>
            </a: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PREPOSIZIONI SPECIALI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7875" r="5642" b="7327"/>
          <a:stretch/>
        </p:blipFill>
        <p:spPr>
          <a:xfrm>
            <a:off x="10227076" y="79739"/>
            <a:ext cx="1748901" cy="11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03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172</TotalTime>
  <Words>321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Bauhaus 93</vt:lpstr>
      <vt:lpstr>Rockwell</vt:lpstr>
      <vt:lpstr>Rockwell Condensed</vt:lpstr>
      <vt:lpstr>Wingdings</vt:lpstr>
      <vt:lpstr>Tipo de Madeira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25</cp:revision>
  <dcterms:created xsi:type="dcterms:W3CDTF">2026-02-19T11:59:51Z</dcterms:created>
  <dcterms:modified xsi:type="dcterms:W3CDTF">2026-03-04T11:29:50Z</dcterms:modified>
</cp:coreProperties>
</file>