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4"/>
  </p:notesMasterIdLst>
  <p:handoutMasterIdLst>
    <p:handoutMasterId r:id="rId15"/>
  </p:handoutMasterIdLst>
  <p:sldIdLst>
    <p:sldId id="264" r:id="rId5"/>
    <p:sldId id="265" r:id="rId6"/>
    <p:sldId id="266" r:id="rId7"/>
    <p:sldId id="267" r:id="rId8"/>
    <p:sldId id="268" r:id="rId9"/>
    <p:sldId id="272" r:id="rId10"/>
    <p:sldId id="273" r:id="rId11"/>
    <p:sldId id="274" r:id="rId12"/>
    <p:sldId id="277" r:id="rId13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20" autoAdjust="0"/>
  </p:normalViewPr>
  <p:slideViewPr>
    <p:cSldViewPr snapToGrid="0">
      <p:cViewPr varScale="1">
        <p:scale>
          <a:sx n="98" d="100"/>
          <a:sy n="98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02/02/2026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02/02/2026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40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2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98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74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02/02/2026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02/02/2026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6690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74184" y="2613239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74184" y="2778861"/>
            <a:ext cx="37676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È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err="1" smtClean="0">
                <a:solidFill>
                  <a:schemeClr val="bg1"/>
                </a:solidFill>
              </a:rPr>
              <a:t>Andato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Foi, ele se foi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In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no, ao, para o</a:t>
            </a:r>
            <a:endParaRPr lang="pt-BR" sz="1700" b="1" dirty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Cielo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>
                <a:solidFill>
                  <a:schemeClr val="bg1"/>
                </a:solidFill>
              </a:rPr>
              <a:t>–</a:t>
            </a:r>
            <a:r>
              <a:rPr lang="pt-BR" sz="1700" b="1" dirty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Céu</a:t>
            </a:r>
            <a:endParaRPr lang="pt-BR" sz="1700" b="1" dirty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Ieri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ontem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Aveva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tinha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Avere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ter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Tanti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tantos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Debiti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-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Débitos</a:t>
            </a:r>
            <a:endParaRPr lang="pt-BR" sz="1700" b="1" dirty="0" smtClean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9185" y="6305435"/>
            <a:ext cx="345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0070C0"/>
                </a:solidFill>
                <a:latin typeface="Bauhaus 93" panose="04030905020B02020C02" pitchFamily="82" charset="0"/>
              </a:rPr>
              <a:t>Papà</a:t>
            </a:r>
            <a:r>
              <a:rPr lang="pt-BR" sz="24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 </a:t>
            </a:r>
            <a:r>
              <a:rPr lang="pt-BR" sz="2400" dirty="0" err="1" smtClean="0">
                <a:solidFill>
                  <a:srgbClr val="0070C0"/>
                </a:solidFill>
                <a:latin typeface="Bauhaus 93" panose="04030905020B02020C02" pitchFamily="82" charset="0"/>
              </a:rPr>
              <a:t>è</a:t>
            </a:r>
            <a:r>
              <a:rPr lang="pt-BR" sz="24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 </a:t>
            </a:r>
            <a:r>
              <a:rPr lang="pt-BR" sz="2400" dirty="0" err="1" smtClean="0">
                <a:solidFill>
                  <a:srgbClr val="0070C0"/>
                </a:solidFill>
                <a:latin typeface="Bauhaus 93" panose="04030905020B02020C02" pitchFamily="82" charset="0"/>
              </a:rPr>
              <a:t>Andato</a:t>
            </a:r>
            <a:r>
              <a:rPr lang="pt-BR" sz="24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 in </a:t>
            </a:r>
            <a:r>
              <a:rPr lang="pt-BR" sz="2400" dirty="0" err="1" smtClean="0">
                <a:solidFill>
                  <a:srgbClr val="0070C0"/>
                </a:solidFill>
                <a:latin typeface="Bauhaus 93" panose="04030905020B02020C02" pitchFamily="82" charset="0"/>
              </a:rPr>
              <a:t>Cielo</a:t>
            </a:r>
            <a:endParaRPr lang="pt-BR" sz="2400" dirty="0">
              <a:solidFill>
                <a:srgbClr val="0070C0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714" y="947375"/>
            <a:ext cx="4633580" cy="4963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8158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77154" y="2215048"/>
            <a:ext cx="3197646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37190" y="2910407"/>
            <a:ext cx="3894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Occhio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Olho, olha ...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Allora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Então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Devi –</a:t>
            </a:r>
            <a:r>
              <a:rPr lang="pt-BR" b="1" dirty="0" smtClean="0">
                <a:solidFill>
                  <a:srgbClr val="FF0000"/>
                </a:solidFill>
              </a:rPr>
              <a:t> Você deve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Dovere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dever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Fare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Fazer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Mesi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- meses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Entro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dentro de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Perchè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porque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Occhio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Allora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rgbClr val="FF0000"/>
                </a:solidFill>
              </a:rPr>
              <a:t> ex. id.. </a:t>
            </a:r>
            <a:r>
              <a:rPr lang="pt-BR" b="1" dirty="0" err="1" smtClean="0">
                <a:solidFill>
                  <a:srgbClr val="FF0000"/>
                </a:solidFill>
              </a:rPr>
              <a:t>Gir</a:t>
            </a:r>
            <a:r>
              <a:rPr lang="pt-BR" b="1" dirty="0" smtClean="0">
                <a:solidFill>
                  <a:srgbClr val="FF0000"/>
                </a:solidFill>
              </a:rPr>
              <a:t>.  reg.</a:t>
            </a:r>
          </a:p>
          <a:p>
            <a:pPr marL="342900" indent="-342900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Então tome cuidado</a:t>
            </a:r>
          </a:p>
          <a:p>
            <a:pPr marL="342900" indent="-342900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Abra os olhos</a:t>
            </a:r>
          </a:p>
          <a:p>
            <a:pPr marL="342900" indent="-342900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Fique esperto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26952" y="1987077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7428" y="266794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314" y="953311"/>
            <a:ext cx="4883286" cy="4985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2533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235" y="6127335"/>
            <a:ext cx="590639" cy="59063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230569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1309" y="3151730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7952" y="3376648"/>
            <a:ext cx="3912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Convivevi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viveu junto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Convivesti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viveu junto - IC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Convivere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conviver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Padre 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pai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Vero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Verdade, não é verdade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025" y="783047"/>
            <a:ext cx="5034958" cy="5291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14246" y="215102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23087" y="2996626"/>
            <a:ext cx="396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Allora</a:t>
            </a:r>
            <a:r>
              <a:rPr lang="pt-BR" b="1" dirty="0" smtClean="0">
                <a:solidFill>
                  <a:schemeClr val="bg1"/>
                </a:solidFill>
              </a:rPr>
              <a:t> 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então                       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Sei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Você é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Come –</a:t>
            </a:r>
            <a:r>
              <a:rPr lang="pt-BR" b="1" dirty="0" smtClean="0">
                <a:solidFill>
                  <a:srgbClr val="FF0000"/>
                </a:solidFill>
              </a:rPr>
              <a:t> come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Erede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herdeiro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In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em, no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Possesso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posse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Dei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dos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Beni - </a:t>
            </a:r>
            <a:r>
              <a:rPr lang="pt-BR" b="1" dirty="0" smtClean="0">
                <a:solidFill>
                  <a:srgbClr val="FF0000"/>
                </a:solidFill>
              </a:rPr>
              <a:t>Bens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Del –</a:t>
            </a:r>
            <a:r>
              <a:rPr lang="pt-BR" b="1" dirty="0" smtClean="0">
                <a:solidFill>
                  <a:srgbClr val="FF0000"/>
                </a:solidFill>
              </a:rPr>
              <a:t> 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Perchiò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por isso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Vuoi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se você quiser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Eredità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herança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952" y="937077"/>
            <a:ext cx="4910009" cy="4983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3585" y="2044662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06330" y="2772293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03585" y="2928762"/>
            <a:ext cx="374474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Pagare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v. pagar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i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Debiti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err="1" smtClean="0">
                <a:solidFill>
                  <a:srgbClr val="FF0000"/>
                </a:solidFill>
              </a:rPr>
              <a:t>debitos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Tuo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teu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Padre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pai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393" y="929030"/>
            <a:ext cx="4695127" cy="49999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95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4856" y="2750973"/>
            <a:ext cx="374916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</a:rPr>
              <a:t>Ti </a:t>
            </a:r>
            <a:r>
              <a:rPr lang="pt-BR" sz="1700" b="1" dirty="0" err="1" smtClean="0">
                <a:solidFill>
                  <a:schemeClr val="bg1"/>
                </a:solidFill>
              </a:rPr>
              <a:t>tocca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cabe a você – </a:t>
            </a:r>
            <a:r>
              <a:rPr lang="pt-BR" sz="1700" b="1" dirty="0" err="1" smtClean="0">
                <a:solidFill>
                  <a:srgbClr val="FF0000"/>
                </a:solidFill>
              </a:rPr>
              <a:t>e.i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Fare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fazer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Subito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imediatamente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Si vede </a:t>
            </a:r>
            <a:r>
              <a:rPr lang="pt-BR" sz="1700" b="1" dirty="0" smtClean="0">
                <a:solidFill>
                  <a:schemeClr val="bg1"/>
                </a:solidFill>
              </a:rPr>
              <a:t>- 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se vê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Che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que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Non sei –</a:t>
            </a:r>
            <a:r>
              <a:rPr lang="pt-BR" sz="1700" b="1" dirty="0" smtClean="0">
                <a:solidFill>
                  <a:srgbClr val="FF0000"/>
                </a:solidFill>
              </a:rPr>
              <a:t> você não está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Aggiornato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atualizado</a:t>
            </a:r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0896" y="960895"/>
            <a:ext cx="4729765" cy="49221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60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0603" y="2845120"/>
            <a:ext cx="37491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Cassazione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Cassação – CSC It.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Ha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tem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Da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de, da 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Poco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pouco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Detto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disse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Che 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err="1" smtClean="0">
                <a:solidFill>
                  <a:srgbClr val="FF0000"/>
                </a:solidFill>
              </a:rPr>
              <a:t>che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Restare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ficar, </a:t>
            </a:r>
            <a:r>
              <a:rPr lang="pt-BR" sz="1700" b="1" dirty="0" err="1" smtClean="0">
                <a:solidFill>
                  <a:srgbClr val="FF0000"/>
                </a:solidFill>
              </a:rPr>
              <a:t>permenecer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Nella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na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Ad –</a:t>
            </a:r>
            <a:r>
              <a:rPr lang="pt-BR" sz="1700" b="1" dirty="0" smtClean="0">
                <a:solidFill>
                  <a:srgbClr val="FF0000"/>
                </a:solidFill>
              </a:rPr>
              <a:t> a 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Accettarne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você aceitar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Accettare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aceitar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Ad ha </a:t>
            </a:r>
            <a:r>
              <a:rPr lang="pt-BR" sz="1700" b="1" dirty="0" err="1" smtClean="0">
                <a:solidFill>
                  <a:schemeClr val="bg1"/>
                </a:solidFill>
              </a:rPr>
              <a:t>poco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– </a:t>
            </a:r>
            <a:r>
              <a:rPr lang="pt-BR" sz="1700" b="1" dirty="0" err="1" smtClean="0">
                <a:solidFill>
                  <a:srgbClr val="FF0000"/>
                </a:solidFill>
              </a:rPr>
              <a:t>e.i</a:t>
            </a:r>
            <a:r>
              <a:rPr lang="pt-BR" sz="1700" b="1" dirty="0" smtClean="0">
                <a:solidFill>
                  <a:srgbClr val="FF0000"/>
                </a:solidFill>
              </a:rPr>
              <a:t> - recentemente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endParaRPr lang="pt-BR" sz="1700" b="1" dirty="0" smtClean="0">
              <a:solidFill>
                <a:srgbClr val="FF0000"/>
              </a:solidFill>
            </a:endParaRPr>
          </a:p>
          <a:p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3639" y="6051248"/>
            <a:ext cx="694473" cy="69447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243" y="936713"/>
            <a:ext cx="4648521" cy="49845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3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0603" y="2845120"/>
            <a:ext cx="374916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Quindi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portanto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Sono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Sou, estou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Ancora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ainda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In tempo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em tempo, no prazo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A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a, para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Fare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v. fazer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La 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Rinuncia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renúncia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Rinunciare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renunciar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Questa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Esta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Legge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lei</a:t>
            </a:r>
            <a:endParaRPr lang="pt-BR" sz="1700" b="1" dirty="0">
              <a:solidFill>
                <a:srgbClr val="FF0000"/>
              </a:solidFill>
            </a:endParaRPr>
          </a:p>
          <a:p>
            <a:endParaRPr lang="pt-BR" sz="1700" b="1" dirty="0" smtClean="0">
              <a:solidFill>
                <a:srgbClr val="FF0000"/>
              </a:solidFill>
            </a:endParaRPr>
          </a:p>
          <a:p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601" y="960895"/>
            <a:ext cx="4630475" cy="4962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27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21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0603" y="2845120"/>
            <a:ext cx="374916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Il termine italiano "</a:t>
            </a:r>
            <a:r>
              <a:rPr lang="it-IT" b="1" dirty="0">
                <a:solidFill>
                  <a:srgbClr val="FF0000"/>
                </a:solidFill>
              </a:rPr>
              <a:t>cassazione"</a:t>
            </a:r>
            <a:r>
              <a:rPr lang="it-IT" b="1" dirty="0">
                <a:solidFill>
                  <a:schemeClr val="bg1"/>
                </a:solidFill>
              </a:rPr>
              <a:t> si riferisce alla </a:t>
            </a:r>
            <a:r>
              <a:rPr lang="it-IT" b="1" dirty="0">
                <a:solidFill>
                  <a:srgbClr val="FF0000"/>
                </a:solidFill>
              </a:rPr>
              <a:t>C</a:t>
            </a:r>
            <a:r>
              <a:rPr lang="it-IT" b="1" dirty="0">
                <a:solidFill>
                  <a:schemeClr val="bg1"/>
                </a:solidFill>
              </a:rPr>
              <a:t>orte </a:t>
            </a:r>
            <a:r>
              <a:rPr lang="it-IT" b="1" dirty="0">
                <a:solidFill>
                  <a:srgbClr val="FF0000"/>
                </a:solidFill>
              </a:rPr>
              <a:t>S</a:t>
            </a:r>
            <a:r>
              <a:rPr lang="it-IT" b="1" dirty="0">
                <a:solidFill>
                  <a:schemeClr val="bg1"/>
                </a:solidFill>
              </a:rPr>
              <a:t>uprema di </a:t>
            </a:r>
            <a:r>
              <a:rPr lang="it-IT" b="1" dirty="0">
                <a:solidFill>
                  <a:srgbClr val="FF0000"/>
                </a:solidFill>
              </a:rPr>
              <a:t>C</a:t>
            </a:r>
            <a:r>
              <a:rPr lang="it-IT" b="1" dirty="0">
                <a:solidFill>
                  <a:schemeClr val="bg1"/>
                </a:solidFill>
              </a:rPr>
              <a:t>assazione, la più alta corte d'appello italiana. Agisce per garantire la corretta applicazione della legge (questioni giuridiche) e l'uniformità della giurisprudenza, senza riesaminare fatti o prove.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19" y="694209"/>
            <a:ext cx="6817005" cy="544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7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elements/1.1/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427</Words>
  <Application>Microsoft Office PowerPoint</Application>
  <PresentationFormat>Widescreen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Bauhaus 93</vt:lpstr>
      <vt:lpstr>Calibri</vt:lpstr>
      <vt:lpstr>Century Gothic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2026-02-02T13:23:39Z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