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9"/>
  </p:notesMasterIdLst>
  <p:handoutMasterIdLst>
    <p:handoutMasterId r:id="rId20"/>
  </p:handoutMasterIdLst>
  <p:sldIdLst>
    <p:sldId id="269" r:id="rId5"/>
    <p:sldId id="27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6" r:id="rId17"/>
    <p:sldId id="275" r:id="rId18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20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27/01/2026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27/01/2026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9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47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40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887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2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00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03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9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27/01/2026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2010" y="6005036"/>
            <a:ext cx="745575" cy="74557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230253" y="1977841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3642" y="269113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6819" y="2909547"/>
            <a:ext cx="3680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Quindi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mas então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Addio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adeus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Coltellini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canivetes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Svizzeri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suiços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Dipende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depende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Dipendere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v. depender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Machete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facão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Pugnale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punhal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Spada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espada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Rasoio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navalha, barbeador</a:t>
            </a:r>
          </a:p>
        </p:txBody>
      </p:sp>
      <p:sp>
        <p:nvSpPr>
          <p:cNvPr id="22" name="CaixaDeTexto 17"/>
          <p:cNvSpPr txBox="1"/>
          <p:nvPr/>
        </p:nvSpPr>
        <p:spPr>
          <a:xfrm>
            <a:off x="643337" y="6319067"/>
            <a:ext cx="530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Le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Armi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Bianchi Sono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Vietati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In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Italia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?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3840"/>
          <a:stretch/>
        </p:blipFill>
        <p:spPr>
          <a:xfrm>
            <a:off x="1569176" y="912541"/>
            <a:ext cx="5057562" cy="503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65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195915" y="2351531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306819" y="318980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195915" y="3454400"/>
            <a:ext cx="38852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 – </a:t>
            </a:r>
            <a:r>
              <a:rPr lang="pt-BR" sz="1700" b="1" dirty="0" smtClean="0">
                <a:solidFill>
                  <a:srgbClr val="FF0000"/>
                </a:solidFill>
              </a:rPr>
              <a:t>i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 –</a:t>
            </a:r>
            <a:r>
              <a:rPr lang="pt-BR" b="1" dirty="0" smtClean="0">
                <a:solidFill>
                  <a:srgbClr val="FF0000"/>
                </a:solidFill>
              </a:rPr>
              <a:t> na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Stazione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estação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Per –</a:t>
            </a:r>
            <a:r>
              <a:rPr lang="pt-BR" b="1" dirty="0" smtClean="0">
                <a:solidFill>
                  <a:srgbClr val="FF0000"/>
                </a:solidFill>
              </a:rPr>
              <a:t> para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Peggio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pior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C”è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existe, há 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Sospendono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suspende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também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Also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também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Patente –</a:t>
            </a:r>
            <a:r>
              <a:rPr lang="pt-BR" b="1" dirty="0" smtClean="0">
                <a:solidFill>
                  <a:srgbClr val="FF0000"/>
                </a:solidFill>
              </a:rPr>
              <a:t> carteira de motorista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Patente </a:t>
            </a:r>
            <a:r>
              <a:rPr lang="pt-BR" b="1" dirty="0" err="1" smtClean="0">
                <a:solidFill>
                  <a:schemeClr val="bg1"/>
                </a:solidFill>
              </a:rPr>
              <a:t>di</a:t>
            </a:r>
            <a:r>
              <a:rPr lang="pt-BR" b="1" dirty="0" smtClean="0">
                <a:solidFill>
                  <a:schemeClr val="bg1"/>
                </a:solidFill>
              </a:rPr>
              <a:t> Guida - </a:t>
            </a:r>
            <a:r>
              <a:rPr lang="pt-BR" b="1" dirty="0" smtClean="0">
                <a:solidFill>
                  <a:srgbClr val="FF0000"/>
                </a:solidFill>
              </a:rPr>
              <a:t>habilitação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61" y="6303066"/>
            <a:ext cx="437827" cy="43782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1390" y="879921"/>
            <a:ext cx="4622225" cy="509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08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69525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06819" y="3519055"/>
            <a:ext cx="37447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Quindi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então, portanto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Ormai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agora, 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é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Diciamo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digamos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dizer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Che –</a:t>
            </a:r>
            <a:r>
              <a:rPr lang="pt-BR" b="1" dirty="0" smtClean="0">
                <a:solidFill>
                  <a:srgbClr val="FF0000"/>
                </a:solidFill>
              </a:rPr>
              <a:t> Que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Fiducia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- </a:t>
            </a:r>
            <a:r>
              <a:rPr lang="pt-BR" b="1" dirty="0" smtClean="0">
                <a:solidFill>
                  <a:srgbClr val="FF0000"/>
                </a:solidFill>
              </a:rPr>
              <a:t>confiança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stata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foi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Sequestrata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apreendida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Insieme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junta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faca, arma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61" y="6303066"/>
            <a:ext cx="437827" cy="4378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939" y="868183"/>
            <a:ext cx="4655127" cy="5121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69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7785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06819" y="3519055"/>
            <a:ext cx="37447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 smtClean="0">
                <a:solidFill>
                  <a:schemeClr val="bg1"/>
                </a:solidFill>
              </a:rPr>
              <a:t>Legge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Anti-Maranza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è una proposta normativa </a:t>
            </a:r>
            <a:r>
              <a:rPr lang="it-IT" dirty="0" smtClean="0">
                <a:solidFill>
                  <a:schemeClr val="bg1"/>
                </a:solidFill>
              </a:rPr>
              <a:t>che </a:t>
            </a:r>
            <a:r>
              <a:rPr lang="it-IT" smtClean="0">
                <a:solidFill>
                  <a:schemeClr val="bg1"/>
                </a:solidFill>
              </a:rPr>
              <a:t>mira </a:t>
            </a:r>
            <a:r>
              <a:rPr lang="it-IT" smtClean="0">
                <a:solidFill>
                  <a:schemeClr val="bg1"/>
                </a:solidFill>
              </a:rPr>
              <a:t>a </a:t>
            </a:r>
            <a:r>
              <a:rPr lang="it-IT" dirty="0">
                <a:solidFill>
                  <a:schemeClr val="bg1"/>
                </a:solidFill>
              </a:rPr>
              <a:t>introdurre requisiti più rigorosi per la cittadinanza, inclusa la revoca della stessa, e a rafforzare le norme di contrasto alle baby gang, note come "maranza</a:t>
            </a:r>
            <a:r>
              <a:rPr lang="it-IT" dirty="0" smtClean="0">
                <a:solidFill>
                  <a:schemeClr val="bg1"/>
                </a:solidFill>
              </a:rPr>
              <a:t>".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L'obiettivo dichiarato è frenare comportamenti criminali, inclusi piccoli furti e rapine. 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61" y="6303066"/>
            <a:ext cx="437827" cy="4378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"/>
          <a:stretch/>
        </p:blipFill>
        <p:spPr>
          <a:xfrm>
            <a:off x="1782783" y="873667"/>
            <a:ext cx="4741253" cy="5110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54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06819" y="3519055"/>
            <a:ext cx="3744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Con la parola "maranza" si indicano quei gruppi di giovani che hanno tra loro aspetti comuni nell'abbigliamento, nel taglio di capelli e nei comportamenti. Ma soprattutto c'è un dire e non dire che sono tutti o quasi italiani di seconda generazione, figli di emigrati, di solito dal nord Africa.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61" y="6303066"/>
            <a:ext cx="437827" cy="4378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4" y="791947"/>
            <a:ext cx="6682571" cy="53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47319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06819" y="3241286"/>
            <a:ext cx="37447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In Italia, il termine "</a:t>
            </a:r>
            <a:r>
              <a:rPr lang="it-IT" b="1" dirty="0">
                <a:solidFill>
                  <a:schemeClr val="bg1"/>
                </a:solidFill>
              </a:rPr>
              <a:t>baby gang</a:t>
            </a:r>
            <a:r>
              <a:rPr lang="it-IT" dirty="0">
                <a:solidFill>
                  <a:schemeClr val="bg1"/>
                </a:solidFill>
              </a:rPr>
              <a:t>" indica gruppi organizzati di minorenni, talvolta guidati da maggiorenni, che compiono atti di microcriminalità, violenza o vandalismo in aree urbane. Il fenomeno, spesso legato a contesti di disagio sociale, si manifesta con aggressioni e comportamenti aggressivi contro persone o cose. 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61" y="6303066"/>
            <a:ext cx="437827" cy="4378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16586"/>
          <a:stretch/>
        </p:blipFill>
        <p:spPr>
          <a:xfrm>
            <a:off x="1659557" y="1068498"/>
            <a:ext cx="4876800" cy="4750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215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195915" y="3454400"/>
            <a:ext cx="3876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Potrai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você poderá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Portarli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levá-los – trazê-los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Tenerli</a:t>
            </a:r>
            <a:r>
              <a:rPr lang="pt-BR" b="1" dirty="0">
                <a:solidFill>
                  <a:schemeClr val="bg1"/>
                </a:solidFill>
              </a:rPr>
              <a:t> –</a:t>
            </a:r>
            <a:r>
              <a:rPr lang="pt-BR" sz="1600" b="1" dirty="0">
                <a:solidFill>
                  <a:srgbClr val="FF0000"/>
                </a:solidFill>
              </a:rPr>
              <a:t> tê-los, </a:t>
            </a:r>
            <a:r>
              <a:rPr lang="pt-BR" sz="1600" b="1" dirty="0" smtClean="0">
                <a:solidFill>
                  <a:srgbClr val="FF0000"/>
                </a:solidFill>
              </a:rPr>
              <a:t>guardá-los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Portare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v. levar, trazer</a:t>
            </a:r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Tenere –</a:t>
            </a:r>
            <a:r>
              <a:rPr lang="pt-BR" b="1" dirty="0" smtClean="0">
                <a:solidFill>
                  <a:srgbClr val="FF0000"/>
                </a:solidFill>
              </a:rPr>
              <a:t> v. segurar, guardar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Potere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v. </a:t>
            </a:r>
            <a:r>
              <a:rPr lang="pt-BR" b="1" dirty="0" smtClean="0">
                <a:solidFill>
                  <a:srgbClr val="FF0000"/>
                </a:solidFill>
              </a:rPr>
              <a:t>poder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Prendere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Pegar, segurar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 – </a:t>
            </a:r>
            <a:r>
              <a:rPr lang="pt-BR" b="1" dirty="0" smtClean="0">
                <a:solidFill>
                  <a:srgbClr val="FF0000"/>
                </a:solidFill>
              </a:rPr>
              <a:t>em, no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Giro –</a:t>
            </a:r>
            <a:r>
              <a:rPr lang="pt-BR" b="1" dirty="0" smtClean="0">
                <a:solidFill>
                  <a:srgbClr val="FF0000"/>
                </a:solidFill>
              </a:rPr>
              <a:t> volta, caminhada, passeio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151" y="5805653"/>
            <a:ext cx="959675" cy="9596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3629"/>
          <a:stretch/>
        </p:blipFill>
        <p:spPr>
          <a:xfrm>
            <a:off x="1542525" y="901616"/>
            <a:ext cx="5079958" cy="5054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27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43596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195914" y="2293381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8294295" y="309408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195914" y="3454400"/>
            <a:ext cx="388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Qualsiasi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qualquer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Coltelino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faca pequena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Da quanto </a:t>
            </a:r>
            <a:r>
              <a:rPr lang="pt-BR" b="1" dirty="0" smtClean="0">
                <a:solidFill>
                  <a:srgbClr val="FF0000"/>
                </a:solidFill>
              </a:rPr>
              <a:t>– de quanta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Lunga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longa, comprida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Lama –</a:t>
            </a:r>
            <a:r>
              <a:rPr lang="pt-BR" b="1" dirty="0" smtClean="0">
                <a:solidFill>
                  <a:srgbClr val="FF0000"/>
                </a:solidFill>
              </a:rPr>
              <a:t> lâmina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159" y="5717309"/>
            <a:ext cx="1076809" cy="10768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3012"/>
          <a:stretch/>
        </p:blipFill>
        <p:spPr>
          <a:xfrm>
            <a:off x="1724134" y="929313"/>
            <a:ext cx="4716740" cy="4999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87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36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239488" y="2017687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658705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02804" y="2832615"/>
            <a:ext cx="3749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Mia - </a:t>
            </a:r>
            <a:r>
              <a:rPr lang="pt-BR" b="1" dirty="0" smtClean="0">
                <a:solidFill>
                  <a:srgbClr val="FF0000"/>
                </a:solidFill>
              </a:rPr>
              <a:t>minha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Ragazza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namorada, garota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Dice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disse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dizer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Lunghezza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comprimento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Non conta – </a:t>
            </a:r>
            <a:r>
              <a:rPr lang="pt-BR" b="1" dirty="0" smtClean="0">
                <a:solidFill>
                  <a:srgbClr val="FF0000"/>
                </a:solidFill>
              </a:rPr>
              <a:t>não importa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Per –</a:t>
            </a:r>
            <a:r>
              <a:rPr lang="pt-BR" b="1" dirty="0" smtClean="0">
                <a:solidFill>
                  <a:srgbClr val="FF0000"/>
                </a:solidFill>
              </a:rPr>
              <a:t>  Para, pelo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La </a:t>
            </a:r>
            <a:r>
              <a:rPr lang="pt-BR" b="1" dirty="0" smtClean="0">
                <a:solidFill>
                  <a:srgbClr val="FF0000"/>
                </a:solidFill>
              </a:rPr>
              <a:t>- 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Stato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Estado ( governo)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si –</a:t>
            </a:r>
            <a:r>
              <a:rPr lang="pt-BR" b="1" dirty="0" smtClean="0">
                <a:solidFill>
                  <a:srgbClr val="FF0000"/>
                </a:solidFill>
              </a:rPr>
              <a:t> sim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No –</a:t>
            </a:r>
            <a:r>
              <a:rPr lang="pt-BR" b="1" dirty="0" smtClean="0">
                <a:solidFill>
                  <a:srgbClr val="FF0000"/>
                </a:solidFill>
              </a:rPr>
              <a:t> não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Non </a:t>
            </a:r>
            <a:r>
              <a:rPr lang="pt-BR" b="1" dirty="0" smtClean="0">
                <a:solidFill>
                  <a:srgbClr val="FF0000"/>
                </a:solidFill>
              </a:rPr>
              <a:t>- não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3287" y="5970001"/>
            <a:ext cx="867331" cy="8673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0583" y="887998"/>
            <a:ext cx="4661638" cy="5082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1037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6690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74184" y="261323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74184" y="2771167"/>
            <a:ext cx="3767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Se – </a:t>
            </a:r>
            <a:r>
              <a:rPr lang="pt-BR" sz="1600" b="1" dirty="0" smtClean="0">
                <a:solidFill>
                  <a:srgbClr val="FF0000"/>
                </a:solidFill>
              </a:rPr>
              <a:t>se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Ha –</a:t>
            </a:r>
            <a:r>
              <a:rPr lang="pt-BR" sz="1600" b="1" dirty="0" smtClean="0">
                <a:solidFill>
                  <a:srgbClr val="FF0000"/>
                </a:solidFill>
              </a:rPr>
              <a:t> tem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Avere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v. ter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Lama –</a:t>
            </a:r>
            <a:r>
              <a:rPr lang="pt-BR" sz="1600" b="1" dirty="0" smtClean="0">
                <a:solidFill>
                  <a:srgbClr val="FF0000"/>
                </a:solidFill>
              </a:rPr>
              <a:t> lâmina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Tagliente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afiada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Affilare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afiar, amolar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Più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mais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Lunga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longa, comprida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Di </a:t>
            </a:r>
            <a:r>
              <a:rPr lang="pt-BR" sz="1600" b="1" dirty="0" smtClean="0">
                <a:solidFill>
                  <a:srgbClr val="FF0000"/>
                </a:solidFill>
              </a:rPr>
              <a:t>– de, que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Vai –</a:t>
            </a:r>
            <a:r>
              <a:rPr lang="pt-BR" sz="1600" b="1" dirty="0" smtClean="0">
                <a:solidFill>
                  <a:srgbClr val="FF0000"/>
                </a:solidFill>
              </a:rPr>
              <a:t> você vai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In –</a:t>
            </a:r>
            <a:r>
              <a:rPr lang="pt-BR" sz="1600" b="1" dirty="0" smtClean="0">
                <a:solidFill>
                  <a:srgbClr val="FF0000"/>
                </a:solidFill>
              </a:rPr>
              <a:t> para , em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Carcere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– cadeia, prisão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Hai –</a:t>
            </a:r>
            <a:r>
              <a:rPr lang="pt-BR" sz="1600" b="1" dirty="0" smtClean="0">
                <a:solidFill>
                  <a:srgbClr val="FF0000"/>
                </a:solidFill>
              </a:rPr>
              <a:t> você tem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Valide –</a:t>
            </a:r>
            <a:r>
              <a:rPr lang="pt-BR" sz="1600" b="1" dirty="0" smtClean="0">
                <a:solidFill>
                  <a:srgbClr val="FF0000"/>
                </a:solidFill>
              </a:rPr>
              <a:t> validade, válidas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Ragioni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Razões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Per </a:t>
            </a:r>
            <a:r>
              <a:rPr lang="pt-BR" sz="1600" b="1" dirty="0" smtClean="0">
                <a:solidFill>
                  <a:srgbClr val="FF0000"/>
                </a:solidFill>
              </a:rPr>
              <a:t>– para, por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809" y="923673"/>
            <a:ext cx="4828295" cy="5010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2833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97516" y="3412624"/>
            <a:ext cx="36544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Carcere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prisão, cadeia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Per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por, para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Coltelino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faca pequena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Coltelino</a:t>
            </a:r>
            <a:r>
              <a:rPr lang="pt-BR" b="1" dirty="0">
                <a:solidFill>
                  <a:schemeClr val="bg1"/>
                </a:solidFill>
              </a:rPr>
              <a:t> –</a:t>
            </a:r>
            <a:r>
              <a:rPr lang="pt-BR" b="1" dirty="0">
                <a:solidFill>
                  <a:srgbClr val="FF0000"/>
                </a:solidFill>
              </a:rPr>
              <a:t> “faquinha”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Prevede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prevê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il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 –</a:t>
            </a:r>
            <a:r>
              <a:rPr lang="pt-BR" b="1" dirty="0" smtClean="0">
                <a:solidFill>
                  <a:srgbClr val="FF0000"/>
                </a:solidFill>
              </a:rPr>
              <a:t> 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Del –</a:t>
            </a:r>
            <a:r>
              <a:rPr lang="pt-BR" b="1" dirty="0" smtClean="0">
                <a:solidFill>
                  <a:srgbClr val="FF0000"/>
                </a:solidFill>
              </a:rPr>
              <a:t> do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Da </a:t>
            </a:r>
            <a:r>
              <a:rPr lang="pt-BR" b="1" dirty="0" smtClean="0">
                <a:solidFill>
                  <a:srgbClr val="FF0000"/>
                </a:solidFill>
              </a:rPr>
              <a:t>– de, para, na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Anni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anos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Anno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ano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281689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5019" y="5781471"/>
            <a:ext cx="986949" cy="98694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b="3101"/>
          <a:stretch/>
        </p:blipFill>
        <p:spPr>
          <a:xfrm>
            <a:off x="1756298" y="896124"/>
            <a:ext cx="4652412" cy="5065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2884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97" y="5711097"/>
            <a:ext cx="1006877" cy="100687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230569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1309" y="3151730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195915" y="3454400"/>
            <a:ext cx="3912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Se – </a:t>
            </a:r>
            <a:r>
              <a:rPr lang="pt-BR" b="1" dirty="0" smtClean="0">
                <a:solidFill>
                  <a:srgbClr val="FF0000"/>
                </a:solidFill>
              </a:rPr>
              <a:t>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Faccio</a:t>
            </a:r>
            <a:r>
              <a:rPr lang="pt-BR" b="1" dirty="0" smtClean="0">
                <a:solidFill>
                  <a:schemeClr val="bg1"/>
                </a:solidFill>
              </a:rPr>
              <a:t>  –</a:t>
            </a:r>
            <a:r>
              <a:rPr lang="pt-BR" b="1" dirty="0" smtClean="0">
                <a:solidFill>
                  <a:srgbClr val="FF0000"/>
                </a:solidFill>
              </a:rPr>
              <a:t> faço, “sou”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Fare –</a:t>
            </a:r>
            <a:r>
              <a:rPr lang="pt-BR" b="1" dirty="0" smtClean="0">
                <a:solidFill>
                  <a:srgbClr val="FF0000"/>
                </a:solidFill>
              </a:rPr>
              <a:t> v. fazer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Cuoco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cozinheiro, cozinhar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Faccio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il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cuoco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sou cozinheiro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o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ou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il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Falegname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carpinteiro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Falegname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-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carpintaria</a:t>
            </a:r>
          </a:p>
          <a:p>
            <a:endParaRPr lang="pt-B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729" y="916635"/>
            <a:ext cx="4694455" cy="5024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0823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416897" y="3404464"/>
            <a:ext cx="3682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Cambia – </a:t>
            </a:r>
            <a:r>
              <a:rPr lang="pt-BR" b="1" dirty="0" smtClean="0">
                <a:solidFill>
                  <a:srgbClr val="FF0000"/>
                </a:solidFill>
              </a:rPr>
              <a:t>muda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Lì</a:t>
            </a:r>
            <a:r>
              <a:rPr lang="pt-BR" b="1" dirty="0" smtClean="0">
                <a:solidFill>
                  <a:schemeClr val="bg1"/>
                </a:solidFill>
              </a:rPr>
              <a:t> cambia </a:t>
            </a:r>
            <a:r>
              <a:rPr lang="pt-BR" b="1" dirty="0" smtClean="0">
                <a:solidFill>
                  <a:srgbClr val="FF0000"/>
                </a:solidFill>
              </a:rPr>
              <a:t>– Mude, você muda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Cambiare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mudar, trocar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Sale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sobe, aumenta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Sale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sal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Lama –</a:t>
            </a:r>
            <a:r>
              <a:rPr lang="pt-BR" b="1" dirty="0" smtClean="0">
                <a:solidFill>
                  <a:srgbClr val="FF0000"/>
                </a:solidFill>
              </a:rPr>
              <a:t> lâmina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mas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Solo – </a:t>
            </a:r>
            <a:r>
              <a:rPr lang="pt-BR" b="1" dirty="0" smtClean="0">
                <a:solidFill>
                  <a:srgbClr val="FF0000"/>
                </a:solidFill>
              </a:rPr>
              <a:t>somente, só, sozinho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3709" y="5941192"/>
            <a:ext cx="795927" cy="795927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36415" y="23179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876" y="876855"/>
            <a:ext cx="4766161" cy="510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36416" y="3454400"/>
            <a:ext cx="37447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Cioè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o que isso significa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Cioè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ou seja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Non </a:t>
            </a:r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não pode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Averli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leva-los, tê-los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Allo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no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Stadio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estádio, campo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O – </a:t>
            </a:r>
            <a:r>
              <a:rPr lang="pt-BR" b="1" dirty="0" smtClean="0">
                <a:solidFill>
                  <a:srgbClr val="FF0000"/>
                </a:solidFill>
              </a:rPr>
              <a:t>ou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All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Dal –</a:t>
            </a:r>
            <a:r>
              <a:rPr lang="pt-BR" b="1" dirty="0" smtClean="0">
                <a:solidFill>
                  <a:srgbClr val="FF0000"/>
                </a:solidFill>
              </a:rPr>
              <a:t> ao</a:t>
            </a:r>
          </a:p>
          <a:p>
            <a:r>
              <a:rPr lang="pt-BR" b="1" u="sng" dirty="0" smtClean="0">
                <a:solidFill>
                  <a:schemeClr val="bg1"/>
                </a:solidFill>
              </a:rPr>
              <a:t>In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Diretta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u="sng" dirty="0" smtClean="0">
                <a:solidFill>
                  <a:srgbClr val="FF0000"/>
                </a:solidFill>
              </a:rPr>
              <a:t>ao</a:t>
            </a:r>
            <a:r>
              <a:rPr lang="pt-BR" b="1" dirty="0" smtClean="0">
                <a:solidFill>
                  <a:srgbClr val="FF0000"/>
                </a:solidFill>
              </a:rPr>
              <a:t> vivo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pPr algn="ctr"/>
            <a:endParaRPr lang="it-IT" sz="1400" b="1" dirty="0" smtClean="0">
              <a:solidFill>
                <a:schemeClr val="bg1"/>
              </a:solidFill>
            </a:endParaRPr>
          </a:p>
          <a:p>
            <a:pPr algn="just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3732" y="6340560"/>
            <a:ext cx="437827" cy="4378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509" y="907926"/>
            <a:ext cx="4614895" cy="5042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722</Words>
  <Application>Microsoft Office PowerPoint</Application>
  <PresentationFormat>Widescreen</PresentationFormat>
  <Paragraphs>176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2026-01-27T11:55:39Z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