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6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707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49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1423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549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2079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672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4832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982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8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4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667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63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80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094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80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6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49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23A9E4AE-C60A-48E6-9D59-98A5EDB9D6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3984"/>
          <a:stretch/>
        </p:blipFill>
        <p:spPr>
          <a:xfrm>
            <a:off x="41783" y="-20377"/>
            <a:ext cx="2847975" cy="10641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m 5">
            <a:extLst>
              <a:ext uri="{FF2B5EF4-FFF2-40B4-BE49-F238E27FC236}">
                <a16:creationId xmlns="" xmlns:a16="http://schemas.microsoft.com/office/drawing/2014/main" id="{6C6E3E59-CF3E-4228-8E0E-6410E4D8D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456" y="163586"/>
            <a:ext cx="2365820" cy="12164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CaixaDeTexto 6">
            <a:extLst>
              <a:ext uri="{FF2B5EF4-FFF2-40B4-BE49-F238E27FC236}">
                <a16:creationId xmlns="" xmlns:a16="http://schemas.microsoft.com/office/drawing/2014/main" id="{66E9E583-41D1-4C57-B054-C65D2ACF67F2}"/>
              </a:ext>
            </a:extLst>
          </p:cNvPr>
          <p:cNvSpPr txBox="1"/>
          <p:nvPr/>
        </p:nvSpPr>
        <p:spPr>
          <a:xfrm>
            <a:off x="4981521" y="785092"/>
            <a:ext cx="3417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smtClean="0"/>
              <a:t>MODULO </a:t>
            </a:r>
            <a:r>
              <a:rPr lang="pt-BR" b="1" smtClean="0"/>
              <a:t>CINQUANTOTTO</a:t>
            </a:r>
            <a:endParaRPr lang="pt-BR" b="1" dirty="0" smtClean="0"/>
          </a:p>
          <a:p>
            <a:pPr algn="ctr"/>
            <a:r>
              <a:rPr lang="pt-BR" b="1" dirty="0" smtClean="0"/>
              <a:t>COLORI N ITALIANO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7167E2BE-4B7E-4280-9341-9420C66C58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56175" y="6008717"/>
            <a:ext cx="1235825" cy="849283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DEC5A90C-A7C0-4FE3-B4D0-944FC07BDBC3}"/>
              </a:ext>
            </a:extLst>
          </p:cNvPr>
          <p:cNvSpPr txBox="1"/>
          <p:nvPr/>
        </p:nvSpPr>
        <p:spPr>
          <a:xfrm>
            <a:off x="4736984" y="186000"/>
            <a:ext cx="384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L’ITALIANO ALL”UNIVERSITÀ</a:t>
            </a:r>
            <a:endParaRPr lang="pt-BR" b="1" dirty="0"/>
          </a:p>
          <a:p>
            <a:pPr algn="ctr"/>
            <a:r>
              <a:rPr lang="pt-BR" sz="1400" b="1" dirty="0" smtClean="0"/>
              <a:t>Corso </a:t>
            </a:r>
            <a:r>
              <a:rPr lang="pt-BR" sz="1400" b="1" dirty="0" err="1" smtClean="0"/>
              <a:t>di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Conversazione</a:t>
            </a:r>
            <a:endParaRPr lang="pt-BR" sz="1400" b="1" dirty="0"/>
          </a:p>
        </p:txBody>
      </p:sp>
      <p:pic>
        <p:nvPicPr>
          <p:cNvPr id="11" name="Picture 4" descr="História do emblema da Repubblica Italiana | Minha Saga por Fabio Barbier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952" y="41394"/>
            <a:ext cx="1185208" cy="13326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7020" y="1292142"/>
            <a:ext cx="3652356" cy="5445088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4330462" y="2860524"/>
            <a:ext cx="37093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/>
              <a:t>I principali colori in italiano sono: </a:t>
            </a:r>
            <a:r>
              <a:rPr lang="it-IT" b="1" dirty="0" smtClean="0"/>
              <a:t>bianco, nero, rosso,giallo, verde, blu/azzurro,blu/celeste, marrone, viola, rosa, arancione </a:t>
            </a:r>
            <a:r>
              <a:rPr lang="it-IT" b="1" dirty="0"/>
              <a:t>e grigio </a:t>
            </a:r>
            <a:r>
              <a:rPr lang="it-IT" b="1" dirty="0" smtClean="0"/>
              <a:t>.</a:t>
            </a:r>
            <a:r>
              <a:rPr lang="it-IT" b="1" dirty="0"/>
              <a:t> La forma di ciascun colore può variare a seconda del genere e del numero del sostantivo a cui si riferisce. </a:t>
            </a:r>
            <a:endParaRPr lang="pt-BR" b="1" dirty="0"/>
          </a:p>
        </p:txBody>
      </p:sp>
      <p:sp>
        <p:nvSpPr>
          <p:cNvPr id="10" name="Chave direita 9"/>
          <p:cNvSpPr/>
          <p:nvPr/>
        </p:nvSpPr>
        <p:spPr>
          <a:xfrm>
            <a:off x="3994030" y="1587260"/>
            <a:ext cx="232913" cy="5011948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8652" y="1815680"/>
            <a:ext cx="3245739" cy="403698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81839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23A9E4AE-C60A-48E6-9D59-98A5EDB9D6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3984"/>
          <a:stretch/>
        </p:blipFill>
        <p:spPr>
          <a:xfrm>
            <a:off x="41783" y="-20377"/>
            <a:ext cx="2847975" cy="10641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m 5">
            <a:extLst>
              <a:ext uri="{FF2B5EF4-FFF2-40B4-BE49-F238E27FC236}">
                <a16:creationId xmlns="" xmlns:a16="http://schemas.microsoft.com/office/drawing/2014/main" id="{6C6E3E59-CF3E-4228-8E0E-6410E4D8D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456" y="163586"/>
            <a:ext cx="2365820" cy="12164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CaixaDeTexto 6">
            <a:extLst>
              <a:ext uri="{FF2B5EF4-FFF2-40B4-BE49-F238E27FC236}">
                <a16:creationId xmlns="" xmlns:a16="http://schemas.microsoft.com/office/drawing/2014/main" id="{66E9E583-41D1-4C57-B054-C65D2ACF67F2}"/>
              </a:ext>
            </a:extLst>
          </p:cNvPr>
          <p:cNvSpPr txBox="1"/>
          <p:nvPr/>
        </p:nvSpPr>
        <p:spPr>
          <a:xfrm>
            <a:off x="4981521" y="785092"/>
            <a:ext cx="3417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MODULO SESSANTA</a:t>
            </a:r>
          </a:p>
          <a:p>
            <a:pPr algn="ctr"/>
            <a:r>
              <a:rPr lang="pt-BR" b="1" dirty="0" smtClean="0"/>
              <a:t>COLORI N ITALIANO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7167E2BE-4B7E-4280-9341-9420C66C58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56175" y="6008717"/>
            <a:ext cx="1235825" cy="849283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DEC5A90C-A7C0-4FE3-B4D0-944FC07BDBC3}"/>
              </a:ext>
            </a:extLst>
          </p:cNvPr>
          <p:cNvSpPr txBox="1"/>
          <p:nvPr/>
        </p:nvSpPr>
        <p:spPr>
          <a:xfrm>
            <a:off x="4736984" y="186000"/>
            <a:ext cx="384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L’ITALIANO ALL”UNIVERSITÀ</a:t>
            </a:r>
            <a:endParaRPr lang="pt-BR" b="1" dirty="0"/>
          </a:p>
          <a:p>
            <a:pPr algn="ctr"/>
            <a:r>
              <a:rPr lang="pt-BR" sz="1400" b="1" dirty="0" smtClean="0"/>
              <a:t>Corso </a:t>
            </a:r>
            <a:r>
              <a:rPr lang="pt-BR" sz="1400" b="1" dirty="0" err="1" smtClean="0"/>
              <a:t>di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Conversazione</a:t>
            </a:r>
            <a:endParaRPr lang="pt-BR" sz="1400" b="1" dirty="0"/>
          </a:p>
        </p:txBody>
      </p:sp>
      <p:pic>
        <p:nvPicPr>
          <p:cNvPr id="11" name="Picture 4" descr="História do emblema da Repubblica Italiana | Minha Saga por Fabio Barbier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952" y="41394"/>
            <a:ext cx="1185208" cy="13326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7020" y="1292142"/>
            <a:ext cx="3652356" cy="5445088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4054354" y="1547878"/>
            <a:ext cx="781559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/>
              <a:t>Note sulla concordanza dei </a:t>
            </a:r>
            <a:r>
              <a:rPr lang="it-IT" b="1" dirty="0" smtClean="0"/>
              <a:t>colori</a:t>
            </a:r>
          </a:p>
          <a:p>
            <a:pPr algn="just"/>
            <a:endParaRPr lang="it-IT" b="1" dirty="0"/>
          </a:p>
          <a:p>
            <a:pPr algn="just" fontAlgn="ctr"/>
            <a:r>
              <a:rPr lang="it-IT" b="1" dirty="0"/>
              <a:t>I colori che terminano in </a:t>
            </a:r>
            <a:r>
              <a:rPr lang="it-IT" b="1" u="sng" dirty="0" smtClean="0"/>
              <a:t>o</a:t>
            </a:r>
            <a:r>
              <a:rPr lang="it-IT" b="1" dirty="0" smtClean="0"/>
              <a:t> </a:t>
            </a:r>
            <a:r>
              <a:rPr lang="it-IT" b="1" dirty="0"/>
              <a:t>(come rosso, giallo) e </a:t>
            </a:r>
            <a:r>
              <a:rPr lang="it-IT" b="1" u="sng" dirty="0" smtClean="0"/>
              <a:t>e</a:t>
            </a:r>
            <a:r>
              <a:rPr lang="it-IT" b="1" dirty="0" smtClean="0"/>
              <a:t> </a:t>
            </a:r>
            <a:r>
              <a:rPr lang="it-IT" b="1" dirty="0"/>
              <a:t>(come verde, grigio) cambiano il genere e il numero per accordarsi con il nome a cui si riferiscono. </a:t>
            </a:r>
            <a:r>
              <a:rPr lang="it-IT" b="1" dirty="0" smtClean="0"/>
              <a:t>I </a:t>
            </a:r>
            <a:r>
              <a:rPr lang="it-IT" b="1" dirty="0"/>
              <a:t>colori blu, viola, rosa, e altri come beige sono invariabili in genere e numero. </a:t>
            </a:r>
            <a:endParaRPr lang="it-IT" b="1" dirty="0" smtClean="0"/>
          </a:p>
          <a:p>
            <a:pPr algn="just"/>
            <a:endParaRPr lang="it-IT" b="1" dirty="0"/>
          </a:p>
          <a:p>
            <a:pPr fontAlgn="ctr"/>
            <a:r>
              <a:rPr lang="it-IT" b="1" dirty="0">
                <a:solidFill>
                  <a:srgbClr val="FF0000"/>
                </a:solidFill>
              </a:rPr>
              <a:t>Come chiedere il </a:t>
            </a:r>
            <a:r>
              <a:rPr lang="it-IT" b="1" dirty="0" smtClean="0">
                <a:solidFill>
                  <a:srgbClr val="FF0000"/>
                </a:solidFill>
              </a:rPr>
              <a:t>colore:</a:t>
            </a:r>
            <a:r>
              <a:rPr lang="it-IT" b="1" dirty="0">
                <a:solidFill>
                  <a:srgbClr val="FF0000"/>
                </a:solidFill>
              </a:rPr>
              <a:t> </a:t>
            </a:r>
            <a:endParaRPr lang="it-IT" b="1" dirty="0" smtClean="0">
              <a:solidFill>
                <a:srgbClr val="FF0000"/>
              </a:solidFill>
            </a:endParaRPr>
          </a:p>
          <a:p>
            <a:pPr fontAlgn="ctr"/>
            <a:endParaRPr lang="it-IT" b="1" dirty="0">
              <a:solidFill>
                <a:srgbClr val="FF0000"/>
              </a:solidFill>
            </a:endParaRPr>
          </a:p>
          <a:p>
            <a:r>
              <a:rPr lang="it-IT" dirty="0"/>
              <a:t>Per il singolare: </a:t>
            </a:r>
            <a:r>
              <a:rPr lang="it-IT" dirty="0" smtClean="0"/>
              <a:t> </a:t>
            </a:r>
            <a:r>
              <a:rPr lang="it-IT" dirty="0" smtClean="0">
                <a:solidFill>
                  <a:srgbClr val="FF0000"/>
                </a:solidFill>
              </a:rPr>
              <a:t>Di </a:t>
            </a:r>
            <a:r>
              <a:rPr lang="it-IT" dirty="0">
                <a:solidFill>
                  <a:srgbClr val="FF0000"/>
                </a:solidFill>
              </a:rPr>
              <a:t>che colore </a:t>
            </a:r>
            <a:r>
              <a:rPr lang="it-IT" dirty="0" smtClean="0">
                <a:solidFill>
                  <a:srgbClr val="FF0000"/>
                </a:solidFill>
              </a:rPr>
              <a:t>è?</a:t>
            </a:r>
            <a:endParaRPr lang="it-IT" dirty="0">
              <a:solidFill>
                <a:srgbClr val="FF0000"/>
              </a:solidFill>
            </a:endParaRPr>
          </a:p>
          <a:p>
            <a:r>
              <a:rPr lang="it-IT" dirty="0"/>
              <a:t>Per il plurale: </a:t>
            </a:r>
            <a:r>
              <a:rPr lang="it-IT" dirty="0" smtClean="0"/>
              <a:t>     </a:t>
            </a:r>
            <a:r>
              <a:rPr lang="it-IT" dirty="0" smtClean="0">
                <a:solidFill>
                  <a:srgbClr val="FF0000"/>
                </a:solidFill>
              </a:rPr>
              <a:t>Di </a:t>
            </a:r>
            <a:r>
              <a:rPr lang="it-IT" dirty="0">
                <a:solidFill>
                  <a:srgbClr val="FF0000"/>
                </a:solidFill>
              </a:rPr>
              <a:t>che colore sono</a:t>
            </a:r>
            <a:r>
              <a:rPr lang="it-IT" dirty="0" smtClean="0"/>
              <a:t>.</a:t>
            </a:r>
          </a:p>
          <a:p>
            <a:endParaRPr lang="it-IT" dirty="0" smtClean="0"/>
          </a:p>
          <a:p>
            <a:r>
              <a:rPr lang="it-IT" dirty="0"/>
              <a:t>Per il singolare </a:t>
            </a:r>
            <a:r>
              <a:rPr lang="it-IT" dirty="0" smtClean="0"/>
              <a:t>: </a:t>
            </a:r>
            <a:r>
              <a:rPr lang="it-IT" dirty="0" smtClean="0">
                <a:solidFill>
                  <a:srgbClr val="FF0000"/>
                </a:solidFill>
              </a:rPr>
              <a:t>Qual è il tuo colore prefferito?</a:t>
            </a:r>
          </a:p>
          <a:p>
            <a:r>
              <a:rPr lang="it-IT" dirty="0"/>
              <a:t>Per il </a:t>
            </a:r>
            <a:r>
              <a:rPr lang="it-IT" dirty="0" smtClean="0"/>
              <a:t>plurale:      </a:t>
            </a:r>
            <a:r>
              <a:rPr lang="it-IT" dirty="0" smtClean="0">
                <a:solidFill>
                  <a:srgbClr val="FF0000"/>
                </a:solidFill>
              </a:rPr>
              <a:t>Quali sono i tuoi colori preferiti?</a:t>
            </a:r>
          </a:p>
          <a:p>
            <a:r>
              <a:rPr lang="it-IT" dirty="0" smtClean="0"/>
              <a:t>-&gt; Mi piace  il </a:t>
            </a:r>
            <a:r>
              <a:rPr lang="it-IT" b="1" dirty="0" smtClean="0">
                <a:solidFill>
                  <a:srgbClr val="FF0000"/>
                </a:solidFill>
              </a:rPr>
              <a:t>rosso</a:t>
            </a:r>
          </a:p>
          <a:p>
            <a:r>
              <a:rPr lang="it-IT" dirty="0" smtClean="0"/>
              <a:t>-&gt; Oggi il cielo è </a:t>
            </a:r>
            <a:r>
              <a:rPr lang="it-IT" b="1" dirty="0" smtClean="0">
                <a:solidFill>
                  <a:srgbClr val="00B0F0"/>
                </a:solidFill>
              </a:rPr>
              <a:t>blu</a:t>
            </a:r>
          </a:p>
          <a:p>
            <a:endParaRPr lang="it-IT" dirty="0"/>
          </a:p>
          <a:p>
            <a:r>
              <a:rPr lang="it-IT" dirty="0" smtClean="0"/>
              <a:t>Chiaro, Scuro, Più Chiaro, Meno scuro, Buio, 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01236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23A9E4AE-C60A-48E6-9D59-98A5EDB9D6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3984"/>
          <a:stretch/>
        </p:blipFill>
        <p:spPr>
          <a:xfrm>
            <a:off x="41783" y="-20377"/>
            <a:ext cx="2847975" cy="10641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m 5">
            <a:extLst>
              <a:ext uri="{FF2B5EF4-FFF2-40B4-BE49-F238E27FC236}">
                <a16:creationId xmlns="" xmlns:a16="http://schemas.microsoft.com/office/drawing/2014/main" id="{6C6E3E59-CF3E-4228-8E0E-6410E4D8D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456" y="163586"/>
            <a:ext cx="2365820" cy="12164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CaixaDeTexto 6">
            <a:extLst>
              <a:ext uri="{FF2B5EF4-FFF2-40B4-BE49-F238E27FC236}">
                <a16:creationId xmlns="" xmlns:a16="http://schemas.microsoft.com/office/drawing/2014/main" id="{66E9E583-41D1-4C57-B054-C65D2ACF67F2}"/>
              </a:ext>
            </a:extLst>
          </p:cNvPr>
          <p:cNvSpPr txBox="1"/>
          <p:nvPr/>
        </p:nvSpPr>
        <p:spPr>
          <a:xfrm>
            <a:off x="4981521" y="785092"/>
            <a:ext cx="3417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MODULO SESSANTA</a:t>
            </a:r>
          </a:p>
          <a:p>
            <a:pPr algn="ctr"/>
            <a:r>
              <a:rPr lang="pt-BR" b="1" dirty="0" smtClean="0"/>
              <a:t>COLORI </a:t>
            </a:r>
            <a:r>
              <a:rPr lang="pt-BR" b="1" dirty="0"/>
              <a:t>I</a:t>
            </a:r>
            <a:r>
              <a:rPr lang="pt-BR" b="1" dirty="0" smtClean="0"/>
              <a:t>N ITALIANO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DEC5A90C-A7C0-4FE3-B4D0-944FC07BDBC3}"/>
              </a:ext>
            </a:extLst>
          </p:cNvPr>
          <p:cNvSpPr txBox="1"/>
          <p:nvPr/>
        </p:nvSpPr>
        <p:spPr>
          <a:xfrm>
            <a:off x="4736984" y="186000"/>
            <a:ext cx="384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L’ITALIANO ALL”UNIVERSITÀ</a:t>
            </a:r>
            <a:endParaRPr lang="pt-BR" b="1" dirty="0"/>
          </a:p>
          <a:p>
            <a:pPr algn="ctr"/>
            <a:r>
              <a:rPr lang="pt-BR" sz="1400" b="1" dirty="0" smtClean="0"/>
              <a:t>Corso </a:t>
            </a:r>
            <a:r>
              <a:rPr lang="pt-BR" sz="1400" b="1" dirty="0" err="1" smtClean="0"/>
              <a:t>di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Conversazione</a:t>
            </a:r>
            <a:endParaRPr lang="pt-BR" sz="1400" b="1" dirty="0"/>
          </a:p>
        </p:txBody>
      </p:sp>
      <p:pic>
        <p:nvPicPr>
          <p:cNvPr id="11" name="Picture 4" descr="História do emblema da Repubblica Italiana | Minha Saga por Fabio Barbier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952" y="41394"/>
            <a:ext cx="1185208" cy="13326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020" y="1292142"/>
            <a:ext cx="3512338" cy="5445088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3709358" y="1445740"/>
            <a:ext cx="842391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/>
              <a:t>Colori di base in italiano</a:t>
            </a:r>
            <a:r>
              <a:rPr lang="it-IT" b="1" dirty="0" smtClean="0"/>
              <a:t>:</a:t>
            </a:r>
          </a:p>
          <a:p>
            <a:pPr algn="just"/>
            <a:endParaRPr lang="it-IT" b="1" dirty="0"/>
          </a:p>
          <a:p>
            <a:pPr algn="just"/>
            <a:r>
              <a:rPr lang="it-IT" b="1" dirty="0" smtClean="0"/>
              <a:t>Nero ...........      Ho una macchina </a:t>
            </a:r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nera.</a:t>
            </a:r>
          </a:p>
          <a:p>
            <a:pPr algn="just"/>
            <a:r>
              <a:rPr lang="it-IT" b="1" dirty="0"/>
              <a:t>Bianco </a:t>
            </a:r>
            <a:r>
              <a:rPr lang="it-IT" b="1" dirty="0" smtClean="0"/>
              <a:t>.......      Il </a:t>
            </a:r>
            <a:r>
              <a:rPr lang="it-IT" b="1" dirty="0"/>
              <a:t>cotone è molto </a:t>
            </a:r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bianco.</a:t>
            </a:r>
          </a:p>
          <a:p>
            <a:pPr algn="just"/>
            <a:r>
              <a:rPr lang="it-IT" b="1" dirty="0"/>
              <a:t>Giallo </a:t>
            </a:r>
            <a:r>
              <a:rPr lang="it-IT" b="1" dirty="0" smtClean="0"/>
              <a:t>.........      Il </a:t>
            </a:r>
            <a:r>
              <a:rPr lang="it-IT" b="1" dirty="0"/>
              <a:t>sole nel tardo pomeriggio è </a:t>
            </a:r>
            <a:r>
              <a:rPr lang="it-IT" b="1" dirty="0">
                <a:solidFill>
                  <a:schemeClr val="bg1">
                    <a:lumMod val="50000"/>
                  </a:schemeClr>
                </a:solidFill>
              </a:rPr>
              <a:t>giallo</a:t>
            </a:r>
            <a:r>
              <a:rPr lang="it-IT" b="1" dirty="0"/>
              <a:t> e </a:t>
            </a:r>
            <a:r>
              <a:rPr lang="it-IT" b="1" dirty="0" smtClean="0"/>
              <a:t>bellissimo.</a:t>
            </a:r>
          </a:p>
          <a:p>
            <a:pPr algn="just"/>
            <a:r>
              <a:rPr lang="it-IT" b="1" dirty="0"/>
              <a:t>Azzuro </a:t>
            </a:r>
            <a:r>
              <a:rPr lang="it-IT" b="1" dirty="0" smtClean="0"/>
              <a:t>........      Il </a:t>
            </a:r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Azzuro</a:t>
            </a:r>
            <a:r>
              <a:rPr lang="it-IT" b="1" dirty="0" smtClean="0"/>
              <a:t> </a:t>
            </a:r>
            <a:r>
              <a:rPr lang="it-IT" b="1" dirty="0"/>
              <a:t>non fa parte dei colori della nostra </a:t>
            </a:r>
            <a:r>
              <a:rPr lang="it-IT" b="1" dirty="0" smtClean="0"/>
              <a:t>bandiera.</a:t>
            </a:r>
          </a:p>
          <a:p>
            <a:pPr algn="just"/>
            <a:r>
              <a:rPr lang="it-IT" b="1" dirty="0"/>
              <a:t>Blu </a:t>
            </a:r>
            <a:r>
              <a:rPr lang="it-IT" b="1" dirty="0" smtClean="0"/>
              <a:t>...............     Nelle </a:t>
            </a:r>
            <a:r>
              <a:rPr lang="it-IT" b="1" dirty="0"/>
              <a:t>giornate più calde il cielo è più </a:t>
            </a:r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blu.</a:t>
            </a:r>
          </a:p>
          <a:p>
            <a:pPr algn="just"/>
            <a:r>
              <a:rPr lang="it-IT" b="1" dirty="0" smtClean="0"/>
              <a:t>Blu Celeste.      Nelle </a:t>
            </a:r>
            <a:r>
              <a:rPr lang="it-IT" b="1" dirty="0"/>
              <a:t>notti fredde vediamo il </a:t>
            </a:r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blu celeste </a:t>
            </a:r>
            <a:r>
              <a:rPr lang="it-IT" b="1" dirty="0" smtClean="0"/>
              <a:t>all'orizzonte</a:t>
            </a:r>
            <a:r>
              <a:rPr lang="it-IT" b="1" dirty="0"/>
              <a:t>.</a:t>
            </a:r>
            <a:endParaRPr lang="it-IT" b="1" dirty="0" smtClean="0"/>
          </a:p>
          <a:p>
            <a:pPr algn="just"/>
            <a:r>
              <a:rPr lang="it-IT" b="1" dirty="0" smtClean="0"/>
              <a:t>Grigio .........      A </a:t>
            </a:r>
            <a:r>
              <a:rPr lang="it-IT" b="1" dirty="0"/>
              <a:t>casa ho un gatto </a:t>
            </a:r>
            <a:r>
              <a:rPr lang="it-IT" b="1" dirty="0">
                <a:solidFill>
                  <a:schemeClr val="bg1">
                    <a:lumMod val="50000"/>
                  </a:schemeClr>
                </a:solidFill>
              </a:rPr>
              <a:t>grigio</a:t>
            </a:r>
            <a:r>
              <a:rPr lang="it-IT" b="1" dirty="0"/>
              <a:t> come animale </a:t>
            </a:r>
            <a:r>
              <a:rPr lang="it-IT" b="1" dirty="0" smtClean="0"/>
              <a:t>domestico.</a:t>
            </a:r>
          </a:p>
          <a:p>
            <a:pPr algn="just"/>
            <a:r>
              <a:rPr lang="it-IT" b="1" dirty="0" smtClean="0"/>
              <a:t>Verde .........      Questo </a:t>
            </a:r>
            <a:r>
              <a:rPr lang="it-IT" b="1" dirty="0"/>
              <a:t>albero è </a:t>
            </a:r>
            <a:r>
              <a:rPr lang="it-IT" b="1" dirty="0" smtClean="0"/>
              <a:t>molto più </a:t>
            </a:r>
            <a:r>
              <a:rPr lang="it-IT" b="1" dirty="0">
                <a:solidFill>
                  <a:schemeClr val="bg1">
                    <a:lumMod val="50000"/>
                  </a:schemeClr>
                </a:solidFill>
              </a:rPr>
              <a:t>verde</a:t>
            </a:r>
            <a:r>
              <a:rPr lang="it-IT" b="1" dirty="0"/>
              <a:t> in </a:t>
            </a:r>
            <a:r>
              <a:rPr lang="it-IT" b="1" dirty="0" smtClean="0"/>
              <a:t>primavera.</a:t>
            </a:r>
          </a:p>
          <a:p>
            <a:pPr algn="just"/>
            <a:r>
              <a:rPr lang="it-IT" b="1" dirty="0"/>
              <a:t>Arancione </a:t>
            </a:r>
            <a:r>
              <a:rPr lang="it-IT" b="1" dirty="0" smtClean="0"/>
              <a:t>.      Dirò </a:t>
            </a:r>
            <a:r>
              <a:rPr lang="it-IT" b="1" dirty="0"/>
              <a:t>una cosa </a:t>
            </a:r>
            <a:r>
              <a:rPr lang="it-IT" b="1" dirty="0" smtClean="0"/>
              <a:t>stupida: </a:t>
            </a:r>
            <a:r>
              <a:rPr lang="it-IT" b="1" dirty="0"/>
              <a:t>Quest'arancia è </a:t>
            </a:r>
            <a:r>
              <a:rPr lang="it-IT" b="1" dirty="0">
                <a:solidFill>
                  <a:schemeClr val="bg1">
                    <a:lumMod val="50000"/>
                  </a:schemeClr>
                </a:solidFill>
              </a:rPr>
              <a:t>arancione</a:t>
            </a:r>
            <a:r>
              <a:rPr lang="it-IT" b="1" dirty="0"/>
              <a:t>.</a:t>
            </a:r>
            <a:endParaRPr lang="it-IT" b="1" dirty="0" smtClean="0"/>
          </a:p>
          <a:p>
            <a:pPr algn="just"/>
            <a:r>
              <a:rPr lang="it-IT" b="1" dirty="0"/>
              <a:t>Marrone </a:t>
            </a:r>
            <a:r>
              <a:rPr lang="it-IT" b="1" dirty="0" smtClean="0"/>
              <a:t>.....      Stamattina </a:t>
            </a:r>
            <a:r>
              <a:rPr lang="it-IT" b="1" dirty="0"/>
              <a:t>ho comprato una cintura </a:t>
            </a:r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marrone</a:t>
            </a:r>
            <a:r>
              <a:rPr lang="it-IT" b="1" dirty="0" smtClean="0"/>
              <a:t> per me.</a:t>
            </a:r>
          </a:p>
          <a:p>
            <a:pPr algn="just"/>
            <a:r>
              <a:rPr lang="it-IT" b="1" dirty="0"/>
              <a:t>Rosa </a:t>
            </a:r>
            <a:r>
              <a:rPr lang="it-IT" b="1" dirty="0" smtClean="0"/>
              <a:t>...........      Le </a:t>
            </a:r>
            <a:r>
              <a:rPr lang="it-IT" b="1" dirty="0"/>
              <a:t>regalerò </a:t>
            </a:r>
            <a:r>
              <a:rPr lang="it-IT" b="1" dirty="0" smtClean="0"/>
              <a:t>con una maglia </a:t>
            </a:r>
            <a:r>
              <a:rPr lang="it-IT" b="1" dirty="0">
                <a:solidFill>
                  <a:schemeClr val="bg1">
                    <a:lumMod val="50000"/>
                  </a:schemeClr>
                </a:solidFill>
              </a:rPr>
              <a:t>rosa</a:t>
            </a:r>
            <a:r>
              <a:rPr lang="it-IT" b="1" dirty="0"/>
              <a:t> firmata.</a:t>
            </a:r>
            <a:endParaRPr lang="it-IT" b="1" dirty="0" smtClean="0"/>
          </a:p>
          <a:p>
            <a:pPr algn="just"/>
            <a:r>
              <a:rPr lang="it-IT" b="1" dirty="0"/>
              <a:t>Fucsia </a:t>
            </a:r>
            <a:r>
              <a:rPr lang="it-IT" b="1" dirty="0" smtClean="0"/>
              <a:t>........      Oggi </a:t>
            </a:r>
            <a:r>
              <a:rPr lang="it-IT" b="1" dirty="0"/>
              <a:t>ho visto un ragazzo con uno zaino </a:t>
            </a:r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fucsia</a:t>
            </a:r>
            <a:r>
              <a:rPr lang="it-IT" b="1" dirty="0" smtClean="0"/>
              <a:t> in piazza.</a:t>
            </a:r>
          </a:p>
          <a:p>
            <a:pPr algn="just"/>
            <a:r>
              <a:rPr lang="it-IT" b="1" dirty="0" smtClean="0"/>
              <a:t>Viola ..........   Ho </a:t>
            </a:r>
            <a:r>
              <a:rPr lang="it-IT" b="1" dirty="0"/>
              <a:t>ricevuto una </a:t>
            </a:r>
            <a:r>
              <a:rPr lang="it-IT" b="1" dirty="0" smtClean="0"/>
              <a:t>rosa </a:t>
            </a:r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viola</a:t>
            </a:r>
            <a:r>
              <a:rPr lang="it-IT" b="1" dirty="0" smtClean="0"/>
              <a:t> di </a:t>
            </a:r>
            <a:r>
              <a:rPr lang="it-IT" b="1" dirty="0"/>
              <a:t>uno studente della scuola Lilla</a:t>
            </a:r>
            <a:r>
              <a:rPr lang="it-IT" b="1" dirty="0" smtClean="0"/>
              <a:t>..............      </a:t>
            </a:r>
            <a:r>
              <a:rPr lang="it-IT" b="1" dirty="0"/>
              <a:t>Il </a:t>
            </a:r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lilla</a:t>
            </a:r>
            <a:r>
              <a:rPr lang="it-IT" b="1" dirty="0" smtClean="0"/>
              <a:t> </a:t>
            </a:r>
            <a:r>
              <a:rPr lang="it-IT" b="1" dirty="0"/>
              <a:t>è il colore preferito di mia </a:t>
            </a:r>
            <a:r>
              <a:rPr lang="it-IT" b="1" dirty="0" smtClean="0"/>
              <a:t>madre e di mia nonna.</a:t>
            </a:r>
          </a:p>
          <a:p>
            <a:pPr algn="just"/>
            <a:r>
              <a:rPr lang="it-IT" b="1" dirty="0"/>
              <a:t>Beige .......... </a:t>
            </a:r>
            <a:r>
              <a:rPr lang="it-IT" b="1" dirty="0" smtClean="0"/>
              <a:t>    Mio </a:t>
            </a:r>
            <a:r>
              <a:rPr lang="it-IT" b="1" dirty="0"/>
              <a:t>fratello ha comprato una motocicletta </a:t>
            </a:r>
            <a:r>
              <a:rPr lang="it-IT" b="1" dirty="0">
                <a:solidFill>
                  <a:schemeClr val="bg1">
                    <a:lumMod val="50000"/>
                  </a:schemeClr>
                </a:solidFill>
              </a:rPr>
              <a:t>beige</a:t>
            </a:r>
            <a:r>
              <a:rPr lang="it-IT" b="1" dirty="0" smtClean="0"/>
              <a:t>, è vero? </a:t>
            </a:r>
            <a:endParaRPr lang="it-IT" b="1" dirty="0"/>
          </a:p>
          <a:p>
            <a:pPr algn="just"/>
            <a:endParaRPr lang="it-IT" b="1" dirty="0"/>
          </a:p>
        </p:txBody>
      </p:sp>
      <p:sp>
        <p:nvSpPr>
          <p:cNvPr id="9" name="Seta entalhada para a direita 8"/>
          <p:cNvSpPr/>
          <p:nvPr/>
        </p:nvSpPr>
        <p:spPr>
          <a:xfrm>
            <a:off x="5206036" y="2156871"/>
            <a:ext cx="163901" cy="1984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Seta entalhada para a direita 11"/>
          <p:cNvSpPr/>
          <p:nvPr/>
        </p:nvSpPr>
        <p:spPr>
          <a:xfrm>
            <a:off x="5201717" y="2400814"/>
            <a:ext cx="163901" cy="1984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Seta entalhada para a direita 12"/>
          <p:cNvSpPr/>
          <p:nvPr/>
        </p:nvSpPr>
        <p:spPr>
          <a:xfrm>
            <a:off x="5193086" y="2684010"/>
            <a:ext cx="163901" cy="1984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Seta entalhada para a direita 13"/>
          <p:cNvSpPr/>
          <p:nvPr/>
        </p:nvSpPr>
        <p:spPr>
          <a:xfrm>
            <a:off x="5201707" y="2967206"/>
            <a:ext cx="163901" cy="1984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eta entalhada para a direita 14"/>
          <p:cNvSpPr/>
          <p:nvPr/>
        </p:nvSpPr>
        <p:spPr>
          <a:xfrm>
            <a:off x="5201696" y="3250402"/>
            <a:ext cx="163901" cy="1984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eta entalhada para a direita 15"/>
          <p:cNvSpPr/>
          <p:nvPr/>
        </p:nvSpPr>
        <p:spPr>
          <a:xfrm>
            <a:off x="5201696" y="3504285"/>
            <a:ext cx="163901" cy="1984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eta entalhada para a direita 16"/>
          <p:cNvSpPr/>
          <p:nvPr/>
        </p:nvSpPr>
        <p:spPr>
          <a:xfrm>
            <a:off x="5201696" y="3768443"/>
            <a:ext cx="163901" cy="1984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eta entalhada para a direita 17"/>
          <p:cNvSpPr/>
          <p:nvPr/>
        </p:nvSpPr>
        <p:spPr>
          <a:xfrm>
            <a:off x="5201696" y="4063003"/>
            <a:ext cx="163901" cy="1984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eta entalhada para a direita 18"/>
          <p:cNvSpPr/>
          <p:nvPr/>
        </p:nvSpPr>
        <p:spPr>
          <a:xfrm>
            <a:off x="5201696" y="4346648"/>
            <a:ext cx="163901" cy="1984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entalhada para a direita 19"/>
          <p:cNvSpPr/>
          <p:nvPr/>
        </p:nvSpPr>
        <p:spPr>
          <a:xfrm>
            <a:off x="5201696" y="4630293"/>
            <a:ext cx="163901" cy="1984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Seta entalhada para a direita 20"/>
          <p:cNvSpPr/>
          <p:nvPr/>
        </p:nvSpPr>
        <p:spPr>
          <a:xfrm>
            <a:off x="5201696" y="4894451"/>
            <a:ext cx="163901" cy="1984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Seta entalhada para a direita 21"/>
          <p:cNvSpPr/>
          <p:nvPr/>
        </p:nvSpPr>
        <p:spPr>
          <a:xfrm>
            <a:off x="5206005" y="5158609"/>
            <a:ext cx="163901" cy="1984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 entalhada para a direita 22"/>
          <p:cNvSpPr/>
          <p:nvPr/>
        </p:nvSpPr>
        <p:spPr>
          <a:xfrm>
            <a:off x="5193086" y="5429609"/>
            <a:ext cx="163901" cy="1984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entalhada para a direita 23"/>
          <p:cNvSpPr/>
          <p:nvPr/>
        </p:nvSpPr>
        <p:spPr>
          <a:xfrm>
            <a:off x="5206005" y="5712805"/>
            <a:ext cx="163901" cy="1984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Seta entalhada para a direita 24"/>
          <p:cNvSpPr/>
          <p:nvPr/>
        </p:nvSpPr>
        <p:spPr>
          <a:xfrm>
            <a:off x="5205987" y="5983805"/>
            <a:ext cx="163901" cy="1984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27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23A9E4AE-C60A-48E6-9D59-98A5EDB9D6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3984"/>
          <a:stretch/>
        </p:blipFill>
        <p:spPr>
          <a:xfrm>
            <a:off x="41783" y="-20377"/>
            <a:ext cx="2847975" cy="10641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m 5">
            <a:extLst>
              <a:ext uri="{FF2B5EF4-FFF2-40B4-BE49-F238E27FC236}">
                <a16:creationId xmlns="" xmlns:a16="http://schemas.microsoft.com/office/drawing/2014/main" id="{6C6E3E59-CF3E-4228-8E0E-6410E4D8D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456" y="163586"/>
            <a:ext cx="2365820" cy="12164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CaixaDeTexto 6">
            <a:extLst>
              <a:ext uri="{FF2B5EF4-FFF2-40B4-BE49-F238E27FC236}">
                <a16:creationId xmlns="" xmlns:a16="http://schemas.microsoft.com/office/drawing/2014/main" id="{66E9E583-41D1-4C57-B054-C65D2ACF67F2}"/>
              </a:ext>
            </a:extLst>
          </p:cNvPr>
          <p:cNvSpPr txBox="1"/>
          <p:nvPr/>
        </p:nvSpPr>
        <p:spPr>
          <a:xfrm>
            <a:off x="4981521" y="785092"/>
            <a:ext cx="3417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MODULO SESSANTA</a:t>
            </a:r>
          </a:p>
          <a:p>
            <a:pPr algn="ctr"/>
            <a:r>
              <a:rPr lang="pt-BR" b="1" dirty="0" smtClean="0"/>
              <a:t>COLORI </a:t>
            </a:r>
            <a:r>
              <a:rPr lang="pt-BR" b="1" dirty="0"/>
              <a:t>I</a:t>
            </a:r>
            <a:r>
              <a:rPr lang="pt-BR" b="1" dirty="0" smtClean="0"/>
              <a:t>N ITALIANO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DEC5A90C-A7C0-4FE3-B4D0-944FC07BDBC3}"/>
              </a:ext>
            </a:extLst>
          </p:cNvPr>
          <p:cNvSpPr txBox="1"/>
          <p:nvPr/>
        </p:nvSpPr>
        <p:spPr>
          <a:xfrm>
            <a:off x="4736984" y="186000"/>
            <a:ext cx="384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L’ITALIANO ALL”UNIVERSITÀ</a:t>
            </a:r>
            <a:endParaRPr lang="pt-BR" b="1" dirty="0"/>
          </a:p>
          <a:p>
            <a:pPr algn="ctr"/>
            <a:r>
              <a:rPr lang="pt-BR" sz="1400" b="1" dirty="0" smtClean="0"/>
              <a:t>Corso </a:t>
            </a:r>
            <a:r>
              <a:rPr lang="pt-BR" sz="1400" b="1" dirty="0" err="1" smtClean="0"/>
              <a:t>di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Conversazione</a:t>
            </a:r>
            <a:endParaRPr lang="pt-BR" sz="1400" b="1" dirty="0"/>
          </a:p>
        </p:txBody>
      </p:sp>
      <p:pic>
        <p:nvPicPr>
          <p:cNvPr id="11" name="Picture 4" descr="História do emblema da Repubblica Italiana | Minha Saga por Fabio Barbier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952" y="41394"/>
            <a:ext cx="1185208" cy="13326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020" y="1292142"/>
            <a:ext cx="3512338" cy="5445088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3830127" y="1678654"/>
            <a:ext cx="810883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/>
              <a:t>Colori di base in </a:t>
            </a:r>
            <a:r>
              <a:rPr lang="it-IT" b="1" dirty="0" smtClean="0"/>
              <a:t>italiano</a:t>
            </a:r>
            <a:r>
              <a:rPr lang="it-IT" b="1" dirty="0"/>
              <a:t> </a:t>
            </a:r>
            <a:r>
              <a:rPr lang="it-IT" b="1" dirty="0" smtClean="0"/>
              <a:t>– Plurale</a:t>
            </a:r>
          </a:p>
          <a:p>
            <a:pPr algn="just"/>
            <a:endParaRPr lang="it-IT" b="1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it-IT" b="1" dirty="0"/>
              <a:t>Ciao Paolo, ho solo due matite </a:t>
            </a:r>
            <a:r>
              <a:rPr lang="it-IT" b="1" dirty="0">
                <a:solidFill>
                  <a:srgbClr val="FF0000"/>
                </a:solidFill>
              </a:rPr>
              <a:t>nere</a:t>
            </a:r>
            <a:r>
              <a:rPr lang="it-IT" b="1" dirty="0"/>
              <a:t>. Andranno bene</a:t>
            </a:r>
            <a:r>
              <a:rPr lang="it-IT" b="1" dirty="0" smtClean="0"/>
              <a:t>?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it-IT" b="1" dirty="0"/>
              <a:t>Ho due penne </a:t>
            </a:r>
            <a:r>
              <a:rPr lang="it-IT" b="1" dirty="0">
                <a:solidFill>
                  <a:srgbClr val="FF0000"/>
                </a:solidFill>
              </a:rPr>
              <a:t>blu</a:t>
            </a:r>
            <a:r>
              <a:rPr lang="it-IT" b="1" dirty="0"/>
              <a:t>. Te ne presto una, ok? La vuoi</a:t>
            </a:r>
            <a:r>
              <a:rPr lang="it-IT" b="1" dirty="0" smtClean="0"/>
              <a:t>?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it-IT" b="1" dirty="0"/>
              <a:t>Ho comprato due paia di </a:t>
            </a:r>
            <a:r>
              <a:rPr lang="it-IT" b="1" dirty="0" smtClean="0"/>
              <a:t>tennis </a:t>
            </a:r>
            <a:r>
              <a:rPr lang="it-IT" b="1" dirty="0" smtClean="0">
                <a:solidFill>
                  <a:srgbClr val="FF0000"/>
                </a:solidFill>
              </a:rPr>
              <a:t>nere </a:t>
            </a:r>
            <a:r>
              <a:rPr lang="it-IT" b="1" dirty="0"/>
              <a:t>per la festa della </a:t>
            </a:r>
            <a:r>
              <a:rPr lang="it-IT" b="1" dirty="0" smtClean="0"/>
              <a:t>scuola.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it-IT" b="1" dirty="0" smtClean="0"/>
              <a:t>Ho </a:t>
            </a:r>
            <a:r>
              <a:rPr lang="it-IT" b="1" dirty="0"/>
              <a:t>ricevuto un paio di calzini </a:t>
            </a:r>
            <a:r>
              <a:rPr lang="it-IT" b="1" dirty="0">
                <a:solidFill>
                  <a:srgbClr val="FF0000"/>
                </a:solidFill>
              </a:rPr>
              <a:t>grigi</a:t>
            </a:r>
            <a:r>
              <a:rPr lang="it-IT" b="1" dirty="0"/>
              <a:t> da mia </a:t>
            </a:r>
            <a:r>
              <a:rPr lang="it-IT" b="1" dirty="0" smtClean="0"/>
              <a:t>madre.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it-IT" b="1" dirty="0"/>
              <a:t>Mio padre ricevette subito </a:t>
            </a:r>
            <a:r>
              <a:rPr lang="it-IT" b="1"/>
              <a:t>in </a:t>
            </a:r>
            <a:r>
              <a:rPr lang="it-IT" b="1" smtClean="0"/>
              <a:t>regalo, </a:t>
            </a:r>
            <a:r>
              <a:rPr lang="it-IT" b="1" dirty="0"/>
              <a:t>due </a:t>
            </a:r>
            <a:r>
              <a:rPr lang="it-IT" b="1" dirty="0" smtClean="0"/>
              <a:t>camicie </a:t>
            </a:r>
            <a:r>
              <a:rPr lang="it-IT" b="1" dirty="0">
                <a:solidFill>
                  <a:srgbClr val="FF0000"/>
                </a:solidFill>
              </a:rPr>
              <a:t>gialle</a:t>
            </a:r>
            <a:r>
              <a:rPr lang="it-IT" b="1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it-IT" b="1" dirty="0"/>
              <a:t>I tuoi occhi sono </a:t>
            </a:r>
            <a:r>
              <a:rPr lang="it-IT" b="1" dirty="0" smtClean="0"/>
              <a:t>l'</a:t>
            </a:r>
            <a:r>
              <a:rPr lang="it-IT" b="1" dirty="0" smtClean="0">
                <a:solidFill>
                  <a:srgbClr val="FF0000"/>
                </a:solidFill>
              </a:rPr>
              <a:t>azzurri</a:t>
            </a:r>
            <a:r>
              <a:rPr lang="it-IT" b="1" dirty="0" smtClean="0"/>
              <a:t> </a:t>
            </a:r>
            <a:r>
              <a:rPr lang="it-IT" b="1" dirty="0"/>
              <a:t>del mare, amore mio</a:t>
            </a:r>
            <a:r>
              <a:rPr lang="it-IT" b="1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it-IT" b="1" dirty="0"/>
              <a:t>In questo periodo le foreste della Calabria sono molto </a:t>
            </a:r>
            <a:r>
              <a:rPr lang="it-IT" b="1" dirty="0">
                <a:solidFill>
                  <a:srgbClr val="FF0000"/>
                </a:solidFill>
              </a:rPr>
              <a:t>verdi</a:t>
            </a:r>
            <a:r>
              <a:rPr lang="it-IT" b="1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it-IT" b="1" dirty="0"/>
              <a:t>Le rose sono </a:t>
            </a:r>
            <a:r>
              <a:rPr lang="it-IT" b="1" dirty="0">
                <a:solidFill>
                  <a:srgbClr val="FF0000"/>
                </a:solidFill>
              </a:rPr>
              <a:t>rosse</a:t>
            </a:r>
            <a:r>
              <a:rPr lang="it-IT" b="1" dirty="0"/>
              <a:t> e le violette sono </a:t>
            </a:r>
            <a:r>
              <a:rPr lang="it-IT" b="1" dirty="0">
                <a:solidFill>
                  <a:srgbClr val="FF0000"/>
                </a:solidFill>
              </a:rPr>
              <a:t>blu</a:t>
            </a:r>
            <a:r>
              <a:rPr lang="it-IT" b="1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it-IT" b="1" dirty="0"/>
              <a:t>Ha regalato </a:t>
            </a:r>
            <a:r>
              <a:rPr lang="it-IT" b="1" dirty="0" smtClean="0"/>
              <a:t>con un </a:t>
            </a:r>
            <a:r>
              <a:rPr lang="it-IT" b="1" dirty="0"/>
              <a:t>mazzo di rose </a:t>
            </a:r>
            <a:r>
              <a:rPr lang="it-IT" b="1" dirty="0">
                <a:solidFill>
                  <a:srgbClr val="FF0000"/>
                </a:solidFill>
              </a:rPr>
              <a:t>gialle</a:t>
            </a:r>
            <a:r>
              <a:rPr lang="it-IT" b="1" dirty="0"/>
              <a:t> alla sua </a:t>
            </a:r>
            <a:r>
              <a:rPr lang="it-IT" b="1" dirty="0" smtClean="0"/>
              <a:t>fidanzata.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it-IT" b="1" dirty="0"/>
              <a:t>Ho bisogno di un paio di stivali </a:t>
            </a:r>
            <a:r>
              <a:rPr lang="it-IT" b="1" dirty="0">
                <a:solidFill>
                  <a:srgbClr val="FF0000"/>
                </a:solidFill>
              </a:rPr>
              <a:t>marroni</a:t>
            </a:r>
            <a:r>
              <a:rPr lang="it-IT" b="1" dirty="0"/>
              <a:t> per il </a:t>
            </a:r>
            <a:r>
              <a:rPr lang="it-IT" b="1" dirty="0" smtClean="0"/>
              <a:t>rodeo.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it-IT" b="1" dirty="0" smtClean="0"/>
              <a:t>Ho Affittato due </a:t>
            </a:r>
            <a:r>
              <a:rPr lang="it-IT" b="1" dirty="0"/>
              <a:t>case </a:t>
            </a:r>
            <a:r>
              <a:rPr lang="it-IT" b="1" dirty="0">
                <a:solidFill>
                  <a:srgbClr val="FF0000"/>
                </a:solidFill>
              </a:rPr>
              <a:t>rosa</a:t>
            </a:r>
            <a:r>
              <a:rPr lang="it-IT" b="1" dirty="0"/>
              <a:t> dove la mia famiglia trascorrerà le vacanze</a:t>
            </a:r>
            <a:r>
              <a:rPr lang="it-IT" b="1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it-IT" b="1" dirty="0"/>
              <a:t>Ho comprato due bottiglie d'acqua </a:t>
            </a:r>
            <a:r>
              <a:rPr lang="it-IT" b="1" dirty="0">
                <a:solidFill>
                  <a:srgbClr val="FF0000"/>
                </a:solidFill>
              </a:rPr>
              <a:t>beige</a:t>
            </a:r>
            <a:r>
              <a:rPr lang="it-IT" b="1" dirty="0"/>
              <a:t> e due </a:t>
            </a:r>
            <a:r>
              <a:rPr lang="it-IT" b="1" dirty="0" smtClean="0">
                <a:solidFill>
                  <a:srgbClr val="FF0000"/>
                </a:solidFill>
              </a:rPr>
              <a:t>blu. </a:t>
            </a:r>
            <a:r>
              <a:rPr lang="it-IT" b="1" dirty="0" smtClean="0"/>
              <a:t>Molto costose.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it-IT" b="1" dirty="0"/>
              <a:t>Guarda che </a:t>
            </a:r>
            <a:r>
              <a:rPr lang="it-IT" b="1" dirty="0" smtClean="0"/>
              <a:t>figata... </a:t>
            </a:r>
            <a:r>
              <a:rPr lang="it-IT" b="1" dirty="0"/>
              <a:t>i vestiti delle gemelle sono </a:t>
            </a:r>
            <a:r>
              <a:rPr lang="it-IT" b="1" dirty="0" smtClean="0"/>
              <a:t>lilla. Che belli.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it-IT" b="1" dirty="0"/>
              <a:t>Il tramonto in questa città è bellissimo... guarda quante nuvole </a:t>
            </a:r>
            <a:r>
              <a:rPr lang="it-IT" b="1" dirty="0">
                <a:solidFill>
                  <a:srgbClr val="FF0000"/>
                </a:solidFill>
              </a:rPr>
              <a:t>gialle</a:t>
            </a:r>
            <a:r>
              <a:rPr lang="it-IT" b="1" dirty="0"/>
              <a:t> ci sono</a:t>
            </a:r>
            <a:r>
              <a:rPr lang="it-IT" b="1" dirty="0" smtClean="0"/>
              <a:t>?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38287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</TotalTime>
  <Words>448</Words>
  <Application>Microsoft Office PowerPoint</Application>
  <PresentationFormat>Widescreen</PresentationFormat>
  <Paragraphs>64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Wingdings</vt:lpstr>
      <vt:lpstr>Wingdings 3</vt:lpstr>
      <vt:lpstr>Cacho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Antonio Belelli</dc:creator>
  <cp:lastModifiedBy>ANTONIO BELELLI</cp:lastModifiedBy>
  <cp:revision>60</cp:revision>
  <dcterms:created xsi:type="dcterms:W3CDTF">2022-09-01T12:36:47Z</dcterms:created>
  <dcterms:modified xsi:type="dcterms:W3CDTF">2026-02-27T18:55:00Z</dcterms:modified>
</cp:coreProperties>
</file>