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4"/>
  </p:notesMasterIdLst>
  <p:handoutMasterIdLst>
    <p:handoutMasterId r:id="rId15"/>
  </p:handoutMasterIdLst>
  <p:sldIdLst>
    <p:sldId id="27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20" autoAdjust="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2655A18A-2669-4B41-A0C0-4FB4360FB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465F5C7-299E-4766-9F1C-AD6D4FE4E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CC12-51D3-42DB-ABE1-3400134284C1}" type="datetime1">
              <a:rPr lang="pt-BR" smtClean="0"/>
              <a:t>26/01/2026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2DFBA05-B615-4185-852C-1211D21E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049A664-6BD9-4FF0-8350-4A2687E9D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EA37-3873-47E3-8C95-29D2993CE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A472-2973-4176-8DF1-BAF9BE07EE85}" type="datetime1">
              <a:rPr lang="pt-BR" smtClean="0"/>
              <a:pPr/>
              <a:t>26/01/2026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DC4E-A6C2-41F2-AAA0-F6053844181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16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03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595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05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013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75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2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281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9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49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85FBE38-6738-4551-ABDE-E3A7FEA0C360}" type="datetime1">
              <a:rPr lang="pt-BR" noProof="0" smtClean="0"/>
              <a:t>26/01/2026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1518FAC-C69C-48F4-A0F8-E0B18772913E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E9F0D0-D16F-4D4E-90A5-29378870454B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97758C8-EC1E-4C6A-8357-0B31C03616B0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0D08BE6-6817-4E7B-AC59-A617DC120A77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624E52-4895-4053-94A4-BD361245B011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25C777-EA25-42E3-81C2-15B082EDC5E5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2B5B511-55E3-4F40-88F3-C8DB4A4CA53D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391BB0C-3F9A-4A8A-99CF-7FD476462C5A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tâ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 rt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C1FE978-4DCF-4526-8400-2BB4D678A3A2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6554CCF-1CD1-4305-8C22-9CCB81BEA845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DD87D8FA-5895-4254-9AB1-B1AD26FDC7D5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904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10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416897" y="3454400"/>
            <a:ext cx="3655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Occhiaia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olheira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Dormire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dormir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Vicino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vizinho, perto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Lavatrice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máquina de lavar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Restare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ficar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Accesa</a:t>
            </a:r>
            <a:r>
              <a:rPr lang="pt-BR" b="1" dirty="0" smtClean="0">
                <a:solidFill>
                  <a:schemeClr val="bg1"/>
                </a:solidFill>
              </a:rPr>
              <a:t> - </a:t>
            </a:r>
            <a:r>
              <a:rPr lang="pt-BR" b="1" dirty="0" smtClean="0">
                <a:solidFill>
                  <a:srgbClr val="FF0000"/>
                </a:solidFill>
              </a:rPr>
              <a:t>ligada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4089" y="5607456"/>
            <a:ext cx="1159164" cy="115916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/>
          <a:srcRect b="6288"/>
          <a:stretch/>
        </p:blipFill>
        <p:spPr>
          <a:xfrm>
            <a:off x="1868594" y="969817"/>
            <a:ext cx="4458726" cy="4932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aixaDeTexto 17"/>
          <p:cNvSpPr txBox="1"/>
          <p:nvPr/>
        </p:nvSpPr>
        <p:spPr>
          <a:xfrm>
            <a:off x="643337" y="6366510"/>
            <a:ext cx="3661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err="1" smtClean="0">
                <a:solidFill>
                  <a:srgbClr val="00B050"/>
                </a:solidFill>
                <a:latin typeface="Jokerman" panose="04090605060D06020702" pitchFamily="82" charset="0"/>
              </a:rPr>
              <a:t>Vicino</a:t>
            </a:r>
            <a:r>
              <a:rPr lang="pt-BR" sz="2000" b="1" smtClean="0">
                <a:solidFill>
                  <a:srgbClr val="00B050"/>
                </a:solidFill>
                <a:latin typeface="Jokerman" panose="04090605060D06020702" pitchFamily="82" charset="0"/>
              </a:rPr>
              <a:t> Rumoroso</a:t>
            </a:r>
            <a:endParaRPr lang="pt-BR" sz="2000" b="1" dirty="0">
              <a:solidFill>
                <a:srgbClr val="00B05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7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89879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10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416897" y="234266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Seta para a esquerda e para a direita 4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416897" y="3454400"/>
            <a:ext cx="3147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Potere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poder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Avvocato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advogado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Puoi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Você não pode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4030" y="5641881"/>
            <a:ext cx="1159164" cy="115916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3831" y="916855"/>
            <a:ext cx="4357346" cy="5024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887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039032" y="13445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10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416897" y="2333429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416896" y="3454400"/>
            <a:ext cx="35350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Sarebbe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seria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Essere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Ser, Estar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Rumori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ruídos, barulhos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danno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danno</a:t>
            </a:r>
            <a:r>
              <a:rPr lang="pt-BR" b="1" dirty="0" smtClean="0">
                <a:solidFill>
                  <a:srgbClr val="FF0000"/>
                </a:solidFill>
              </a:rPr>
              <a:t>, causa</a:t>
            </a:r>
          </a:p>
          <a:p>
            <a:pPr marL="895350" indent="-895350"/>
            <a:r>
              <a:rPr lang="pt-BR" b="1" dirty="0" err="1" smtClean="0">
                <a:solidFill>
                  <a:schemeClr val="bg1"/>
                </a:solidFill>
              </a:rPr>
              <a:t>Fastidio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incômodo</a:t>
            </a:r>
          </a:p>
          <a:p>
            <a:pPr marL="895350" indent="-895350"/>
            <a:r>
              <a:rPr lang="pt-BR" b="1" dirty="0" err="1" smtClean="0">
                <a:solidFill>
                  <a:schemeClr val="bg1"/>
                </a:solidFill>
              </a:rPr>
              <a:t>Poche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poucas, algumas</a:t>
            </a:r>
          </a:p>
          <a:p>
            <a:pPr marL="895350" indent="-895350"/>
            <a:r>
              <a:rPr lang="pt-BR" b="1" dirty="0" smtClean="0">
                <a:solidFill>
                  <a:schemeClr val="bg1"/>
                </a:solidFill>
              </a:rPr>
              <a:t>Reato -</a:t>
            </a:r>
            <a:r>
              <a:rPr lang="pt-BR" b="1" dirty="0" smtClean="0">
                <a:solidFill>
                  <a:srgbClr val="FF0000"/>
                </a:solidFill>
              </a:rPr>
              <a:t> crime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6821" y="5634954"/>
            <a:ext cx="1159164" cy="115916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/>
          <a:srcRect b="4549"/>
          <a:stretch/>
        </p:blipFill>
        <p:spPr>
          <a:xfrm>
            <a:off x="1820008" y="960895"/>
            <a:ext cx="4555897" cy="49226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707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0823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10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2039" y="5634954"/>
            <a:ext cx="1159164" cy="1159164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4270" y="3454400"/>
            <a:ext cx="3767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Carabinieri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carabineiros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Potrebbero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poderiam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Ricevere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receber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Puoi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você pode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Fare –</a:t>
            </a:r>
            <a:r>
              <a:rPr lang="pt-BR" b="1" dirty="0" smtClean="0">
                <a:solidFill>
                  <a:srgbClr val="FF0000"/>
                </a:solidFill>
              </a:rPr>
              <a:t> fazer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Che -</a:t>
            </a:r>
            <a:r>
              <a:rPr lang="pt-BR" b="1" dirty="0" smtClean="0">
                <a:solidFill>
                  <a:srgbClr val="FF0000"/>
                </a:solidFill>
              </a:rPr>
              <a:t> que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/>
          <a:srcRect b="4664"/>
          <a:stretch/>
        </p:blipFill>
        <p:spPr>
          <a:xfrm>
            <a:off x="1765894" y="960895"/>
            <a:ext cx="4664126" cy="4941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998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81534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10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195916" y="3454400"/>
            <a:ext cx="3894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Solo – </a:t>
            </a:r>
            <a:r>
              <a:rPr lang="pt-BR" b="1" dirty="0" smtClean="0">
                <a:solidFill>
                  <a:srgbClr val="FF0000"/>
                </a:solidFill>
              </a:rPr>
              <a:t>Só, sozinho, somente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Ordinare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ordenar, por em ordem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Giudizio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juizado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Ordinargli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obrigá-lo, ordená-lo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Cessare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cessar, parar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Rumori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barulhos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Farmi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fazer-me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Risarcire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indenizar, ressarcir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3151" y="5816887"/>
            <a:ext cx="986949" cy="98694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/>
          <a:srcRect b="4298"/>
          <a:stretch/>
        </p:blipFill>
        <p:spPr>
          <a:xfrm>
            <a:off x="1835192" y="949193"/>
            <a:ext cx="4525530" cy="49596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658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45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10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810" y="5634954"/>
            <a:ext cx="1159164" cy="1159164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416896" y="3454400"/>
            <a:ext cx="3535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Rispettare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respeitar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Rispetterà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respeitará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Mai –</a:t>
            </a:r>
            <a:r>
              <a:rPr lang="pt-BR" b="1" dirty="0" smtClean="0">
                <a:solidFill>
                  <a:srgbClr val="FF0000"/>
                </a:solidFill>
              </a:rPr>
              <a:t> nuca, jamais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Fermare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parar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Fermo</a:t>
            </a:r>
            <a:r>
              <a:rPr lang="pt-BR" b="1" dirty="0" smtClean="0">
                <a:solidFill>
                  <a:schemeClr val="bg1"/>
                </a:solidFill>
              </a:rPr>
              <a:t> - </a:t>
            </a:r>
            <a:r>
              <a:rPr lang="pt-BR" b="1" dirty="0" smtClean="0">
                <a:solidFill>
                  <a:srgbClr val="FF0000"/>
                </a:solidFill>
              </a:rPr>
              <a:t>Parou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Ma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mas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/>
          <a:srcRect b="5156"/>
          <a:stretch/>
        </p:blipFill>
        <p:spPr>
          <a:xfrm>
            <a:off x="1802751" y="957745"/>
            <a:ext cx="4590411" cy="49425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75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10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416897" y="3454400"/>
            <a:ext cx="3147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Quale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qual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Potere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poder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Può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pode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Fissare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fixar, definir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Ogni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cada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Giorno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dia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Che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che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Chi –</a:t>
            </a:r>
            <a:r>
              <a:rPr lang="pt-BR" b="1" dirty="0" smtClean="0">
                <a:solidFill>
                  <a:srgbClr val="FF0000"/>
                </a:solidFill>
              </a:rPr>
              <a:t> quem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Rispetterà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Respeitará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2387" y="5869870"/>
            <a:ext cx="867250" cy="867250"/>
          </a:xfrm>
          <a:prstGeom prst="rect">
            <a:avLst/>
          </a:prstGeom>
        </p:spPr>
      </p:pic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36415" y="23179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/>
          <a:srcRect b="4577"/>
          <a:stretch/>
        </p:blipFill>
        <p:spPr>
          <a:xfrm>
            <a:off x="1825126" y="974512"/>
            <a:ext cx="4545661" cy="4908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497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21344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10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336416" y="3454400"/>
            <a:ext cx="37447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Davvero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Verdade, de verdade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Misurare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medir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Misura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medida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Che –</a:t>
            </a:r>
            <a:r>
              <a:rPr lang="pt-BR" b="1" dirty="0" smtClean="0">
                <a:solidFill>
                  <a:srgbClr val="FF0000"/>
                </a:solidFill>
              </a:rPr>
              <a:t> que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Chiamare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chamar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Astreintes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fr. “</a:t>
            </a:r>
            <a:r>
              <a:rPr lang="pt-BR" b="1" dirty="0" err="1" smtClean="0">
                <a:solidFill>
                  <a:srgbClr val="FF0000"/>
                </a:solidFill>
              </a:rPr>
              <a:t>astraint</a:t>
            </a:r>
            <a:r>
              <a:rPr lang="pt-BR" b="1" dirty="0" smtClean="0">
                <a:solidFill>
                  <a:srgbClr val="FF0000"/>
                </a:solidFill>
              </a:rPr>
              <a:t>”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le</a:t>
            </a:r>
            <a:r>
              <a:rPr lang="it-IT" sz="1400" dirty="0">
                <a:solidFill>
                  <a:schemeClr val="bg1"/>
                </a:solidFill>
              </a:rPr>
              <a:t> </a:t>
            </a:r>
            <a:r>
              <a:rPr lang="it-IT" sz="1400" b="1" dirty="0" smtClean="0">
                <a:solidFill>
                  <a:schemeClr val="bg1"/>
                </a:solidFill>
              </a:rPr>
              <a:t>astreintes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>
                <a:solidFill>
                  <a:schemeClr val="bg1"/>
                </a:solidFill>
              </a:rPr>
              <a:t>sono una misura coercitiva </a:t>
            </a:r>
            <a:r>
              <a:rPr lang="it-IT" sz="1400" dirty="0" smtClean="0">
                <a:solidFill>
                  <a:schemeClr val="bg1"/>
                </a:solidFill>
              </a:rPr>
              <a:t>indiretta, che </a:t>
            </a:r>
            <a:r>
              <a:rPr lang="it-IT" sz="1400" dirty="0">
                <a:solidFill>
                  <a:schemeClr val="bg1"/>
                </a:solidFill>
              </a:rPr>
              <a:t>impone alla parte inadempiente un pagamento </a:t>
            </a:r>
            <a:r>
              <a:rPr lang="it-IT" sz="1400" dirty="0" smtClean="0">
                <a:solidFill>
                  <a:schemeClr val="bg1"/>
                </a:solidFill>
              </a:rPr>
              <a:t>pecuniario per </a:t>
            </a:r>
            <a:r>
              <a:rPr lang="it-IT" sz="1400" dirty="0">
                <a:solidFill>
                  <a:schemeClr val="bg1"/>
                </a:solidFill>
              </a:rPr>
              <a:t>ogni giorno di ritardo nell'esecuzione di un </a:t>
            </a:r>
            <a:r>
              <a:rPr lang="it-IT" sz="1400" dirty="0" smtClean="0">
                <a:solidFill>
                  <a:schemeClr val="bg1"/>
                </a:solidFill>
              </a:rPr>
              <a:t>obbligo</a:t>
            </a:r>
            <a:r>
              <a:rPr lang="it-IT" sz="14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BR" sz="1400" b="1" dirty="0" smtClean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3732" y="6340560"/>
            <a:ext cx="437827" cy="43782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/>
          <a:srcRect b="3922"/>
          <a:stretch/>
        </p:blipFill>
        <p:spPr>
          <a:xfrm>
            <a:off x="1851921" y="960894"/>
            <a:ext cx="4461165" cy="49319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959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10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7154" y="5928182"/>
            <a:ext cx="840509" cy="840509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416897" y="3454400"/>
            <a:ext cx="3260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Così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assim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Così</a:t>
            </a:r>
            <a:r>
              <a:rPr lang="pt-BR" b="1" dirty="0" smtClean="0">
                <a:solidFill>
                  <a:schemeClr val="bg1"/>
                </a:solidFill>
              </a:rPr>
              <a:t>, </a:t>
            </a:r>
            <a:r>
              <a:rPr lang="pt-BR" b="1" dirty="0" err="1" smtClean="0">
                <a:solidFill>
                  <a:schemeClr val="bg1"/>
                </a:solidFill>
              </a:rPr>
              <a:t>Così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mais ou menos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Fare –</a:t>
            </a:r>
            <a:r>
              <a:rPr lang="pt-BR" b="1" dirty="0" smtClean="0">
                <a:solidFill>
                  <a:srgbClr val="FF0000"/>
                </a:solidFill>
              </a:rPr>
              <a:t> fazer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Faccio</a:t>
            </a:r>
            <a:r>
              <a:rPr lang="pt-BR" b="1" dirty="0" smtClean="0">
                <a:solidFill>
                  <a:schemeClr val="bg1"/>
                </a:solidFill>
              </a:rPr>
              <a:t> - </a:t>
            </a:r>
            <a:r>
              <a:rPr lang="pt-BR" b="1" dirty="0" smtClean="0">
                <a:solidFill>
                  <a:srgbClr val="FF0000"/>
                </a:solidFill>
              </a:rPr>
              <a:t> faço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Mi </a:t>
            </a:r>
            <a:r>
              <a:rPr lang="pt-BR" b="1" dirty="0" err="1" smtClean="0">
                <a:solidFill>
                  <a:schemeClr val="bg1"/>
                </a:solidFill>
              </a:rPr>
              <a:t>faccio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eu fico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Ricco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rico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Sui –</a:t>
            </a:r>
            <a:r>
              <a:rPr lang="pt-BR" b="1" dirty="0" smtClean="0">
                <a:solidFill>
                  <a:srgbClr val="FF0000"/>
                </a:solidFill>
              </a:rPr>
              <a:t> sobre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Suoi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seus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Panni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Panos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Proprio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exatamente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Caso –</a:t>
            </a:r>
            <a:r>
              <a:rPr lang="pt-BR" b="1" dirty="0" smtClean="0">
                <a:solidFill>
                  <a:srgbClr val="FF0000"/>
                </a:solidFill>
              </a:rPr>
              <a:t> caso, jeito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/>
          <a:srcRect b="4368"/>
          <a:stretch/>
        </p:blipFill>
        <p:spPr>
          <a:xfrm>
            <a:off x="1882933" y="917948"/>
            <a:ext cx="4430047" cy="5010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7651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0DB4D-BE53-4100-8A0D-CEFB2E482820}">
  <ds:schemaRefs>
    <ds:schemaRef ds:uri="http://purl.org/dc/dcmitype/"/>
    <ds:schemaRef ds:uri="http://schemas.microsoft.com/office/2006/documentManagement/types"/>
    <ds:schemaRef ds:uri="16c05727-aa75-4e4a-9b5f-8a80a1165891"/>
    <ds:schemaRef ds:uri="http://www.w3.org/XML/1998/namespace"/>
    <ds:schemaRef ds:uri="http://schemas.microsoft.com/office/infopath/2007/PartnerControls"/>
    <ds:schemaRef ds:uri="http://purl.org/dc/elements/1.1/"/>
    <ds:schemaRef ds:uri="71af3243-3dd4-4a8d-8c0d-dd76da1f02a5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 jardim</Template>
  <TotalTime>0</TotalTime>
  <Words>318</Words>
  <Application>Microsoft Office PowerPoint</Application>
  <PresentationFormat>Widescreen</PresentationFormat>
  <Paragraphs>101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Jokerman</vt:lpstr>
      <vt:lpstr>Sabão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2025-10-14T12:30:49Z</dcterms:created>
  <dcterms:modified xsi:type="dcterms:W3CDTF">2026-01-26T19:06:55Z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