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58BBD2-7F0D-44C1-AA7F-2FD488842A98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14052" y="1543976"/>
            <a:ext cx="7566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Buona Sera a tutti. </a:t>
            </a:r>
          </a:p>
          <a:p>
            <a:pPr algn="just"/>
            <a:r>
              <a:rPr lang="it-IT" sz="2400" b="1" dirty="0" smtClean="0"/>
              <a:t>Nel </a:t>
            </a:r>
            <a:r>
              <a:rPr lang="it-IT" sz="2400" b="1" dirty="0"/>
              <a:t>nostro </a:t>
            </a:r>
            <a:r>
              <a:rPr lang="it-IT" sz="2400" b="1" dirty="0" smtClean="0"/>
              <a:t>Terzo </a:t>
            </a:r>
            <a:r>
              <a:rPr lang="it-IT" sz="2400" b="1" dirty="0"/>
              <a:t>testo, esploreremo nuovamente la lettura in modo semplice e molto facile</a:t>
            </a:r>
            <a:r>
              <a:rPr lang="it-IT" sz="2400" b="1" dirty="0" smtClean="0"/>
              <a:t>.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 smtClean="0"/>
              <a:t>Il </a:t>
            </a:r>
            <a:r>
              <a:rPr lang="it-IT" sz="2400" b="1" dirty="0"/>
              <a:t>nostro intento è che tutti voi, cari studenti, vi sentiate sicuri e senza paura di parlare italiano. Andiamo, allora.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02" y="4617221"/>
            <a:ext cx="2857500" cy="2143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8442"/>
            <a:ext cx="2828725" cy="28287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SETTANTA - 70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err="1" smtClean="0">
                <a:latin typeface="Bauhaus 93" panose="04030905020B02020C02" pitchFamily="82" charset="0"/>
              </a:rPr>
              <a:t>Lettura</a:t>
            </a:r>
            <a:r>
              <a:rPr lang="pt-BR" sz="2400" dirty="0" smtClean="0">
                <a:latin typeface="Bauhaus 93" panose="04030905020B02020C02" pitchFamily="82" charset="0"/>
              </a:rPr>
              <a:t> Testo </a:t>
            </a:r>
            <a:r>
              <a:rPr lang="pt-BR" sz="2400" dirty="0" smtClean="0">
                <a:latin typeface="Bauhaus 93" panose="04030905020B02020C02" pitchFamily="82" charset="0"/>
              </a:rPr>
              <a:t>3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978" y="31233"/>
            <a:ext cx="1172731" cy="13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75738" y="158057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Giulia è innamorata dell’Italia, della cultura e della storia italiana.</a:t>
            </a:r>
            <a:endParaRPr lang="it-IT" sz="2400" b="1" dirty="0" smtClean="0"/>
          </a:p>
          <a:p>
            <a:pPr algn="just"/>
            <a:endParaRPr lang="it-IT" sz="2400" b="1" dirty="0"/>
          </a:p>
          <a:p>
            <a:pPr algn="just"/>
            <a:r>
              <a:rPr lang="it-IT" sz="2400" b="1" dirty="0" smtClean="0"/>
              <a:t>Il suo bisnonno era Italiano. Da tempo, lei sogna di andare in italia per conoscere i parenti.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0" y="1325846"/>
            <a:ext cx="1792941" cy="29323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978" y="31233"/>
            <a:ext cx="1172731" cy="13346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SETTANTA - 70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err="1" smtClean="0">
                <a:latin typeface="Bauhaus 93" panose="04030905020B02020C02" pitchFamily="82" charset="0"/>
              </a:rPr>
              <a:t>Lettura</a:t>
            </a:r>
            <a:r>
              <a:rPr lang="pt-BR" sz="2400" dirty="0" smtClean="0">
                <a:latin typeface="Bauhaus 93" panose="04030905020B02020C02" pitchFamily="82" charset="0"/>
              </a:rPr>
              <a:t> Testo </a:t>
            </a:r>
            <a:r>
              <a:rPr lang="pt-BR" sz="2400" dirty="0" smtClean="0">
                <a:latin typeface="Bauhaus 93" panose="04030905020B02020C02" pitchFamily="82" charset="0"/>
              </a:rPr>
              <a:t>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05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Ma c’è un piccolo problema ...</a:t>
            </a:r>
          </a:p>
          <a:p>
            <a:pPr algn="just"/>
            <a:r>
              <a:rPr lang="it-IT" sz="2400" b="1" dirty="0" smtClean="0"/>
              <a:t>Capisce un po` d’italiano, conosce alcune parole, ma quando deve parlare, si blocca, è insicura e ha paura di sbagliare.</a:t>
            </a:r>
          </a:p>
          <a:p>
            <a:pPr algn="just"/>
            <a:endParaRPr lang="it-IT" sz="2400" b="1" dirty="0" smtClean="0"/>
          </a:p>
          <a:p>
            <a:pPr algn="just"/>
            <a:r>
              <a:rPr lang="it-IT" sz="2400" b="1" dirty="0" smtClean="0"/>
              <a:t>È sempre così. 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5302" t="5932" r="26107" b="6191"/>
          <a:stretch/>
        </p:blipFill>
        <p:spPr>
          <a:xfrm>
            <a:off x="107038" y="1328176"/>
            <a:ext cx="1557375" cy="28960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978" y="31233"/>
            <a:ext cx="1172731" cy="13346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SETTANTA - 70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err="1" smtClean="0">
                <a:latin typeface="Bauhaus 93" panose="04030905020B02020C02" pitchFamily="82" charset="0"/>
              </a:rPr>
              <a:t>Lettura</a:t>
            </a:r>
            <a:r>
              <a:rPr lang="pt-BR" sz="2400" dirty="0" smtClean="0">
                <a:latin typeface="Bauhaus 93" panose="04030905020B02020C02" pitchFamily="82" charset="0"/>
              </a:rPr>
              <a:t> Testo </a:t>
            </a:r>
            <a:r>
              <a:rPr lang="pt-BR" sz="2400" dirty="0" smtClean="0">
                <a:latin typeface="Bauhaus 93" panose="04030905020B02020C02" pitchFamily="82" charset="0"/>
              </a:rPr>
              <a:t>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812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it-IT" sz="2400" b="1" dirty="0" smtClean="0"/>
              <a:t>All’inizio dell’anno, Giullia ha fatto una promessa:</a:t>
            </a:r>
          </a:p>
          <a:p>
            <a:pPr marL="176213" indent="-176213" algn="just"/>
            <a:r>
              <a:rPr lang="it-IT" sz="2400" b="1" dirty="0" smtClean="0"/>
              <a:t>«</a:t>
            </a:r>
            <a:r>
              <a:rPr lang="it-IT" sz="2400" b="1" i="1" dirty="0" smtClean="0"/>
              <a:t>Quest’anno imparerò l’italiano. Voglio parlare la lingua della mia famiglia</a:t>
            </a:r>
            <a:r>
              <a:rPr lang="it-IT" sz="2400" b="1" dirty="0" smtClean="0"/>
              <a:t>.»</a:t>
            </a:r>
          </a:p>
          <a:p>
            <a:pPr marL="355600" indent="-355600" algn="just"/>
            <a:endParaRPr lang="it-IT" sz="2400" b="1" dirty="0"/>
          </a:p>
          <a:p>
            <a:pPr algn="just"/>
            <a:r>
              <a:rPr lang="it-IT" sz="2400" b="1" dirty="0" smtClean="0"/>
              <a:t>Poi arriva la vita di tutti i giorni: il lavoro, la casa, i figli, spese alimentare ... il tempo passa veloce.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4145" r="16042"/>
          <a:stretch/>
        </p:blipFill>
        <p:spPr>
          <a:xfrm>
            <a:off x="0" y="1334677"/>
            <a:ext cx="1684962" cy="28895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978" y="31233"/>
            <a:ext cx="1172731" cy="13346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SETTANTA - 70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err="1" smtClean="0">
                <a:latin typeface="Bauhaus 93" panose="04030905020B02020C02" pitchFamily="82" charset="0"/>
              </a:rPr>
              <a:t>Lettura</a:t>
            </a:r>
            <a:r>
              <a:rPr lang="pt-BR" sz="2400" dirty="0" smtClean="0">
                <a:latin typeface="Bauhaus 93" panose="04030905020B02020C02" pitchFamily="82" charset="0"/>
              </a:rPr>
              <a:t> Testo </a:t>
            </a:r>
            <a:r>
              <a:rPr lang="pt-BR" sz="2400" dirty="0" smtClean="0">
                <a:latin typeface="Bauhaus 93" panose="04030905020B02020C02" pitchFamily="82" charset="0"/>
              </a:rPr>
              <a:t>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126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it-IT" sz="2400" b="1" dirty="0" smtClean="0"/>
              <a:t>Ma Giullia capisce una cosa importante: </a:t>
            </a:r>
          </a:p>
          <a:p>
            <a:pPr algn="just"/>
            <a:r>
              <a:rPr lang="it-IT" sz="2400" b="1" i="1" dirty="0" smtClean="0"/>
              <a:t>Per lei, l’italiano non è solo una lingua ... è un legame con la sua storia e con le sue radici.</a:t>
            </a:r>
          </a:p>
          <a:p>
            <a:pPr algn="just"/>
            <a:r>
              <a:rPr lang="it-IT" sz="2400" b="1" dirty="0" smtClean="0"/>
              <a:t>Capisce anche che il momento perfetto non esiste e una decisione può cambiare tutto ... Può cambiare la sua vita.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 smtClean="0"/>
              <a:t>Questa è la storia di Giullia.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4145" r="16042"/>
          <a:stretch/>
        </p:blipFill>
        <p:spPr>
          <a:xfrm>
            <a:off x="0" y="1334677"/>
            <a:ext cx="1684962" cy="28895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978" y="31233"/>
            <a:ext cx="1172731" cy="13346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SETTANTA - 70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err="1" smtClean="0">
                <a:latin typeface="Bauhaus 93" panose="04030905020B02020C02" pitchFamily="82" charset="0"/>
              </a:rPr>
              <a:t>Lettura</a:t>
            </a:r>
            <a:r>
              <a:rPr lang="pt-BR" sz="2400" dirty="0" smtClean="0">
                <a:latin typeface="Bauhaus 93" panose="04030905020B02020C02" pitchFamily="82" charset="0"/>
              </a:rPr>
              <a:t> Testo </a:t>
            </a:r>
            <a:r>
              <a:rPr lang="pt-BR" sz="2400" dirty="0" smtClean="0">
                <a:latin typeface="Bauhaus 93" panose="04030905020B02020C02" pitchFamily="82" charset="0"/>
              </a:rPr>
              <a:t>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595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278</TotalTime>
  <Words>255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Bauhaus 93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31</cp:revision>
  <dcterms:created xsi:type="dcterms:W3CDTF">2026-02-19T11:59:51Z</dcterms:created>
  <dcterms:modified xsi:type="dcterms:W3CDTF">2026-03-16T14:26:46Z</dcterms:modified>
</cp:coreProperties>
</file>