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74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7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4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06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38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2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8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7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6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F58BBD2-7F0D-44C1-AA7F-2FD488842A9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BC1264D-EA0C-4383-91F7-D294B0889D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21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7318" y="1735779"/>
            <a:ext cx="75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Nel nostro corso di italiano, è molto importante saper analizzare un testo, comprenderlo e tradurlo correttamente, distinguendo verbi, personaggi e l'intera struttura grammaticale. </a:t>
            </a:r>
          </a:p>
          <a:p>
            <a:pPr algn="just"/>
            <a:endParaRPr lang="it-IT" sz="2000" b="1" dirty="0"/>
          </a:p>
          <a:p>
            <a:pPr algn="just"/>
            <a:r>
              <a:rPr lang="it-IT" sz="2000" b="1" dirty="0" smtClean="0"/>
              <a:t>È il primo passo verso la comprensione della lingua.</a:t>
            </a:r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8442"/>
            <a:ext cx="2828725" cy="28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8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99129" y="1990165"/>
            <a:ext cx="9099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Forse non capisci ogni parola di questo testo in italiano.</a:t>
            </a:r>
          </a:p>
          <a:p>
            <a:pPr algn="just"/>
            <a:r>
              <a:rPr lang="it-IT" sz="2400" b="1" dirty="0" smtClean="0"/>
              <a:t>Forse hai ancora paura di parlare, ma capisci il senso generale.</a:t>
            </a:r>
          </a:p>
          <a:p>
            <a:pPr algn="just"/>
            <a:r>
              <a:rPr lang="it-IT" sz="2400" b="1" dirty="0" smtClean="0"/>
              <a:t>Imparare l’italiano non significa sapere tutto. </a:t>
            </a:r>
          </a:p>
          <a:p>
            <a:pPr algn="just"/>
            <a:r>
              <a:rPr lang="it-IT" sz="2400" b="1" dirty="0" smtClean="0"/>
              <a:t>Non significa parlare senza errori.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8" y="1488141"/>
            <a:ext cx="19274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1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60494" y="1697499"/>
            <a:ext cx="8857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Parlare l’italiano ...</a:t>
            </a:r>
          </a:p>
          <a:p>
            <a:pPr algn="just"/>
            <a:r>
              <a:rPr lang="it-IT" sz="2400" b="1" dirty="0" smtClean="0"/>
              <a:t>Significa capire sempre di più.</a:t>
            </a:r>
          </a:p>
          <a:p>
            <a:pPr algn="just"/>
            <a:r>
              <a:rPr lang="it-IT" sz="2400" b="1" dirty="0" smtClean="0"/>
              <a:t>Significa avere il coraggio di parlare, anche con piccoli errori.</a:t>
            </a:r>
          </a:p>
          <a:p>
            <a:pPr algn="just"/>
            <a:r>
              <a:rPr lang="it-IT" sz="2400" b="1" dirty="0" smtClean="0"/>
              <a:t>E se oggi, in questa classe, capisci più di ieri ...</a:t>
            </a:r>
          </a:p>
          <a:p>
            <a:pPr algn="just"/>
            <a:r>
              <a:rPr lang="it-IT" sz="2400" b="1" dirty="0" smtClean="0"/>
              <a:t>... Stai già migliorando.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/>
          <a:srcRect r="7027" b="6008"/>
          <a:stretch/>
        </p:blipFill>
        <p:spPr>
          <a:xfrm>
            <a:off x="71718" y="1479958"/>
            <a:ext cx="1792941" cy="27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" y="79739"/>
            <a:ext cx="2608730" cy="11323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5742" b="38027"/>
          <a:stretch/>
        </p:blipFill>
        <p:spPr>
          <a:xfrm>
            <a:off x="2751604" y="79738"/>
            <a:ext cx="8346701" cy="113236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46804" y="1632068"/>
            <a:ext cx="7933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Pertanto miei cari studenti ...</a:t>
            </a:r>
          </a:p>
          <a:p>
            <a:pPr algn="just"/>
            <a:r>
              <a:rPr lang="it-IT" sz="2400" b="1" dirty="0" smtClean="0"/>
              <a:t>L’italiano non è solo grammatica.</a:t>
            </a:r>
          </a:p>
          <a:p>
            <a:pPr algn="just"/>
            <a:r>
              <a:rPr lang="it-IT" sz="2400" b="1" dirty="0" smtClean="0"/>
              <a:t>È comunicazione, </a:t>
            </a:r>
          </a:p>
          <a:p>
            <a:pPr algn="just"/>
            <a:r>
              <a:rPr lang="it-IT" sz="2400" b="1" dirty="0" smtClean="0"/>
              <a:t>Cultura,</a:t>
            </a:r>
          </a:p>
          <a:p>
            <a:pPr algn="just"/>
            <a:r>
              <a:rPr lang="it-IT" sz="2400" b="1" dirty="0" smtClean="0"/>
              <a:t>Emozione... Amore.</a:t>
            </a:r>
          </a:p>
          <a:p>
            <a:pPr algn="just"/>
            <a:r>
              <a:rPr lang="it-IT" sz="2400" b="1" dirty="0" smtClean="0"/>
              <a:t>E se puoi leggere questo ... sei già sulla strada giusta.</a:t>
            </a:r>
            <a:endParaRPr lang="pt-BR" sz="2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4" y="4714875"/>
            <a:ext cx="2857500" cy="21431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8303" t="-915" r="12444" b="6405"/>
          <a:stretch/>
        </p:blipFill>
        <p:spPr>
          <a:xfrm>
            <a:off x="71719" y="1471962"/>
            <a:ext cx="2241176" cy="28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08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44</TotalTime>
  <Words>146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Tipo de Madeira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5</cp:revision>
  <dcterms:created xsi:type="dcterms:W3CDTF">2026-02-19T11:59:51Z</dcterms:created>
  <dcterms:modified xsi:type="dcterms:W3CDTF">2026-02-19T12:43:57Z</dcterms:modified>
</cp:coreProperties>
</file>