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07971" y="1592926"/>
            <a:ext cx="10224507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/>
              <a:t>ARTICOLI DETERMINATIVI</a:t>
            </a:r>
          </a:p>
          <a:p>
            <a:pPr marL="265113" indent="-265113" algn="just"/>
            <a:r>
              <a:rPr lang="pt-BR" dirty="0"/>
              <a:t> </a:t>
            </a:r>
            <a:r>
              <a:rPr lang="pt-BR" dirty="0" smtClean="0"/>
              <a:t>    </a:t>
            </a:r>
            <a:r>
              <a:rPr lang="it-IT" dirty="0"/>
              <a:t>Gli articoli determinativi in italiano sono:</a:t>
            </a:r>
            <a:r>
              <a:rPr lang="it-IT" b="1" dirty="0"/>
              <a:t> </a:t>
            </a:r>
            <a:r>
              <a:rPr lang="it-IT" b="1" i="1" dirty="0"/>
              <a:t>il, lo</a:t>
            </a:r>
            <a:r>
              <a:rPr lang="it-IT" dirty="0"/>
              <a:t> (maschile singolare; al posto di </a:t>
            </a:r>
            <a:r>
              <a:rPr lang="it-IT" i="1" dirty="0"/>
              <a:t>lo</a:t>
            </a:r>
            <a:r>
              <a:rPr lang="it-IT" dirty="0"/>
              <a:t>, si usa </a:t>
            </a:r>
            <a:r>
              <a:rPr lang="it-IT" i="1" dirty="0"/>
              <a:t>l’</a:t>
            </a:r>
            <a:r>
              <a:rPr lang="it-IT" dirty="0"/>
              <a:t> davanti a parole che iniziano con vocale, con la “s + consonante”, e con le consonanti </a:t>
            </a:r>
            <a:r>
              <a:rPr lang="it-IT" i="1" dirty="0"/>
              <a:t>x, y, z, pn, gn, </a:t>
            </a:r>
            <a:r>
              <a:rPr lang="it-IT" i="1" dirty="0" smtClean="0"/>
              <a:t>ps, sc</a:t>
            </a:r>
            <a:r>
              <a:rPr lang="it-IT" dirty="0" smtClean="0"/>
              <a:t>);</a:t>
            </a:r>
            <a:r>
              <a:rPr lang="it-IT" i="1" dirty="0"/>
              <a:t> i, gli</a:t>
            </a:r>
            <a:r>
              <a:rPr lang="it-IT" dirty="0"/>
              <a:t> (maschile plurale; </a:t>
            </a:r>
            <a:r>
              <a:rPr lang="it-IT" i="1" dirty="0"/>
              <a:t>gl’</a:t>
            </a:r>
            <a:r>
              <a:rPr lang="it-IT" dirty="0"/>
              <a:t> è abbastanza raro); </a:t>
            </a:r>
            <a:r>
              <a:rPr lang="it-IT" i="1" dirty="0"/>
              <a:t>la</a:t>
            </a:r>
            <a:r>
              <a:rPr lang="it-IT" dirty="0"/>
              <a:t> (femminile singolare; </a:t>
            </a:r>
            <a:r>
              <a:rPr lang="it-IT" i="1" dirty="0"/>
              <a:t>l’</a:t>
            </a:r>
            <a:r>
              <a:rPr lang="it-IT" dirty="0"/>
              <a:t> con parole inizianti per vocale e </a:t>
            </a:r>
            <a:r>
              <a:rPr lang="it-IT" i="1" dirty="0"/>
              <a:t>h</a:t>
            </a:r>
            <a:r>
              <a:rPr lang="it-IT" dirty="0"/>
              <a:t> + vocale ma non </a:t>
            </a:r>
            <a:r>
              <a:rPr lang="it-IT" i="1" dirty="0"/>
              <a:t>i</a:t>
            </a:r>
            <a:r>
              <a:rPr lang="it-IT" dirty="0"/>
              <a:t> + vocale); </a:t>
            </a:r>
            <a:r>
              <a:rPr lang="it-IT" i="1" dirty="0"/>
              <a:t>le</a:t>
            </a:r>
            <a:r>
              <a:rPr lang="it-IT" dirty="0"/>
              <a:t> (femminile plurale; </a:t>
            </a:r>
            <a:r>
              <a:rPr lang="it-IT" i="1" dirty="0"/>
              <a:t>l’</a:t>
            </a:r>
            <a:r>
              <a:rPr lang="it-IT" dirty="0"/>
              <a:t> al plurale è abbastanza raro quando non davanti alla vocale “e”).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l="6646" t="5299" r="5224" b="44109"/>
          <a:stretch/>
        </p:blipFill>
        <p:spPr>
          <a:xfrm>
            <a:off x="408671" y="2916365"/>
            <a:ext cx="1167288" cy="67010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72406" y="1592926"/>
            <a:ext cx="5677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pt-BR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02346" y="813901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QUARANTATRE</a:t>
            </a:r>
          </a:p>
          <a:p>
            <a:pPr algn="ctr"/>
            <a:r>
              <a:rPr lang="pt-BR" b="1" dirty="0" smtClean="0"/>
              <a:t>SPECIALE 9 -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807971" y="3837187"/>
            <a:ext cx="1022844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 smtClean="0">
                <a:solidFill>
                  <a:srgbClr val="FF0000"/>
                </a:solidFill>
              </a:rPr>
              <a:t>OSV</a:t>
            </a:r>
            <a:r>
              <a:rPr lang="pt-BR" dirty="0" smtClean="0"/>
              <a:t> -:</a:t>
            </a:r>
            <a:endParaRPr lang="it-IT" dirty="0"/>
          </a:p>
          <a:p>
            <a:pPr algn="just"/>
            <a:r>
              <a:rPr lang="pt-BR" dirty="0"/>
              <a:t>Geralmente, em palavras seguintes que começam por </a:t>
            </a:r>
            <a:r>
              <a:rPr lang="pt-BR" b="1" dirty="0" err="1"/>
              <a:t>ps</a:t>
            </a:r>
            <a:r>
              <a:rPr lang="pt-BR" b="1" dirty="0"/>
              <a:t>, </a:t>
            </a:r>
            <a:r>
              <a:rPr lang="pt-BR" b="1" dirty="0" err="1"/>
              <a:t>pn</a:t>
            </a:r>
            <a:r>
              <a:rPr lang="pt-BR" b="1" dirty="0"/>
              <a:t>, z, y, x, </a:t>
            </a:r>
            <a:r>
              <a:rPr lang="pt-BR" b="1" dirty="0" err="1"/>
              <a:t>sc</a:t>
            </a:r>
            <a:r>
              <a:rPr lang="pt-BR" b="1" dirty="0"/>
              <a:t>, </a:t>
            </a:r>
            <a:r>
              <a:rPr lang="pt-BR" b="1" dirty="0" err="1"/>
              <a:t>gn</a:t>
            </a:r>
            <a:r>
              <a:rPr lang="pt-BR" b="1" dirty="0"/>
              <a:t> ou s </a:t>
            </a:r>
            <a:r>
              <a:rPr lang="pt-BR" dirty="0"/>
              <a:t>+ consoante, se usa o </a:t>
            </a:r>
            <a:r>
              <a:rPr lang="pt-BR" b="1" dirty="0" err="1" smtClean="0"/>
              <a:t>lo</a:t>
            </a:r>
            <a:r>
              <a:rPr lang="pt-BR" dirty="0" smtClean="0"/>
              <a:t> </a:t>
            </a:r>
            <a:r>
              <a:rPr lang="pt-BR" dirty="0"/>
              <a:t>para masculino singular e </a:t>
            </a:r>
            <a:r>
              <a:rPr lang="pt-BR" b="1" dirty="0" err="1" smtClean="0"/>
              <a:t>gli</a:t>
            </a:r>
            <a:r>
              <a:rPr lang="pt-BR" dirty="0" smtClean="0"/>
              <a:t> </a:t>
            </a:r>
            <a:r>
              <a:rPr lang="pt-BR" dirty="0"/>
              <a:t>para masculino plural. Já em palavras seguintes que iniciam por vogal, se usa o </a:t>
            </a:r>
            <a:r>
              <a:rPr lang="pt-BR" b="1" dirty="0" smtClean="0"/>
              <a:t>l</a:t>
            </a:r>
            <a:r>
              <a:rPr lang="pt-BR" dirty="0" smtClean="0"/>
              <a:t>. </a:t>
            </a:r>
            <a:r>
              <a:rPr lang="pt-BR" dirty="0"/>
              <a:t>Para as outras situações, se usa o masculino singular </a:t>
            </a:r>
            <a:r>
              <a:rPr lang="pt-BR" b="1" dirty="0" err="1" smtClean="0"/>
              <a:t>il</a:t>
            </a:r>
            <a:r>
              <a:rPr lang="pt-BR" dirty="0" smtClean="0"/>
              <a:t> </a:t>
            </a:r>
            <a:r>
              <a:rPr lang="pt-BR" dirty="0"/>
              <a:t>e o masculino plural </a:t>
            </a:r>
            <a:r>
              <a:rPr lang="pt-BR" b="1" dirty="0" smtClean="0"/>
              <a:t>i</a:t>
            </a:r>
            <a:r>
              <a:rPr lang="pt-BR" dirty="0" smtClean="0"/>
              <a:t>. No </a:t>
            </a:r>
            <a:r>
              <a:rPr lang="pt-BR" dirty="0"/>
              <a:t>caso dos artigos definidos femininos, em geral, se usa o </a:t>
            </a:r>
            <a:r>
              <a:rPr lang="pt-BR" b="1" dirty="0" err="1" smtClean="0"/>
              <a:t>la</a:t>
            </a:r>
            <a:r>
              <a:rPr lang="pt-BR" dirty="0" smtClean="0"/>
              <a:t> </a:t>
            </a:r>
            <a:r>
              <a:rPr lang="pt-BR" dirty="0"/>
              <a:t>para substantivos singulares e </a:t>
            </a:r>
            <a:r>
              <a:rPr lang="pt-BR" b="1" dirty="0" err="1" smtClean="0"/>
              <a:t>le</a:t>
            </a:r>
            <a:r>
              <a:rPr lang="pt-BR" dirty="0" smtClean="0"/>
              <a:t> </a:t>
            </a:r>
            <a:r>
              <a:rPr lang="pt-BR" dirty="0"/>
              <a:t>para plurais. Porém, se a palavra seguinte começa com vogal, se usa </a:t>
            </a:r>
            <a:r>
              <a:rPr lang="pt-BR" b="1" dirty="0" smtClean="0"/>
              <a:t>l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5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91605" y="1669838"/>
            <a:ext cx="5611054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/>
              <a:t>ARTICOLI DETERMINATIVI</a:t>
            </a:r>
          </a:p>
          <a:p>
            <a:pPr marL="358775" algn="just" fontAlgn="base"/>
            <a:r>
              <a:rPr lang="pt-BR" b="1" dirty="0" smtClean="0"/>
              <a:t>Il</a:t>
            </a:r>
            <a:r>
              <a:rPr lang="pt-BR" dirty="0" smtClean="0"/>
              <a:t> </a:t>
            </a:r>
            <a:r>
              <a:rPr lang="pt-BR" dirty="0"/>
              <a:t>se usa antes de palavras que começam por consoante</a:t>
            </a:r>
            <a:r>
              <a:rPr lang="pt-BR" dirty="0" smtClean="0"/>
              <a:t>:</a:t>
            </a:r>
          </a:p>
          <a:p>
            <a:pPr marL="358775" algn="just" fontAlgn="base"/>
            <a:r>
              <a:rPr lang="pt-BR" b="1" dirty="0" err="1" smtClean="0">
                <a:solidFill>
                  <a:srgbClr val="FF0000"/>
                </a:solidFill>
              </a:rPr>
              <a:t>Esempi</a:t>
            </a:r>
            <a:r>
              <a:rPr lang="pt-BR" b="1" dirty="0" smtClean="0">
                <a:solidFill>
                  <a:srgbClr val="FF0000"/>
                </a:solidFill>
              </a:rPr>
              <a:t>:</a:t>
            </a:r>
          </a:p>
          <a:p>
            <a:pPr marL="358775" algn="just" fontAlgn="base"/>
            <a:r>
              <a:rPr lang="pt-BR" dirty="0"/>
              <a:t>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/>
              <a:t>libro, </a:t>
            </a:r>
            <a:r>
              <a:rPr lang="pt-BR" dirty="0" err="1"/>
              <a:t>il</a:t>
            </a:r>
            <a:r>
              <a:rPr lang="pt-BR" dirty="0"/>
              <a:t> </a:t>
            </a:r>
            <a:r>
              <a:rPr lang="pt-BR" dirty="0" err="1"/>
              <a:t>quaderno</a:t>
            </a:r>
            <a:r>
              <a:rPr lang="pt-BR" dirty="0"/>
              <a:t>, </a:t>
            </a:r>
            <a:r>
              <a:rPr lang="pt-BR" dirty="0" err="1"/>
              <a:t>il</a:t>
            </a:r>
            <a:r>
              <a:rPr lang="pt-BR" dirty="0"/>
              <a:t> </a:t>
            </a:r>
            <a:r>
              <a:rPr lang="pt-BR" dirty="0" err="1"/>
              <a:t>film</a:t>
            </a:r>
            <a:r>
              <a:rPr lang="pt-BR" dirty="0" smtClean="0"/>
              <a:t>, </a:t>
            </a:r>
            <a:r>
              <a:rPr lang="pt-BR" dirty="0" err="1"/>
              <a:t>il</a:t>
            </a:r>
            <a:r>
              <a:rPr lang="pt-BR" dirty="0"/>
              <a:t> </a:t>
            </a:r>
            <a:r>
              <a:rPr lang="pt-BR" dirty="0" err="1"/>
              <a:t>palazzo</a:t>
            </a:r>
            <a:r>
              <a:rPr lang="pt-BR" dirty="0"/>
              <a:t>, </a:t>
            </a:r>
            <a:r>
              <a:rPr lang="pt-BR" dirty="0" err="1"/>
              <a:t>il</a:t>
            </a:r>
            <a:r>
              <a:rPr lang="pt-BR" dirty="0"/>
              <a:t> </a:t>
            </a:r>
            <a:r>
              <a:rPr lang="pt-BR" dirty="0" err="1"/>
              <a:t>cavallo</a:t>
            </a:r>
            <a:r>
              <a:rPr lang="pt-BR" dirty="0"/>
              <a:t>, </a:t>
            </a:r>
            <a:r>
              <a:rPr lang="pt-BR" dirty="0" err="1"/>
              <a:t>il</a:t>
            </a:r>
            <a:r>
              <a:rPr lang="pt-BR" dirty="0"/>
              <a:t> bel </a:t>
            </a:r>
            <a:r>
              <a:rPr lang="pt-BR" dirty="0" err="1"/>
              <a:t>paese</a:t>
            </a:r>
            <a:r>
              <a:rPr lang="pt-BR" dirty="0"/>
              <a:t>, etc</a:t>
            </a:r>
            <a:r>
              <a:rPr lang="pt-BR" dirty="0" smtClean="0"/>
              <a:t>.</a:t>
            </a:r>
          </a:p>
          <a:p>
            <a:pPr marL="358775" algn="just" fontAlgn="base"/>
            <a:endParaRPr lang="pt-BR" dirty="0"/>
          </a:p>
          <a:p>
            <a:pPr marL="444500" indent="-444500" algn="just" fontAlgn="base"/>
            <a:r>
              <a:rPr lang="pt-BR" b="1" dirty="0" smtClean="0"/>
              <a:t>       </a:t>
            </a:r>
            <a:r>
              <a:rPr lang="pt-BR" b="1" dirty="0" err="1" smtClean="0"/>
              <a:t>Lo</a:t>
            </a:r>
            <a:r>
              <a:rPr lang="pt-BR" b="1" dirty="0" smtClean="0"/>
              <a:t> </a:t>
            </a:r>
            <a:r>
              <a:rPr lang="pt-BR" dirty="0" smtClean="0"/>
              <a:t>se </a:t>
            </a:r>
            <a:r>
              <a:rPr lang="pt-BR" dirty="0"/>
              <a:t>usa principalmente em dois casos: antes das palavras que começam por “z”, e antes das palavras que começam por “s impura</a:t>
            </a:r>
            <a:r>
              <a:rPr lang="pt-BR" dirty="0" smtClean="0"/>
              <a:t>”.</a:t>
            </a:r>
          </a:p>
          <a:p>
            <a:pPr marL="444500" indent="-444500" algn="just" fontAlgn="base"/>
            <a:r>
              <a:rPr lang="pt-BR" dirty="0" smtClean="0"/>
              <a:t>       </a:t>
            </a:r>
            <a:r>
              <a:rPr lang="pt-BR" b="1" dirty="0" smtClean="0"/>
              <a:t>S</a:t>
            </a:r>
            <a:r>
              <a:rPr lang="pt-BR" dirty="0" smtClean="0"/>
              <a:t> impura é </a:t>
            </a:r>
            <a:r>
              <a:rPr lang="pt-BR" dirty="0"/>
              <a:t>um “s” seguido por outra consoante. </a:t>
            </a:r>
            <a:endParaRPr lang="pt-BR" dirty="0" smtClean="0"/>
          </a:p>
          <a:p>
            <a:pPr marL="444500" indent="-444500" algn="just" fontAlgn="base"/>
            <a:r>
              <a:rPr lang="pt-BR" dirty="0"/>
              <a:t> </a:t>
            </a:r>
            <a:r>
              <a:rPr lang="pt-BR" dirty="0" smtClean="0"/>
              <a:t>      </a:t>
            </a:r>
            <a:r>
              <a:rPr lang="pt-BR" b="1" dirty="0" err="1" smtClean="0">
                <a:solidFill>
                  <a:srgbClr val="FF0000"/>
                </a:solidFill>
              </a:rPr>
              <a:t>Esempi</a:t>
            </a:r>
            <a:r>
              <a:rPr lang="pt-BR" b="1" dirty="0" smtClean="0">
                <a:solidFill>
                  <a:srgbClr val="FF0000"/>
                </a:solidFill>
              </a:rPr>
              <a:t>:</a:t>
            </a:r>
            <a:endParaRPr lang="pt-BR" b="1" dirty="0">
              <a:solidFill>
                <a:srgbClr val="FF0000"/>
              </a:solidFill>
            </a:endParaRPr>
          </a:p>
          <a:p>
            <a:pPr marL="444500" indent="-444500" algn="just" fontAlgn="base"/>
            <a:r>
              <a:rPr lang="pt-BR" dirty="0" smtClean="0"/>
              <a:t>       </a:t>
            </a:r>
            <a:r>
              <a:rPr lang="pt-BR" dirty="0" err="1" smtClean="0"/>
              <a:t>Lo</a:t>
            </a:r>
            <a:r>
              <a:rPr lang="pt-BR" dirty="0" smtClean="0"/>
              <a:t> </a:t>
            </a:r>
            <a:r>
              <a:rPr lang="pt-BR" dirty="0" err="1"/>
              <a:t>zigomo</a:t>
            </a:r>
            <a:r>
              <a:rPr lang="pt-BR" dirty="0"/>
              <a:t>, </a:t>
            </a:r>
            <a:r>
              <a:rPr lang="pt-BR" dirty="0" err="1"/>
              <a:t>lo</a:t>
            </a:r>
            <a:r>
              <a:rPr lang="pt-BR" dirty="0"/>
              <a:t> zio, </a:t>
            </a:r>
            <a:r>
              <a:rPr lang="pt-BR" dirty="0" err="1"/>
              <a:t>lo</a:t>
            </a:r>
            <a:r>
              <a:rPr lang="pt-BR" dirty="0"/>
              <a:t> zaino; </a:t>
            </a:r>
            <a:r>
              <a:rPr lang="pt-BR" dirty="0" err="1" smtClean="0"/>
              <a:t>lo</a:t>
            </a:r>
            <a:r>
              <a:rPr lang="pt-BR" dirty="0" smtClean="0"/>
              <a:t> </a:t>
            </a:r>
            <a:r>
              <a:rPr lang="pt-BR" dirty="0" err="1"/>
              <a:t>studente</a:t>
            </a:r>
            <a:r>
              <a:rPr lang="pt-BR" dirty="0"/>
              <a:t>, </a:t>
            </a:r>
            <a:r>
              <a:rPr lang="pt-BR" dirty="0" err="1"/>
              <a:t>lo</a:t>
            </a:r>
            <a:r>
              <a:rPr lang="pt-BR" dirty="0"/>
              <a:t> </a:t>
            </a:r>
            <a:r>
              <a:rPr lang="pt-BR" dirty="0" err="1"/>
              <a:t>spavento</a:t>
            </a:r>
            <a:r>
              <a:rPr lang="pt-BR" dirty="0"/>
              <a:t>, </a:t>
            </a:r>
            <a:r>
              <a:rPr lang="pt-BR" dirty="0" err="1"/>
              <a:t>lo</a:t>
            </a:r>
            <a:r>
              <a:rPr lang="pt-BR" dirty="0"/>
              <a:t> scherzo, </a:t>
            </a:r>
            <a:r>
              <a:rPr lang="pt-BR" dirty="0" err="1"/>
              <a:t>lo</a:t>
            </a:r>
            <a:r>
              <a:rPr lang="pt-BR" dirty="0"/>
              <a:t> </a:t>
            </a:r>
            <a:r>
              <a:rPr lang="pt-BR" dirty="0" err="1"/>
              <a:t>stufato</a:t>
            </a:r>
            <a:r>
              <a:rPr lang="pt-BR" dirty="0"/>
              <a:t>, </a:t>
            </a:r>
            <a:r>
              <a:rPr lang="pt-BR" dirty="0" err="1"/>
              <a:t>lo</a:t>
            </a:r>
            <a:r>
              <a:rPr lang="pt-BR" dirty="0"/>
              <a:t> </a:t>
            </a:r>
            <a:r>
              <a:rPr lang="pt-BR" dirty="0" err="1"/>
              <a:t>sfizio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62167" y="812953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QUARANTATRE</a:t>
            </a:r>
          </a:p>
          <a:p>
            <a:pPr algn="ctr"/>
            <a:r>
              <a:rPr lang="pt-BR" b="1" dirty="0" smtClean="0"/>
              <a:t>SPECIALE 9 -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571" y="2073954"/>
            <a:ext cx="6091471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0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00065" y="1617317"/>
            <a:ext cx="6029798" cy="5078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/>
              <a:t>ARTICOLI DETERMINATIVI</a:t>
            </a:r>
          </a:p>
          <a:p>
            <a:pPr marL="358775" indent="-358775" algn="just" fontAlgn="base"/>
            <a:r>
              <a:rPr lang="pt-BR" dirty="0" smtClean="0"/>
              <a:t>     Mas </a:t>
            </a:r>
            <a:r>
              <a:rPr lang="pt-BR" dirty="0"/>
              <a:t>não está faltando alguma coisa? O que acontece com as palavras que começam por vogal? Bom, o artigo seria “</a:t>
            </a:r>
            <a:r>
              <a:rPr lang="pt-BR" dirty="0" err="1"/>
              <a:t>lo</a:t>
            </a:r>
            <a:r>
              <a:rPr lang="pt-BR" dirty="0"/>
              <a:t>”, mas antes de uma vogal este “</a:t>
            </a:r>
            <a:r>
              <a:rPr lang="pt-BR" dirty="0" err="1"/>
              <a:t>lo</a:t>
            </a:r>
            <a:r>
              <a:rPr lang="pt-BR" dirty="0"/>
              <a:t>” ganha uma apostrofe, e vira “l com apostrofe”: </a:t>
            </a:r>
            <a:r>
              <a:rPr lang="pt-BR" b="1" dirty="0"/>
              <a:t>l</a:t>
            </a:r>
            <a:r>
              <a:rPr lang="pt-BR" b="1" dirty="0" smtClean="0"/>
              <a:t>’</a:t>
            </a:r>
            <a:r>
              <a:rPr lang="pt-BR" dirty="0" smtClean="0"/>
              <a:t>.</a:t>
            </a:r>
          </a:p>
          <a:p>
            <a:pPr marL="358775" indent="-358775" algn="just" fontAlgn="base"/>
            <a:r>
              <a:rPr lang="pt-BR" dirty="0"/>
              <a:t/>
            </a:r>
            <a:br>
              <a:rPr lang="pt-BR" dirty="0"/>
            </a:br>
            <a:r>
              <a:rPr lang="pt-BR" dirty="0"/>
              <a:t>Por exemplo: </a:t>
            </a:r>
            <a:r>
              <a:rPr lang="pt-BR" dirty="0" err="1"/>
              <a:t>l’inizio</a:t>
            </a:r>
            <a:r>
              <a:rPr lang="pt-BR" dirty="0"/>
              <a:t>, </a:t>
            </a:r>
            <a:r>
              <a:rPr lang="pt-BR" dirty="0" err="1"/>
              <a:t>l’evento</a:t>
            </a:r>
            <a:r>
              <a:rPr lang="pt-BR" dirty="0"/>
              <a:t>, </a:t>
            </a:r>
            <a:r>
              <a:rPr lang="pt-BR" dirty="0" err="1"/>
              <a:t>l’orizzonte</a:t>
            </a:r>
            <a:r>
              <a:rPr lang="pt-BR" dirty="0"/>
              <a:t>, </a:t>
            </a:r>
            <a:r>
              <a:rPr lang="pt-BR" dirty="0" err="1"/>
              <a:t>l’amico</a:t>
            </a:r>
            <a:r>
              <a:rPr lang="pt-BR" dirty="0"/>
              <a:t>, etc.</a:t>
            </a:r>
          </a:p>
          <a:p>
            <a:pPr marL="358775" indent="-358775" algn="just" fontAlgn="base"/>
            <a:r>
              <a:rPr lang="pt-BR" dirty="0" smtClean="0"/>
              <a:t>     O </a:t>
            </a:r>
            <a:r>
              <a:rPr lang="pt-BR" dirty="0"/>
              <a:t>plural de “</a:t>
            </a:r>
            <a:r>
              <a:rPr lang="pt-BR" dirty="0" err="1"/>
              <a:t>il</a:t>
            </a:r>
            <a:r>
              <a:rPr lang="pt-BR" dirty="0"/>
              <a:t>” é “</a:t>
            </a:r>
            <a:r>
              <a:rPr lang="pt-BR" b="1" dirty="0"/>
              <a:t>i</a:t>
            </a:r>
            <a:r>
              <a:rPr lang="pt-BR" dirty="0"/>
              <a:t>”:</a:t>
            </a:r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/>
              <a:t>libro –&gt; i </a:t>
            </a:r>
            <a:r>
              <a:rPr lang="pt-BR" dirty="0" err="1"/>
              <a:t>libri</a:t>
            </a:r>
            <a:r>
              <a:rPr lang="pt-BR" dirty="0"/>
              <a:t>,</a:t>
            </a:r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 err="1"/>
              <a:t>ragazzo</a:t>
            </a:r>
            <a:r>
              <a:rPr lang="pt-BR" dirty="0"/>
              <a:t> –&gt; i </a:t>
            </a:r>
            <a:r>
              <a:rPr lang="pt-BR" dirty="0" err="1"/>
              <a:t>ragazzi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O </a:t>
            </a:r>
            <a:r>
              <a:rPr lang="pt-BR" dirty="0"/>
              <a:t>plural de “</a:t>
            </a:r>
            <a:r>
              <a:rPr lang="pt-BR" dirty="0" err="1"/>
              <a:t>lo</a:t>
            </a:r>
            <a:r>
              <a:rPr lang="pt-BR" dirty="0"/>
              <a:t>” (também da sua forma com apostrofe l’) é “</a:t>
            </a:r>
            <a:r>
              <a:rPr lang="pt-BR" b="1" dirty="0" err="1"/>
              <a:t>gli</a:t>
            </a:r>
            <a:r>
              <a:rPr lang="pt-BR" dirty="0"/>
              <a:t>”</a:t>
            </a:r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lo</a:t>
            </a:r>
            <a:r>
              <a:rPr lang="pt-BR" dirty="0" smtClean="0"/>
              <a:t> </a:t>
            </a:r>
            <a:r>
              <a:rPr lang="pt-BR" dirty="0" err="1"/>
              <a:t>studente</a:t>
            </a:r>
            <a:r>
              <a:rPr lang="pt-BR" dirty="0"/>
              <a:t> 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studenti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lo</a:t>
            </a:r>
            <a:r>
              <a:rPr lang="pt-BR" dirty="0" smtClean="0"/>
              <a:t> </a:t>
            </a:r>
            <a:r>
              <a:rPr lang="pt-BR" dirty="0" err="1"/>
              <a:t>spavento</a:t>
            </a:r>
            <a:r>
              <a:rPr lang="pt-BR" dirty="0"/>
              <a:t> 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spaventi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l’inizio</a:t>
            </a:r>
            <a:r>
              <a:rPr lang="pt-BR" dirty="0" smtClean="0"/>
              <a:t> </a:t>
            </a:r>
            <a:r>
              <a:rPr lang="pt-BR" dirty="0"/>
              <a:t>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inizi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l’amico</a:t>
            </a:r>
            <a:r>
              <a:rPr lang="pt-BR" dirty="0" smtClean="0"/>
              <a:t> </a:t>
            </a:r>
            <a:r>
              <a:rPr lang="pt-BR" dirty="0"/>
              <a:t>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amici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62167" y="812953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QUARANTATRE</a:t>
            </a:r>
          </a:p>
          <a:p>
            <a:pPr algn="ctr"/>
            <a:r>
              <a:rPr lang="pt-BR" b="1" dirty="0" smtClean="0"/>
              <a:t>SPECIALE 9 -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983" y="2143550"/>
            <a:ext cx="5698293" cy="382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13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63972" y="48158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2112" y="1562150"/>
            <a:ext cx="6029798" cy="5078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/>
              <a:t>ARTICOLI DETERMINATIVI</a:t>
            </a:r>
          </a:p>
          <a:p>
            <a:pPr marL="358775" indent="-358775" algn="just" fontAlgn="base"/>
            <a:r>
              <a:rPr lang="pt-BR" dirty="0" smtClean="0"/>
              <a:t>     Mas </a:t>
            </a:r>
            <a:r>
              <a:rPr lang="pt-BR" dirty="0"/>
              <a:t>não está faltando alguma coisa? O que acontece com as palavras que começam por vogal? Bom, o artigo seria “</a:t>
            </a:r>
            <a:r>
              <a:rPr lang="pt-BR" dirty="0" err="1"/>
              <a:t>lo</a:t>
            </a:r>
            <a:r>
              <a:rPr lang="pt-BR" dirty="0"/>
              <a:t>”, mas antes de uma vogal este “</a:t>
            </a:r>
            <a:r>
              <a:rPr lang="pt-BR" dirty="0" err="1"/>
              <a:t>lo</a:t>
            </a:r>
            <a:r>
              <a:rPr lang="pt-BR" dirty="0"/>
              <a:t>” ganha uma apostrofe, e vira “l com apostrofe”: </a:t>
            </a:r>
            <a:r>
              <a:rPr lang="pt-BR" b="1" dirty="0"/>
              <a:t>l</a:t>
            </a:r>
            <a:r>
              <a:rPr lang="pt-BR" b="1" dirty="0" smtClean="0"/>
              <a:t>’</a:t>
            </a:r>
            <a:r>
              <a:rPr lang="pt-BR" dirty="0" smtClean="0"/>
              <a:t>.</a:t>
            </a:r>
          </a:p>
          <a:p>
            <a:pPr marL="358775" indent="-358775" algn="just" fontAlgn="base"/>
            <a:r>
              <a:rPr lang="pt-BR" dirty="0"/>
              <a:t/>
            </a:r>
            <a:br>
              <a:rPr lang="pt-BR" dirty="0"/>
            </a:br>
            <a:r>
              <a:rPr lang="pt-BR" dirty="0"/>
              <a:t>Por exemplo: </a:t>
            </a:r>
            <a:r>
              <a:rPr lang="pt-BR" dirty="0" err="1"/>
              <a:t>l’inizio</a:t>
            </a:r>
            <a:r>
              <a:rPr lang="pt-BR" dirty="0"/>
              <a:t>, </a:t>
            </a:r>
            <a:r>
              <a:rPr lang="pt-BR" dirty="0" err="1"/>
              <a:t>l’evento</a:t>
            </a:r>
            <a:r>
              <a:rPr lang="pt-BR" dirty="0"/>
              <a:t>, </a:t>
            </a:r>
            <a:r>
              <a:rPr lang="pt-BR" dirty="0" err="1"/>
              <a:t>l’orizzonte</a:t>
            </a:r>
            <a:r>
              <a:rPr lang="pt-BR" dirty="0"/>
              <a:t>, </a:t>
            </a:r>
            <a:r>
              <a:rPr lang="pt-BR" dirty="0" err="1"/>
              <a:t>l’amico</a:t>
            </a:r>
            <a:r>
              <a:rPr lang="pt-BR" dirty="0"/>
              <a:t>, etc.</a:t>
            </a:r>
          </a:p>
          <a:p>
            <a:pPr marL="358775" indent="-358775" algn="just" fontAlgn="base"/>
            <a:r>
              <a:rPr lang="pt-BR" dirty="0" smtClean="0"/>
              <a:t>     O </a:t>
            </a:r>
            <a:r>
              <a:rPr lang="pt-BR" dirty="0"/>
              <a:t>plural de “</a:t>
            </a:r>
            <a:r>
              <a:rPr lang="pt-BR" dirty="0" err="1"/>
              <a:t>il</a:t>
            </a:r>
            <a:r>
              <a:rPr lang="pt-BR" dirty="0"/>
              <a:t>” é “</a:t>
            </a:r>
            <a:r>
              <a:rPr lang="pt-BR" b="1" dirty="0"/>
              <a:t>i</a:t>
            </a:r>
            <a:r>
              <a:rPr lang="pt-BR" dirty="0"/>
              <a:t>”:</a:t>
            </a:r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/>
              <a:t>libro –&gt; i </a:t>
            </a:r>
            <a:r>
              <a:rPr lang="pt-BR" dirty="0" err="1"/>
              <a:t>libri</a:t>
            </a:r>
            <a:r>
              <a:rPr lang="pt-BR" dirty="0"/>
              <a:t>,</a:t>
            </a:r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 err="1"/>
              <a:t>ragazzo</a:t>
            </a:r>
            <a:r>
              <a:rPr lang="pt-BR" dirty="0"/>
              <a:t> –&gt; i </a:t>
            </a:r>
            <a:r>
              <a:rPr lang="pt-BR" dirty="0" err="1"/>
              <a:t>ragazzi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O </a:t>
            </a:r>
            <a:r>
              <a:rPr lang="pt-BR" dirty="0"/>
              <a:t>plural de “</a:t>
            </a:r>
            <a:r>
              <a:rPr lang="pt-BR" dirty="0" err="1"/>
              <a:t>lo</a:t>
            </a:r>
            <a:r>
              <a:rPr lang="pt-BR" dirty="0"/>
              <a:t>” (também da sua forma com apostrofe l’) é “</a:t>
            </a:r>
            <a:r>
              <a:rPr lang="pt-BR" b="1" dirty="0" err="1"/>
              <a:t>gli</a:t>
            </a:r>
            <a:r>
              <a:rPr lang="pt-BR" dirty="0"/>
              <a:t>”</a:t>
            </a:r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lo</a:t>
            </a:r>
            <a:r>
              <a:rPr lang="pt-BR" dirty="0" smtClean="0"/>
              <a:t> </a:t>
            </a:r>
            <a:r>
              <a:rPr lang="pt-BR" dirty="0" err="1"/>
              <a:t>studente</a:t>
            </a:r>
            <a:r>
              <a:rPr lang="pt-BR" dirty="0"/>
              <a:t> 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studenti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lo</a:t>
            </a:r>
            <a:r>
              <a:rPr lang="pt-BR" dirty="0" smtClean="0"/>
              <a:t> </a:t>
            </a:r>
            <a:r>
              <a:rPr lang="pt-BR" dirty="0" err="1"/>
              <a:t>spavento</a:t>
            </a:r>
            <a:r>
              <a:rPr lang="pt-BR" dirty="0"/>
              <a:t> 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spaventi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l’inizio</a:t>
            </a:r>
            <a:r>
              <a:rPr lang="pt-BR" dirty="0" smtClean="0"/>
              <a:t> </a:t>
            </a:r>
            <a:r>
              <a:rPr lang="pt-BR" dirty="0"/>
              <a:t>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inizi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l’amico</a:t>
            </a:r>
            <a:r>
              <a:rPr lang="pt-BR" dirty="0" smtClean="0"/>
              <a:t> </a:t>
            </a:r>
            <a:r>
              <a:rPr lang="pt-BR" dirty="0"/>
              <a:t>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amici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62167" y="812953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QUARANTATRE</a:t>
            </a:r>
          </a:p>
          <a:p>
            <a:pPr algn="ctr"/>
            <a:r>
              <a:rPr lang="pt-BR" b="1" dirty="0" smtClean="0"/>
              <a:t>SPECIALE 9 -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346" y="2091531"/>
            <a:ext cx="5583958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02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62167" y="812953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QUARANTATRE</a:t>
            </a:r>
          </a:p>
          <a:p>
            <a:pPr algn="ctr"/>
            <a:r>
              <a:rPr lang="pt-BR" b="1" dirty="0" smtClean="0"/>
              <a:t>SPECIALE 9 -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4" y="2236823"/>
            <a:ext cx="8211696" cy="44011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/>
          <a:srcRect l="-221" t="2243" r="221" b="24819"/>
          <a:stretch/>
        </p:blipFill>
        <p:spPr>
          <a:xfrm>
            <a:off x="8590216" y="1755564"/>
            <a:ext cx="3495202" cy="500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317646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2773</TotalTime>
  <Words>379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219</cp:revision>
  <dcterms:created xsi:type="dcterms:W3CDTF">2022-09-01T12:36:47Z</dcterms:created>
  <dcterms:modified xsi:type="dcterms:W3CDTF">2024-09-16T18:17:56Z</dcterms:modified>
</cp:coreProperties>
</file>