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68" r:id="rId6"/>
    <p:sldId id="290" r:id="rId7"/>
    <p:sldId id="291" r:id="rId8"/>
    <p:sldId id="292" r:id="rId9"/>
    <p:sldId id="293" r:id="rId10"/>
    <p:sldId id="271" r:id="rId11"/>
    <p:sldId id="270" r:id="rId12"/>
    <p:sldId id="300" r:id="rId13"/>
    <p:sldId id="272" r:id="rId14"/>
    <p:sldId id="274" r:id="rId15"/>
    <p:sldId id="273" r:id="rId16"/>
    <p:sldId id="296" r:id="rId17"/>
    <p:sldId id="297" r:id="rId18"/>
    <p:sldId id="298" r:id="rId19"/>
    <p:sldId id="299" r:id="rId20"/>
    <p:sldId id="301" r:id="rId21"/>
    <p:sldId id="294" r:id="rId22"/>
    <p:sldId id="275" r:id="rId23"/>
    <p:sldId id="295" r:id="rId24"/>
    <p:sldId id="269" r:id="rId25"/>
    <p:sldId id="276" r:id="rId26"/>
    <p:sldId id="278" r:id="rId27"/>
    <p:sldId id="277" r:id="rId28"/>
    <p:sldId id="279" r:id="rId29"/>
    <p:sldId id="280" r:id="rId30"/>
    <p:sldId id="281" r:id="rId3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43CBE7-E26C-4B53-8FAB-CBD3DF8D8FCA}" type="datetime1">
              <a:rPr lang="pt-BR" smtClean="0"/>
              <a:pPr algn="r" rtl="0"/>
              <a:t>21/05/2026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884DB14-F2A9-4120-B5AE-1A41FFC617B8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 smtClean="0"/>
              <a:t>Clique para editar o texto Mestre</a:t>
            </a:r>
          </a:p>
          <a:p>
            <a:pPr lvl="1" rtl="0"/>
            <a:r>
              <a:rPr lang="pt-BR" noProof="0" dirty="0" smtClean="0"/>
              <a:t>Segundo nível</a:t>
            </a:r>
          </a:p>
          <a:p>
            <a:pPr lvl="2" rtl="0"/>
            <a:r>
              <a:rPr lang="pt-BR" noProof="0" dirty="0" smtClean="0"/>
              <a:t>Terceiro nível</a:t>
            </a:r>
          </a:p>
          <a:p>
            <a:pPr lvl="3" rtl="0"/>
            <a:r>
              <a:rPr lang="pt-BR" noProof="0" dirty="0" smtClean="0"/>
              <a:t>Quarto nível</a:t>
            </a:r>
          </a:p>
          <a:p>
            <a:pPr lvl="4" rtl="0"/>
            <a:r>
              <a:rPr lang="pt-BR" noProof="0" dirty="0" smtClean="0"/>
              <a:t>Quinto nível</a:t>
            </a:r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BEDF87-42B9-4ECA-8465-EB763A98EB1C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E57B140-9360-4322-9F30-9253A23C017F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D02EE04-25D9-491C-AB0D-864595A28CD4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67F9AEF-96AC-44C8-9A80-FB71668ED680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7" name="Grupo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Conector Reto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1B0CAD-8708-4563-BB61-D3174B8BD6F0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Conector Reto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ângulo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BR" noProof="0" smtClean="0"/>
              <a:t>Clique para editar o estilo do subtítulo mestre</a:t>
            </a:r>
            <a:endParaRPr lang="pt-BR" noProof="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Espaço Reservado para Imagem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9" name="Texto de Instrução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pt-BR" sz="1200" b="1" i="1" noProof="0" dirty="0" smtClean="0">
                <a:latin typeface="Arial" pitchFamily="34" charset="0"/>
                <a:cs typeface="Arial" pitchFamily="34" charset="0"/>
              </a:rPr>
              <a:t>ANOTAÇÃO:</a:t>
            </a:r>
          </a:p>
          <a:p>
            <a:pPr rtl="0"/>
            <a:r>
              <a:rPr lang="pt-BR" sz="1200" i="1" noProof="0" dirty="0" smtClean="0">
                <a:latin typeface="Arial" pitchFamily="34" charset="0"/>
                <a:cs typeface="Arial" pitchFamily="34" charset="0"/>
              </a:rPr>
              <a:t>Para alterar a imagem no slide, selecione e exclua a imagem. Em seguida, use o ícone Imagens no espaço reservado para inserir sua própria imagem.</a:t>
            </a:r>
            <a:endParaRPr lang="pt-BR" sz="1200" i="1" noProof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upo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Conector Reto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tângulo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Conector Reto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E1B05D-979B-4E5F-9785-1B12072E1171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47ABE6-4603-4A62-8D1F-32AC02CB7B88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B78BC3-15D3-47E1-A43A-83C250CE0AF9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16A2A8-A345-4D20-8967-34B825ABBC15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60059F-0282-427E-BC73-33FF3C2126FA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pt-BR" noProof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  <a:p>
            <a:pPr lvl="1" rtl="0"/>
            <a:r>
              <a:rPr lang="pt-BR" noProof="0" smtClean="0"/>
              <a:t>Segundo nível</a:t>
            </a:r>
          </a:p>
          <a:p>
            <a:pPr lvl="2" rtl="0"/>
            <a:r>
              <a:rPr lang="pt-BR" noProof="0" smtClean="0"/>
              <a:t>Terceiro nível</a:t>
            </a:r>
          </a:p>
          <a:p>
            <a:pPr lvl="3" rtl="0"/>
            <a:r>
              <a:rPr lang="pt-BR" noProof="0" smtClean="0"/>
              <a:t>Quarto nível</a:t>
            </a:r>
          </a:p>
          <a:p>
            <a:pPr lvl="4" rtl="0"/>
            <a:r>
              <a:rPr lang="pt-BR" noProof="0" smtClean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225E09-6C5D-411D-BB8D-A0D66B13BB18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pt-BR" noProof="0" dirty="0" smtClean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t-BR" noProof="0" dirty="0" smtClean="0"/>
              <a:t>Clique para editar o texto Mestre</a:t>
            </a:r>
          </a:p>
          <a:p>
            <a:pPr lvl="1" rtl="0"/>
            <a:r>
              <a:rPr lang="pt-BR" noProof="0" dirty="0" smtClean="0"/>
              <a:t>Segundo nível</a:t>
            </a:r>
          </a:p>
          <a:p>
            <a:pPr lvl="2" rtl="0"/>
            <a:r>
              <a:rPr lang="pt-BR" noProof="0" dirty="0" smtClean="0"/>
              <a:t>Terceiro nível</a:t>
            </a:r>
          </a:p>
          <a:p>
            <a:pPr lvl="3" rtl="0"/>
            <a:r>
              <a:rPr lang="pt-BR" noProof="0" dirty="0" smtClean="0"/>
              <a:t>Quarto nível</a:t>
            </a:r>
          </a:p>
          <a:p>
            <a:pPr lvl="4" rtl="0"/>
            <a:r>
              <a:rPr lang="pt-BR" noProof="0" dirty="0" smtClean="0"/>
              <a:t>Quinto nível</a:t>
            </a:r>
          </a:p>
          <a:p>
            <a:pPr lvl="5" rtl="0"/>
            <a:r>
              <a:rPr lang="pt-BR" noProof="0" dirty="0" smtClean="0"/>
              <a:t>Sexto nível</a:t>
            </a:r>
          </a:p>
          <a:p>
            <a:pPr lvl="6" rtl="0"/>
            <a:r>
              <a:rPr lang="pt-BR" noProof="0" dirty="0" smtClean="0"/>
              <a:t>Sétimo nível</a:t>
            </a:r>
          </a:p>
          <a:p>
            <a:pPr lvl="7" rtl="0"/>
            <a:r>
              <a:rPr lang="pt-BR" noProof="0" dirty="0" smtClean="0"/>
              <a:t>Oito nível</a:t>
            </a:r>
          </a:p>
          <a:p>
            <a:pPr lvl="8" rtl="0"/>
            <a:r>
              <a:rPr lang="pt-BR" noProof="0" dirty="0" smtClean="0"/>
              <a:t>Nono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FB6255D9-EC9D-4F00-9CCA-74AA21B55C3C}" type="datetime1">
              <a:rPr lang="pt-BR" noProof="0" smtClean="0"/>
              <a:pPr/>
              <a:t>21/05/2026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E8CAC8D-7A02-46B9-B36F-7C41DBB02EB5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Conector Reto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85557" y="601360"/>
            <a:ext cx="1738077" cy="16972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b="10778"/>
          <a:stretch/>
        </p:blipFill>
        <p:spPr>
          <a:xfrm>
            <a:off x="18389" y="2298626"/>
            <a:ext cx="4472412" cy="211041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78468" y="4689695"/>
            <a:ext cx="275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M.:M.: </a:t>
            </a:r>
            <a:r>
              <a:rPr lang="pt-BR" b="1" dirty="0" err="1" smtClean="0"/>
              <a:t>Antonio</a:t>
            </a:r>
            <a:r>
              <a:rPr lang="pt-BR" b="1" dirty="0" smtClean="0"/>
              <a:t> </a:t>
            </a:r>
            <a:r>
              <a:rPr lang="pt-BR" b="1" dirty="0" err="1" smtClean="0"/>
              <a:t>Belelli</a:t>
            </a:r>
            <a:endParaRPr lang="pt-BR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5682" t="22515" r="3795" b="40416"/>
          <a:stretch/>
        </p:blipFill>
        <p:spPr>
          <a:xfrm>
            <a:off x="10737410" y="0"/>
            <a:ext cx="1364056" cy="997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t="9934" b="10066"/>
          <a:stretch/>
        </p:blipFill>
        <p:spPr>
          <a:xfrm>
            <a:off x="5298843" y="1394234"/>
            <a:ext cx="6850454" cy="411027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8939" y="2425027"/>
            <a:ext cx="61194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err="1" smtClean="0"/>
              <a:t>Shu</a:t>
            </a:r>
            <a:r>
              <a:rPr lang="pt-BR" sz="1600" b="1" dirty="0" smtClean="0"/>
              <a:t> </a:t>
            </a:r>
            <a:r>
              <a:rPr lang="pt-BR" sz="1600" b="1" dirty="0"/>
              <a:t>era um deus primordial, personificação do ar, da atmosfera e do vento. Ele também foi o deus da luz que rompeu as trevas primordiais.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Seu </a:t>
            </a:r>
            <a:r>
              <a:rPr lang="pt-BR" sz="1600" b="1" dirty="0"/>
              <a:t>nome significa “Aquele que eleva (ou levanta) ” e isso se refere à sua principal função mitológica: a separação de seu filho </a:t>
            </a:r>
            <a:r>
              <a:rPr lang="pt-BR" sz="1600" b="1" dirty="0" err="1"/>
              <a:t>Geb</a:t>
            </a:r>
            <a:r>
              <a:rPr lang="pt-BR" sz="1600" b="1" dirty="0"/>
              <a:t>, a terra, de sua filha </a:t>
            </a:r>
            <a:r>
              <a:rPr lang="pt-BR" sz="1600" b="1" dirty="0" err="1"/>
              <a:t>Nut</a:t>
            </a:r>
            <a:r>
              <a:rPr lang="pt-BR" sz="1600" b="1" dirty="0"/>
              <a:t>, o céu.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Um </a:t>
            </a:r>
            <a:r>
              <a:rPr lang="pt-BR" sz="1600" b="1" dirty="0"/>
              <a:t>momento fundamental da criação do mundo. Mas também podia significar “Seco” (referência à secagem pelo vento) ou “Vazio”.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SHU</a:t>
            </a:r>
            <a:endParaRPr lang="pt-BR" sz="16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77" y="1184263"/>
            <a:ext cx="4542634" cy="454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2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13002"/>
            <a:ext cx="57413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Osíris </a:t>
            </a:r>
            <a:r>
              <a:rPr lang="pt-BR" sz="1600" b="1" dirty="0"/>
              <a:t>foi um rei mítico do antigo Egito. Inventor da agricultura e da religião, acreditava-se que ele reinou como civilizador e benfeitor da humanidade.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Em </a:t>
            </a:r>
            <a:r>
              <a:rPr lang="pt-BR" sz="1600" b="1" dirty="0"/>
              <a:t>uma das numerosas versões de seu mito, Osíris supostamente morreu afogado no Nilo, assassinado durante uma trama organizada por seu irmão mais novo, Seth.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Apesar </a:t>
            </a:r>
            <a:r>
              <a:rPr lang="pt-BR" sz="1600" b="1" dirty="0"/>
              <a:t>do seu corpo ter sido esquartejado, ele voltaria à vida graças às práticas mágicas das irmãs </a:t>
            </a:r>
            <a:r>
              <a:rPr lang="pt-BR" sz="1600" b="1" dirty="0" err="1"/>
              <a:t>Ísis</a:t>
            </a:r>
            <a:r>
              <a:rPr lang="pt-BR" sz="1600" b="1" dirty="0"/>
              <a:t>, que era também sua esposa, e </a:t>
            </a:r>
            <a:r>
              <a:rPr lang="pt-BR" sz="1600" b="1" dirty="0" err="1"/>
              <a:t>Néftis</a:t>
            </a:r>
            <a:r>
              <a:rPr lang="pt-BR" sz="1600" b="1" dirty="0"/>
              <a:t>.</a:t>
            </a:r>
            <a:endParaRPr lang="pt-BR" sz="16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95" y="1160583"/>
            <a:ext cx="5697416" cy="44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2866291" y="1389184"/>
            <a:ext cx="3138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OSIRIS</a:t>
            </a:r>
            <a:endParaRPr lang="pt-BR" sz="16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43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547" y="2168985"/>
            <a:ext cx="63832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 </a:t>
            </a:r>
          </a:p>
          <a:p>
            <a:pPr algn="just"/>
            <a:r>
              <a:rPr lang="pt-BR" sz="1600" b="1" dirty="0"/>
              <a:t>Anúbis é o antigo deus egípcio dos mortos, da mumificação e do submundo, comumente representado como um homem com cabeça de chacal ou um chacal preto.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Ele </a:t>
            </a:r>
            <a:r>
              <a:rPr lang="pt-BR" sz="1600" b="1" dirty="0"/>
              <a:t>guiava as almas para o além, protegia túmulos e realizava a "Pesagem do Coração" contra a pena da verdade, determinando o destino do </a:t>
            </a:r>
            <a:r>
              <a:rPr lang="pt-BR" sz="1600" b="1" dirty="0" smtClean="0"/>
              <a:t>falecido.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Conhecido como o "Senhor dos Embalsamadores", ele preparou o corpo de Osíris, tornando-se o protetor dos rituais de mumificação</a:t>
            </a:r>
            <a:r>
              <a:rPr lang="pt-BR" sz="1600" dirty="0"/>
              <a:t>.</a:t>
            </a:r>
          </a:p>
          <a:p>
            <a:pPr algn="just"/>
            <a:endParaRPr lang="pt-BR" sz="16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154" y="1160586"/>
            <a:ext cx="4267258" cy="451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ANUBIS</a:t>
            </a:r>
            <a:endParaRPr lang="pt-BR" sz="16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8262" y="2538262"/>
            <a:ext cx="6383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err="1">
                <a:solidFill>
                  <a:srgbClr val="FF0000"/>
                </a:solidFill>
              </a:rPr>
              <a:t>Maat</a:t>
            </a:r>
            <a:r>
              <a:rPr lang="pt-BR" sz="1600" b="1" dirty="0"/>
              <a:t> representa o conceito egípcio de verdade, equilíbrio, ordem, lei e justiça, personificado pela deusa </a:t>
            </a:r>
            <a:r>
              <a:rPr lang="pt-BR" sz="1600" b="1" dirty="0" err="1"/>
              <a:t>Maat</a:t>
            </a:r>
            <a:r>
              <a:rPr lang="pt-BR" sz="1600" b="1" dirty="0"/>
              <a:t>, frequentemente ilustrada com uma pena de avestruz.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Ela </a:t>
            </a:r>
            <a:r>
              <a:rPr lang="pt-BR" sz="1600" b="1" dirty="0"/>
              <a:t>regulava o cosmos e a sociedade, sendo central no julgamento pós-morte (pesagem do coração</a:t>
            </a:r>
            <a:r>
              <a:rPr lang="pt-BR" sz="1600" b="1" dirty="0" smtClean="0"/>
              <a:t>).</a:t>
            </a:r>
          </a:p>
          <a:p>
            <a:pPr algn="just"/>
            <a:endParaRPr lang="pt-BR" sz="1600" b="1" dirty="0" smtClean="0"/>
          </a:p>
          <a:p>
            <a:pPr algn="just"/>
            <a:r>
              <a:rPr lang="pt-BR" sz="1600" b="1" dirty="0" err="1" smtClean="0"/>
              <a:t>Maat</a:t>
            </a:r>
            <a:r>
              <a:rPr lang="pt-BR" sz="1600" b="1" dirty="0" smtClean="0"/>
              <a:t> </a:t>
            </a:r>
            <a:r>
              <a:rPr lang="pt-BR" sz="1600" b="1" dirty="0"/>
              <a:t>fundamentava a conduta moral e as 42 Leis de </a:t>
            </a:r>
            <a:r>
              <a:rPr lang="pt-BR" sz="1600" b="1" dirty="0" err="1"/>
              <a:t>Maat</a:t>
            </a:r>
            <a:r>
              <a:rPr lang="pt-BR" sz="1600" b="1" dirty="0"/>
              <a:t>, base da justiça egípcia. 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MAAT</a:t>
            </a:r>
            <a:endParaRPr lang="pt-BR" sz="16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223" y="1175604"/>
            <a:ext cx="3889188" cy="446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6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547" y="2168985"/>
            <a:ext cx="7253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FF0000"/>
                </a:solidFill>
              </a:rPr>
              <a:t>ISFET</a:t>
            </a:r>
            <a:r>
              <a:rPr lang="pt-BR" sz="1600" b="1" dirty="0" smtClean="0"/>
              <a:t> </a:t>
            </a:r>
            <a:r>
              <a:rPr lang="pt-BR" sz="1600" b="1" dirty="0"/>
              <a:t>é a deusa egípcia do caos, injustiça, violência e desordem, agindo como a antítese direta de </a:t>
            </a:r>
            <a:r>
              <a:rPr lang="pt-BR" sz="1600" b="1" dirty="0" err="1"/>
              <a:t>Maat</a:t>
            </a:r>
            <a:r>
              <a:rPr lang="pt-BR" sz="1600" b="1" dirty="0"/>
              <a:t> (a deusa da ordem, justiça e equilíbrio).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Representando </a:t>
            </a:r>
            <a:r>
              <a:rPr lang="pt-BR" sz="1600" b="1" dirty="0"/>
              <a:t>uma força necessária, embora indesejada, </a:t>
            </a:r>
            <a:r>
              <a:rPr lang="pt-BR" sz="1600" b="1" dirty="0" err="1"/>
              <a:t>Isfet</a:t>
            </a:r>
            <a:r>
              <a:rPr lang="pt-BR" sz="1600" b="1" dirty="0"/>
              <a:t> não é destruída, mas sim controlada pelos faraós para manter o equilíbrio </a:t>
            </a:r>
            <a:r>
              <a:rPr lang="pt-BR" sz="1600" b="1" dirty="0" smtClean="0"/>
              <a:t>cósmico.</a:t>
            </a:r>
          </a:p>
          <a:p>
            <a:pPr algn="just"/>
            <a:endParaRPr lang="pt-BR" sz="1600" b="1" dirty="0" smtClean="0"/>
          </a:p>
          <a:p>
            <a:pPr algn="just"/>
            <a:r>
              <a:rPr lang="pt-BR" sz="1600" b="1" dirty="0"/>
              <a:t>A principal missão do faraó era "alcançar" </a:t>
            </a:r>
            <a:r>
              <a:rPr lang="pt-BR" sz="1600" b="1" dirty="0" err="1"/>
              <a:t>Maat</a:t>
            </a:r>
            <a:r>
              <a:rPr lang="pt-BR" sz="1600" b="1" dirty="0"/>
              <a:t>, controlando ou combatendo </a:t>
            </a:r>
            <a:r>
              <a:rPr lang="pt-BR" sz="1600" b="1" dirty="0" err="1"/>
              <a:t>Isfet</a:t>
            </a:r>
            <a:r>
              <a:rPr lang="pt-BR" sz="1600" b="1" dirty="0"/>
              <a:t>, sem destruí-la totalmente, pois o caos era visto como parte do ciclo natural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Conceito </a:t>
            </a:r>
            <a:r>
              <a:rPr lang="pt-BR" sz="1600" b="1" dirty="0"/>
              <a:t>de Caos: Diferente de uma "deusa" adorada, </a:t>
            </a:r>
            <a:r>
              <a:rPr lang="pt-BR" sz="1600" b="1" dirty="0" err="1"/>
              <a:t>Isfet</a:t>
            </a:r>
            <a:r>
              <a:rPr lang="pt-BR" sz="1600" b="1" dirty="0"/>
              <a:t> é entendida como uma personificação de forças negativas que precisam ser </a:t>
            </a:r>
            <a:r>
              <a:rPr lang="pt-BR" sz="1600" b="1" dirty="0" smtClean="0"/>
              <a:t>contidas.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ISFET</a:t>
            </a:r>
            <a:endParaRPr lang="pt-BR" sz="16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889" y="1175603"/>
            <a:ext cx="4030522" cy="451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8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547" y="2168985"/>
            <a:ext cx="63832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FF0000"/>
                </a:solidFill>
              </a:rPr>
              <a:t>SETH</a:t>
            </a:r>
            <a:r>
              <a:rPr lang="pt-BR" sz="1600" b="1" dirty="0" smtClean="0"/>
              <a:t> </a:t>
            </a:r>
            <a:r>
              <a:rPr lang="pt-BR" sz="1600" b="1" dirty="0"/>
              <a:t>(ou Set) é o deus egípcio do caos, desordem, deserto (terra vermelha), tempestades e </a:t>
            </a:r>
            <a:r>
              <a:rPr lang="pt-BR" sz="1600" b="1" dirty="0" smtClean="0"/>
              <a:t>violência. 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Filho </a:t>
            </a:r>
            <a:r>
              <a:rPr lang="pt-BR" sz="1600" b="1" dirty="0"/>
              <a:t>de </a:t>
            </a:r>
            <a:r>
              <a:rPr lang="pt-BR" sz="1600" b="1" dirty="0" err="1"/>
              <a:t>Geb</a:t>
            </a:r>
            <a:r>
              <a:rPr lang="pt-BR" sz="1600" b="1" dirty="0"/>
              <a:t> e </a:t>
            </a:r>
            <a:r>
              <a:rPr lang="pt-BR" sz="1600" b="1" dirty="0" err="1"/>
              <a:t>Nut</a:t>
            </a:r>
            <a:r>
              <a:rPr lang="pt-BR" sz="1600" b="1" dirty="0"/>
              <a:t>, irmão de Osíris e </a:t>
            </a:r>
            <a:r>
              <a:rPr lang="pt-BR" sz="1600" b="1" dirty="0" err="1"/>
              <a:t>Ísis</a:t>
            </a:r>
            <a:r>
              <a:rPr lang="pt-BR" sz="1600" b="1" dirty="0"/>
              <a:t>, representa a força indomável e o equilíbrio de Hórus. Frequentemente retratado com cabeça de um animal mítico ("animal de Seth"), era temido, mas essencial para proteger Rá da serpente </a:t>
            </a:r>
            <a:r>
              <a:rPr lang="pt-BR" sz="1600" b="1" dirty="0" err="1" smtClean="0"/>
              <a:t>Apófis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Representava as terras inférteis, áreas áridas e países fora da planície do Nilo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Mito de Osíris: Conhecido por assassinar seu irmão, Osíris, em um ato de inveja para tomar o trono, fatiando seu </a:t>
            </a:r>
            <a:r>
              <a:rPr lang="pt-BR" sz="1600" b="1" dirty="0" smtClean="0"/>
              <a:t>corpo.</a:t>
            </a:r>
            <a:endParaRPr lang="pt-BR" sz="1600" b="1" dirty="0"/>
          </a:p>
          <a:p>
            <a:pPr algn="just"/>
            <a:endParaRPr lang="pt-BR" sz="16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SETH</a:t>
            </a:r>
            <a:endParaRPr lang="pt-BR" sz="16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935" y="1178168"/>
            <a:ext cx="5631476" cy="452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62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92095"/>
            <a:ext cx="65766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err="1"/>
              <a:t>Apófis</a:t>
            </a:r>
            <a:r>
              <a:rPr lang="pt-BR" sz="1600" b="1" dirty="0"/>
              <a:t> (ou </a:t>
            </a:r>
            <a:r>
              <a:rPr lang="pt-BR" sz="1600" b="1" dirty="0" err="1"/>
              <a:t>Apep</a:t>
            </a:r>
            <a:r>
              <a:rPr lang="pt-BR" sz="1600" b="1" dirty="0"/>
              <a:t>) é a entidade da mitologia egípcia que personifica o caos, a escuridão e a destruição, representando o oposto da ordem cósmica (</a:t>
            </a:r>
            <a:r>
              <a:rPr lang="pt-BR" sz="1600" b="1" dirty="0" err="1"/>
              <a:t>Ma'at</a:t>
            </a:r>
            <a:r>
              <a:rPr lang="pt-BR" sz="1600" b="1" dirty="0"/>
              <a:t>). Frequentemente retratada como uma serpente gigantesca, </a:t>
            </a:r>
            <a:r>
              <a:rPr lang="pt-BR" sz="1600" b="1" dirty="0" err="1"/>
              <a:t>Apófis</a:t>
            </a:r>
            <a:r>
              <a:rPr lang="pt-BR" sz="1600" b="1" dirty="0"/>
              <a:t> tentava engolir a barca solar do deus Rá todas as noites, simbolizando a batalha eterna entre o dia e a </a:t>
            </a:r>
            <a:r>
              <a:rPr lang="pt-BR" sz="1600" b="1" dirty="0" smtClean="0"/>
              <a:t>noite.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err="1"/>
              <a:t>Apófis</a:t>
            </a:r>
            <a:r>
              <a:rPr lang="pt-BR" sz="1600" b="1" dirty="0"/>
              <a:t> habitava o submundo (</a:t>
            </a:r>
            <a:r>
              <a:rPr lang="pt-BR" sz="1600" b="1" dirty="0" err="1"/>
              <a:t>Duat</a:t>
            </a:r>
            <a:r>
              <a:rPr lang="pt-BR" sz="1600" b="1" dirty="0"/>
              <a:t>) e tentava impedir o nascer do sol atacando a barca de Rá, representando um perigo constante para a existência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Deus do Caos: Diferente de outros deuses, </a:t>
            </a:r>
            <a:r>
              <a:rPr lang="pt-BR" sz="1600" b="1" dirty="0" err="1"/>
              <a:t>Apófis</a:t>
            </a:r>
            <a:r>
              <a:rPr lang="pt-BR" sz="1600" b="1" dirty="0"/>
              <a:t> era uma força maligna, a personificação do caos e da desordem.</a:t>
            </a:r>
          </a:p>
          <a:p>
            <a:pPr algn="just"/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APOFIS</a:t>
            </a:r>
            <a:endParaRPr lang="pt-BR" sz="16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38" y="1105435"/>
            <a:ext cx="5278373" cy="460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5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193469"/>
            <a:ext cx="61194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FF0000"/>
                </a:solidFill>
              </a:rPr>
              <a:t>THOT</a:t>
            </a:r>
            <a:r>
              <a:rPr lang="pt-BR" sz="1600" b="1" dirty="0" smtClean="0"/>
              <a:t> </a:t>
            </a:r>
            <a:r>
              <a:rPr lang="pt-BR" sz="1600" b="1" dirty="0"/>
              <a:t>(ou </a:t>
            </a:r>
            <a:r>
              <a:rPr lang="pt-BR" sz="1600" b="1" dirty="0" err="1"/>
              <a:t>Tot</a:t>
            </a:r>
            <a:r>
              <a:rPr lang="pt-BR" sz="1600" b="1" dirty="0"/>
              <a:t>) foi o antigo deus egípcio da sabedoria, escrita, magia, conhecimento e da Lua, frequentemente retratado como um homem com cabeça de íbis ou um babuíno. Considerado o escriba dos deuses e inventor dos hieróglifos, ele equilibrava o universo, media o tempo e registrava o julgamento dos mortos no </a:t>
            </a:r>
            <a:r>
              <a:rPr lang="pt-BR" sz="1600" b="1" dirty="0" smtClean="0"/>
              <a:t>submundo.</a:t>
            </a:r>
          </a:p>
          <a:p>
            <a:pPr algn="just"/>
            <a:endParaRPr lang="pt-BR" sz="1600" b="1" dirty="0" smtClean="0"/>
          </a:p>
          <a:p>
            <a:pPr algn="just"/>
            <a:r>
              <a:rPr lang="pt-BR" sz="1600" b="1" dirty="0" err="1"/>
              <a:t>Thoth</a:t>
            </a:r>
            <a:r>
              <a:rPr lang="pt-BR" sz="1600" b="1" dirty="0"/>
              <a:t> era o autor de todos os ramos do conhecimento, incluindo ciência, filosofia, medicina, geometria e astronomia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O Escriba Divino: Responsável por registrar os votos no julgamento final do coração (pesagem da alma) perante Osíris</a:t>
            </a:r>
            <a:r>
              <a:rPr lang="pt-BR" sz="1600" b="1" dirty="0" smtClean="0"/>
              <a:t>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THOT</a:t>
            </a:r>
            <a:endParaRPr lang="pt-BR" sz="16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926" y="1186961"/>
            <a:ext cx="5839485" cy="448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45205"/>
            <a:ext cx="1759579" cy="17595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9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15523" y="2448707"/>
            <a:ext cx="56544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A alma (Ka): segundo os egípcios, era o que no mundo físico preservava as memórias e sentimentos da vida na Terra.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Crescia </a:t>
            </a:r>
            <a:r>
              <a:rPr lang="pt-BR" sz="1600" b="1" dirty="0"/>
              <a:t>com o homem e nunca o abandonava. Após a morte, precisava ser relembrada pelos entes queridos do falecido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/>
              <a:t>Havendo uma para cada indivíduo, abrangia o temperamento e o conjunto de qualidades da pessoa.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66292" y="1389184"/>
            <a:ext cx="2540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A ALMA HUMANA - Ka</a:t>
            </a:r>
            <a:endParaRPr lang="pt-BR" sz="16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511" y="1298565"/>
            <a:ext cx="5574313" cy="4223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9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8938" y="2292095"/>
            <a:ext cx="58468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O </a:t>
            </a:r>
            <a:r>
              <a:rPr lang="pt-BR" b="1" i="1" dirty="0" err="1"/>
              <a:t>Akh</a:t>
            </a:r>
            <a:r>
              <a:rPr lang="pt-BR" b="1" dirty="0"/>
              <a:t>: O </a:t>
            </a:r>
            <a:r>
              <a:rPr lang="pt-BR" b="1" i="1" dirty="0" err="1"/>
              <a:t>Akh</a:t>
            </a:r>
            <a:r>
              <a:rPr lang="pt-BR" b="1" dirty="0"/>
              <a:t> era uma substância espiritual mais elevada, que no momento da morte se reunia ao Criador.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Subia </a:t>
            </a:r>
            <a:r>
              <a:rPr lang="pt-BR" b="1" dirty="0"/>
              <a:t>ao céu e passava a brilhar como uma estrela. Era uma manifestação luminosa da energia cósmica</a:t>
            </a:r>
            <a:r>
              <a:rPr lang="pt-BR" b="1" dirty="0" smtClean="0"/>
              <a:t>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Muitas </a:t>
            </a:r>
            <a:r>
              <a:rPr lang="pt-BR" b="1" dirty="0"/>
              <a:t>vezes era descrita como uma íbis emplumada que voava para longe do corpo após a morte de um ser.</a:t>
            </a:r>
            <a:endParaRPr lang="pt-BR" dirty="0"/>
          </a:p>
          <a:p>
            <a:r>
              <a:rPr lang="pt-BR" b="1" dirty="0"/>
              <a:t> </a:t>
            </a:r>
            <a:endParaRPr lang="pt-BR" dirty="0"/>
          </a:p>
          <a:p>
            <a:pPr algn="just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75084" y="1377768"/>
            <a:ext cx="3377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SUBSTÂNCIA ESPIRITUAL - </a:t>
            </a:r>
            <a:r>
              <a:rPr lang="pt-BR" sz="1600" b="1" dirty="0" err="1" smtClean="0"/>
              <a:t>Akh</a:t>
            </a:r>
            <a:endParaRPr lang="pt-BR" sz="1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98" y="1747100"/>
            <a:ext cx="5574313" cy="392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8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2016" y="2292095"/>
            <a:ext cx="7813141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Na </a:t>
            </a:r>
            <a:r>
              <a:rPr lang="pt-BR" b="1" dirty="0"/>
              <a:t>Mitologia Egípcia, o Tribunal de Osíris ou Julgamento de Osíris era a cerimônia descrita no </a:t>
            </a:r>
            <a:r>
              <a:rPr lang="pt-BR" b="1" dirty="0">
                <a:solidFill>
                  <a:srgbClr val="FF0000"/>
                </a:solidFill>
              </a:rPr>
              <a:t>Livro dos Mortos</a:t>
            </a:r>
            <a:r>
              <a:rPr lang="pt-BR" b="1" dirty="0"/>
              <a:t> para julgar o espírito quando este chegava no Além. </a:t>
            </a:r>
            <a:endParaRPr lang="pt-BR" dirty="0"/>
          </a:p>
          <a:p>
            <a:pPr algn="just"/>
            <a:r>
              <a:rPr lang="pt-BR" b="1" dirty="0"/>
              <a:t> </a:t>
            </a:r>
            <a:endParaRPr lang="pt-BR" dirty="0"/>
          </a:p>
          <a:p>
            <a:pPr algn="just"/>
            <a:r>
              <a:rPr lang="pt-BR" b="1" dirty="0"/>
              <a:t>Em uma das extremidades da Sala das Duas Verdades, encontrava-se o deus Osíris sentado no trono, acompanhado por outros deuses e mais 42 juízes</a:t>
            </a:r>
            <a:r>
              <a:rPr lang="pt-BR" b="1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No centro da sala, colocava-se a balança em que se pesava o coração do morto. O deus-chacal Anúbis (</a:t>
            </a:r>
            <a:r>
              <a:rPr lang="pt-BR" b="1" dirty="0" err="1"/>
              <a:t>Anupu</a:t>
            </a:r>
            <a:r>
              <a:rPr lang="pt-BR" b="1" dirty="0"/>
              <a:t> em egípcio, "o que conta os corações") era o responsável por operar a balança.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386" y="1186002"/>
            <a:ext cx="3899025" cy="44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48439" y="2432973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 </a:t>
            </a:r>
            <a:endParaRPr lang="pt-BR" dirty="0"/>
          </a:p>
          <a:p>
            <a:pPr algn="just"/>
            <a:r>
              <a:rPr lang="pt-BR" b="1" dirty="0"/>
              <a:t>O </a:t>
            </a:r>
            <a:r>
              <a:rPr lang="pt-BR" b="1" i="1" dirty="0" err="1"/>
              <a:t>Ab</a:t>
            </a:r>
            <a:r>
              <a:rPr lang="pt-BR" b="1" dirty="0"/>
              <a:t>: O </a:t>
            </a:r>
            <a:r>
              <a:rPr lang="pt-BR" b="1" i="1" dirty="0" err="1"/>
              <a:t>Ab</a:t>
            </a:r>
            <a:r>
              <a:rPr lang="pt-BR" b="1" dirty="0"/>
              <a:t> ou </a:t>
            </a:r>
            <a:r>
              <a:rPr lang="pt-BR" b="1" i="1" dirty="0" err="1"/>
              <a:t>Ib</a:t>
            </a:r>
            <a:r>
              <a:rPr lang="pt-BR" b="1" dirty="0"/>
              <a:t> era o coração. Os antigos egípcios consideravam que fosse a sede de todas as emoções</a:t>
            </a:r>
            <a:r>
              <a:rPr lang="pt-BR" b="1" dirty="0" smtClean="0"/>
              <a:t>.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E </a:t>
            </a:r>
            <a:r>
              <a:rPr lang="pt-BR" b="1" dirty="0"/>
              <a:t>é talvez daí que vem a ideia que os sentimentos e emoções estão no coração, e não no cérebro, que desde o Egito passou de uma civilização a outra e chegou até nós nos dias de hoje.</a:t>
            </a:r>
            <a:endParaRPr lang="pt-BR" dirty="0"/>
          </a:p>
          <a:p>
            <a:pPr algn="just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75084" y="1377768"/>
            <a:ext cx="414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SEDE DAS EMOÇÕES - </a:t>
            </a:r>
            <a:r>
              <a:rPr lang="pt-BR" b="1" dirty="0" err="1" smtClean="0"/>
              <a:t>Ab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7950" b="7179"/>
          <a:stretch/>
        </p:blipFill>
        <p:spPr>
          <a:xfrm>
            <a:off x="6498273" y="1289845"/>
            <a:ext cx="5594138" cy="434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3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6876" y="2400300"/>
            <a:ext cx="7175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O</a:t>
            </a:r>
            <a:r>
              <a:rPr lang="pt-BR" b="1" dirty="0"/>
              <a:t> </a:t>
            </a:r>
            <a:r>
              <a:rPr lang="pt-BR" b="1" i="1" dirty="0" err="1"/>
              <a:t>Sheut</a:t>
            </a:r>
            <a:r>
              <a:rPr lang="pt-BR" b="1" i="1" dirty="0"/>
              <a:t> </a:t>
            </a:r>
            <a:r>
              <a:rPr lang="pt-BR" b="1" dirty="0"/>
              <a:t>era a sombra, presente em todas as pessoas. De cor preta, era uma parte do espírito muito semelhante ao</a:t>
            </a:r>
            <a:r>
              <a:rPr lang="pt-BR" b="1" i="1" dirty="0"/>
              <a:t> Ka</a:t>
            </a:r>
            <a:r>
              <a:rPr lang="pt-BR" b="1" dirty="0"/>
              <a:t> e, em muitos aspectos, o oposto a ele.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Enquanto </a:t>
            </a:r>
            <a:r>
              <a:rPr lang="pt-BR" b="1" dirty="0"/>
              <a:t>o </a:t>
            </a:r>
            <a:r>
              <a:rPr lang="pt-BR" b="1" i="1" dirty="0"/>
              <a:t>Ka</a:t>
            </a:r>
            <a:r>
              <a:rPr lang="pt-BR" b="1" dirty="0"/>
              <a:t> tenderia a preservar os aspectos positivos da existência terrena, o </a:t>
            </a:r>
            <a:r>
              <a:rPr lang="pt-BR" b="1" i="1" dirty="0" err="1"/>
              <a:t>Sheut</a:t>
            </a:r>
            <a:r>
              <a:rPr lang="pt-BR" b="1" dirty="0"/>
              <a:t> seria a emanação formada pela presença de aspectos negativos</a:t>
            </a:r>
            <a:r>
              <a:rPr lang="pt-BR" b="1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Geralmente, a sombra era considerada o duplo imaterial de cada forma: e participava da conexão entre o corpo e os elementos incorpóreos do indivíduo.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875084" y="1377768"/>
            <a:ext cx="414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ESPÍRITO DAS SOMBRAS - </a:t>
            </a:r>
            <a:r>
              <a:rPr lang="pt-BR" b="1" dirty="0" err="1" smtClean="0"/>
              <a:t>Sheut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b="8462"/>
          <a:stretch/>
        </p:blipFill>
        <p:spPr>
          <a:xfrm>
            <a:off x="7710854" y="1213338"/>
            <a:ext cx="4381557" cy="450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4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0161" y="2292095"/>
            <a:ext cx="641527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700" b="1" dirty="0"/>
              <a:t>O Tribunal de Osíris é um importante tema cujos estudos remetem à Antiga Mitologia Egípcia.  Essa corte mitológica, descrita no Livro dos Mortos, representava o conjunto de alegorias pelas quais os antigos egípcios acreditavam que se aplicava a Justiça Final após a morte.</a:t>
            </a:r>
            <a:endParaRPr lang="pt-BR" sz="1700" dirty="0"/>
          </a:p>
          <a:p>
            <a:pPr algn="just"/>
            <a:r>
              <a:rPr lang="pt-BR" sz="1700" b="1" dirty="0"/>
              <a:t> </a:t>
            </a:r>
            <a:endParaRPr lang="pt-BR" sz="1700" dirty="0"/>
          </a:p>
          <a:p>
            <a:pPr algn="just"/>
            <a:r>
              <a:rPr lang="pt-BR" sz="1700" b="1" dirty="0"/>
              <a:t>Nos estudos Maçônicos, é descrita a formação do tribunal divino egípcio, relatando-o como uma corte que avaliava os atos de cada pessoa no decorrer da vida. </a:t>
            </a:r>
            <a:endParaRPr lang="pt-BR" sz="1700" b="1" dirty="0" smtClean="0"/>
          </a:p>
          <a:p>
            <a:pPr algn="just"/>
            <a:endParaRPr lang="pt-BR" sz="1700" dirty="0"/>
          </a:p>
          <a:p>
            <a:pPr algn="just"/>
            <a:r>
              <a:rPr lang="pt-BR" sz="1700" b="1" dirty="0"/>
              <a:t>Esse colegiado, presidido pelo deus Osíris, era formado por 42 deuses-juízes e se reunia num local chamado Sala das Duas Verdades</a:t>
            </a:r>
            <a:r>
              <a:rPr lang="pt-BR" sz="1700" b="1" dirty="0" smtClean="0"/>
              <a:t>.</a:t>
            </a:r>
            <a:r>
              <a:rPr lang="pt-BR" b="1" dirty="0"/>
              <a:t> 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1204546"/>
            <a:ext cx="5348711" cy="452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3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04172"/>
            <a:ext cx="62529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O morto ao chegar ao Tribunal de Osíris, era conduzido pelo deus Anúbis, que lhe retirava o coração, centro da sua consciência, e o colocava num dos pratos de uma balança onde, no outro prato estava colocada uma pena de avestruz (símbolo de </a:t>
            </a:r>
            <a:r>
              <a:rPr lang="pt-BR" sz="1600" b="1" dirty="0" err="1"/>
              <a:t>Maat</a:t>
            </a:r>
            <a:r>
              <a:rPr lang="pt-BR" sz="1600" b="1" dirty="0"/>
              <a:t>, deusa da Verdade). Caso o coração do morto fosse mais pesado que a pena, era decretada a condenação e o condenado tinha sua alma devorada por </a:t>
            </a:r>
            <a:r>
              <a:rPr lang="pt-BR" sz="1600" b="1" dirty="0" err="1"/>
              <a:t>Ammit</a:t>
            </a:r>
            <a:r>
              <a:rPr lang="pt-BR" sz="1600" b="1" dirty="0"/>
              <a:t> (ou </a:t>
            </a:r>
            <a:r>
              <a:rPr lang="pt-BR" sz="1600" b="1" dirty="0" err="1"/>
              <a:t>Amut</a:t>
            </a:r>
            <a:r>
              <a:rPr lang="pt-BR" sz="1600" b="1" dirty="0"/>
              <a:t>). </a:t>
            </a:r>
            <a:endParaRPr lang="pt-BR" sz="1600" dirty="0"/>
          </a:p>
          <a:p>
            <a:pPr algn="just"/>
            <a:r>
              <a:rPr lang="pt-BR" sz="1600" b="1" dirty="0"/>
              <a:t> </a:t>
            </a:r>
            <a:endParaRPr lang="pt-BR" sz="1600" dirty="0"/>
          </a:p>
          <a:p>
            <a:pPr algn="just"/>
            <a:r>
              <a:rPr lang="pt-BR" sz="1600" b="1" dirty="0"/>
              <a:t> O deus </a:t>
            </a:r>
            <a:r>
              <a:rPr lang="pt-BR" sz="1600" b="1" dirty="0" err="1"/>
              <a:t>Toth</a:t>
            </a:r>
            <a:r>
              <a:rPr lang="pt-BR" sz="1600" b="1" dirty="0"/>
              <a:t> anotava o resultado obtido na medição e o deus Hórus o encaminhava a Osíris. Caso o morto fosse absolvido, ele reencarnaria em seu próprio corpo e seguiria, juntamente com seus pertences, para um paraíso conhecido como </a:t>
            </a:r>
            <a:r>
              <a:rPr lang="pt-BR" sz="1600" b="1" dirty="0" err="1"/>
              <a:t>Aaru</a:t>
            </a:r>
            <a:r>
              <a:rPr lang="pt-BR" sz="1600" b="1" dirty="0"/>
              <a:t>. 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97529" y="1307329"/>
            <a:ext cx="264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REENCARNAÇÃO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48" y="1207712"/>
            <a:ext cx="5560663" cy="444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9133" y="2151399"/>
            <a:ext cx="63920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O </a:t>
            </a:r>
            <a:r>
              <a:rPr lang="pt-BR" sz="1600" b="1" dirty="0"/>
              <a:t>deus morto é como uma semente que se deposita no solo, e ali, na total ausência da luz, ela começa a </a:t>
            </a:r>
            <a:r>
              <a:rPr lang="pt-BR" sz="1600" b="1" dirty="0" smtClean="0"/>
              <a:t>regenerar-se, daí </a:t>
            </a:r>
            <a:r>
              <a:rPr lang="pt-BR" sz="1600" b="1" dirty="0"/>
              <a:t>resulta a importância da mumificação para aquele </a:t>
            </a:r>
            <a:r>
              <a:rPr lang="pt-BR" sz="1600" b="1" dirty="0" smtClean="0"/>
              <a:t>povo. </a:t>
            </a:r>
            <a:r>
              <a:rPr lang="pt-BR" sz="1600" b="1" dirty="0"/>
              <a:t>Osíris é também como o sol, </a:t>
            </a:r>
            <a:r>
              <a:rPr lang="pt-BR" sz="1600" b="1" dirty="0" smtClean="0"/>
              <a:t>esse </a:t>
            </a:r>
            <a:r>
              <a:rPr lang="pt-BR" sz="1600" b="1" dirty="0"/>
              <a:t>que engolido pela serpente Apépi, atravessa as trevas da Tuat em busca da luz, semelhante á semente que, enterrada na escuridão da terra, rompe seu ventre e ressurge como planta nova para a luz do sol.</a:t>
            </a:r>
            <a:endParaRPr lang="pt-BR" sz="1600" dirty="0"/>
          </a:p>
          <a:p>
            <a:pPr algn="just"/>
            <a:r>
              <a:rPr lang="pt-BR" sz="1600" b="1" dirty="0"/>
              <a:t/>
            </a:r>
            <a:br>
              <a:rPr lang="pt-BR" sz="1600" b="1" dirty="0"/>
            </a:br>
            <a:r>
              <a:rPr lang="pt-BR" sz="1600" b="1" dirty="0"/>
              <a:t>Da mesma forma, o homem que morria podia ser regenerado na Tuat, se na sua vida terrena tivesse aprendido a praticar </a:t>
            </a:r>
            <a:r>
              <a:rPr lang="pt-BR" sz="1600" b="1" dirty="0" err="1"/>
              <a:t>Maat</a:t>
            </a:r>
            <a:r>
              <a:rPr lang="pt-BR" sz="1600" b="1" dirty="0"/>
              <a:t>. Daí o conteúdo iniciático dos Mistérios de Isis e Osíris. O iniciado aprendia, mediante a prática do ritual adequado, a regenerar-se em vida, renascendo simbolicamente no espírito.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97529" y="1307329"/>
            <a:ext cx="3701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REGENERAÇÃO PARA A VIDA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138" y="1264321"/>
            <a:ext cx="5433647" cy="443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53" y="5227620"/>
            <a:ext cx="1759579" cy="17595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74163"/>
            <a:ext cx="64975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/>
              <a:t>Essa </a:t>
            </a:r>
            <a:r>
              <a:rPr lang="pt-BR" sz="1600" b="1" dirty="0"/>
              <a:t>mesma </a:t>
            </a:r>
            <a:r>
              <a:rPr lang="pt-BR" sz="1600" b="1" dirty="0" smtClean="0"/>
              <a:t>ideia </a:t>
            </a:r>
            <a:r>
              <a:rPr lang="pt-BR" sz="1600" b="1" dirty="0"/>
              <a:t>é desenvolvida na liturgia dos ritos maçônicos, por isso é que o conceito da Tuat tem muito interesse em qualquer estudo que se faça sobre a Maçonaria.</a:t>
            </a:r>
            <a:endParaRPr lang="pt-BR" sz="1600" dirty="0"/>
          </a:p>
          <a:p>
            <a:pPr algn="just"/>
            <a:r>
              <a:rPr lang="pt-BR" sz="1600" b="1" dirty="0"/>
              <a:t/>
            </a:r>
            <a:br>
              <a:rPr lang="pt-BR" sz="1600" b="1" dirty="0"/>
            </a:br>
            <a:r>
              <a:rPr lang="pt-BR" sz="1600" b="1" dirty="0"/>
              <a:t>É desse conceito que vem o simbolismo da morte iniciática e ressurreição do iniciado através do </a:t>
            </a:r>
            <a:r>
              <a:rPr lang="pt-BR" sz="1600" b="1" dirty="0">
                <a:solidFill>
                  <a:srgbClr val="FF0000"/>
                </a:solidFill>
              </a:rPr>
              <a:t>Mito de Hiram</a:t>
            </a:r>
            <a:r>
              <a:rPr lang="pt-BR" sz="1600" b="1" dirty="0"/>
              <a:t>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Desde </a:t>
            </a:r>
            <a:r>
              <a:rPr lang="pt-BR" sz="1600" b="1" dirty="0"/>
              <a:t>as mais remotas eras, os sacerdotes egípcios utilizavam a simbologia da morte e ressurreição do deus Osíris, como fórmulas para a transmissão de conhecimentos iniciáticos. 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901692" y="1370070"/>
            <a:ext cx="262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MORTE INICIÁTICA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78" y="1135167"/>
            <a:ext cx="5093734" cy="457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1882" y="2315775"/>
            <a:ext cx="71745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Comparavam a vida do homem ao curso do sol durante o dia e quando morria, ao tempo que corresponde á noite. Como o sol reaparecia todo dia, após vencer as trevas, também o homem poderia, repetindo certas fórmulas mágicas, renascer num novo corpo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Assim </a:t>
            </a:r>
            <a:r>
              <a:rPr lang="pt-BR" sz="1600" b="1" dirty="0"/>
              <a:t>eles desenvolveram uma complexa escatologia, na qual as almas dos mortos que tivessem sido sepultados com todas as cerimônias prescritas pelos deuses, e conhecessem as palavras certas para pronunciar perante eles, poderiam acompanhar o sol na sua barca, enquanto ele atravessava a parte da Tuat que eles deviam percorrer, enquanto estivessem mortos.</a:t>
            </a:r>
            <a:endParaRPr lang="pt-BR" sz="1600" dirty="0"/>
          </a:p>
          <a:p>
            <a:r>
              <a:rPr lang="pt-BR" sz="1600" b="1" dirty="0"/>
              <a:t> </a:t>
            </a:r>
            <a:endParaRPr lang="pt-BR" sz="1600" dirty="0"/>
          </a:p>
          <a:p>
            <a:pPr algn="just"/>
            <a:endParaRPr lang="pt-BR" sz="16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06" y="1192487"/>
            <a:ext cx="4531305" cy="453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547" y="2388241"/>
            <a:ext cx="7658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Dado o conteúdo profundamente esotérico dessa crença, não é de admirar que os organizadores do ritual da maçonaria </a:t>
            </a:r>
            <a:r>
              <a:rPr lang="pt-BR" sz="1600" b="1" dirty="0" smtClean="0"/>
              <a:t>(nos </a:t>
            </a:r>
            <a:r>
              <a:rPr lang="pt-BR" sz="1600" b="1" dirty="0"/>
              <a:t>graus filosóficos) tenham se apropriado dela para passar aos iniciados a ideia de que o julgamento que realmente vale é o julgamento dos deuses.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Não </a:t>
            </a:r>
            <a:r>
              <a:rPr lang="pt-BR" sz="1600" b="1" dirty="0"/>
              <a:t>o julgamento faccioso dos inquisidores, nem o julgamento malicioso daqueles que nada sabem sobre o assunto que estão julgando</a:t>
            </a:r>
            <a:r>
              <a:rPr lang="pt-BR" sz="1600" b="1" dirty="0" smtClean="0"/>
              <a:t>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A</a:t>
            </a:r>
            <a:r>
              <a:rPr lang="pt-BR" sz="1600" b="1" dirty="0"/>
              <a:t> luz da filosofia maçônica, o Tribunal de Osíris é uma importante alegoria que tem, entre outros significados, o simbolismo de que a Verdade e a Justiça são os caminhos que devem orientar a vida do Homem na sociedade, consolidando a máxima de que "a Justiça é a Verdade em </a:t>
            </a:r>
            <a:r>
              <a:rPr lang="pt-BR" sz="1600" b="1" dirty="0" smtClean="0"/>
              <a:t>ação”. 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98891" y="1324372"/>
            <a:ext cx="300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CONCLUSÃO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208" y="1150021"/>
            <a:ext cx="4100204" cy="455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80659" y="2088299"/>
            <a:ext cx="6989274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pt-BR" dirty="0"/>
          </a:p>
          <a:p>
            <a:pPr algn="just"/>
            <a:r>
              <a:rPr lang="pt-BR" b="1" dirty="0"/>
              <a:t>Diante das divindades e </a:t>
            </a:r>
            <a:r>
              <a:rPr lang="pt-BR" b="1" dirty="0" smtClean="0"/>
              <a:t>dos 42 juízes</a:t>
            </a:r>
            <a:r>
              <a:rPr lang="pt-BR" b="1" dirty="0"/>
              <a:t>, o morto devia realizar a confissão negativa, a sua declaração de inocência. Antes de fazê-la, ele dirigia-se ao seu coração e pedia-lhe que não o contradissesse. Esta fórmula aparecia escrita no "escaravelho do coração", um amuleto que se colocava entre as ataduras da múmia, perto do coração.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Depois </a:t>
            </a:r>
            <a:r>
              <a:rPr lang="pt-BR" b="1" dirty="0"/>
              <a:t>de recitar essa fórmula, o morto colocava-se diante de cada um dos juízes e recitava outra fórmula, na qual se declarava inocente de todos os pecados: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385" y="1158700"/>
            <a:ext cx="4562147" cy="456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7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1483" y="2180215"/>
            <a:ext cx="606582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01</a:t>
            </a:r>
            <a:r>
              <a:rPr lang="pt-BR" sz="1600" b="1" dirty="0"/>
              <a:t>. Eu não pequei.</a:t>
            </a:r>
            <a:endParaRPr lang="pt-BR" sz="1600" dirty="0"/>
          </a:p>
          <a:p>
            <a:r>
              <a:rPr lang="pt-BR" sz="1600" b="1" dirty="0"/>
              <a:t>02. Eu não roubei com violência.</a:t>
            </a:r>
            <a:endParaRPr lang="pt-BR" sz="1600" dirty="0"/>
          </a:p>
          <a:p>
            <a:r>
              <a:rPr lang="pt-BR" sz="1600" b="1" dirty="0"/>
              <a:t>03. Eu não furtei.</a:t>
            </a:r>
            <a:endParaRPr lang="pt-BR" sz="1600" dirty="0"/>
          </a:p>
          <a:p>
            <a:r>
              <a:rPr lang="pt-BR" sz="1600" b="1" dirty="0"/>
              <a:t>04. Eu não assassinei homem ou mulher.</a:t>
            </a:r>
            <a:endParaRPr lang="pt-BR" sz="1600" dirty="0"/>
          </a:p>
          <a:p>
            <a:r>
              <a:rPr lang="pt-BR" sz="1600" b="1" dirty="0"/>
              <a:t>05. Eu não furtei grãos.</a:t>
            </a:r>
            <a:endParaRPr lang="pt-BR" sz="1600" dirty="0"/>
          </a:p>
          <a:p>
            <a:r>
              <a:rPr lang="pt-BR" sz="1600" b="1" dirty="0"/>
              <a:t>06. Eu não me apropriei de oferendas.</a:t>
            </a:r>
            <a:endParaRPr lang="pt-BR" sz="1600" dirty="0"/>
          </a:p>
          <a:p>
            <a:r>
              <a:rPr lang="pt-BR" sz="1600" b="1" dirty="0"/>
              <a:t>07. Eu não furtei propriedades do deus.</a:t>
            </a:r>
            <a:endParaRPr lang="pt-BR" sz="1600" dirty="0"/>
          </a:p>
          <a:p>
            <a:r>
              <a:rPr lang="pt-BR" sz="1600" b="1" dirty="0"/>
              <a:t>08. Eu não proferi mentiras.</a:t>
            </a:r>
            <a:endParaRPr lang="pt-BR" sz="1600" dirty="0"/>
          </a:p>
          <a:p>
            <a:r>
              <a:rPr lang="pt-BR" sz="1600" b="1" dirty="0"/>
              <a:t>09. Eu não desviei comida.</a:t>
            </a:r>
            <a:endParaRPr lang="pt-BR" sz="1600" dirty="0"/>
          </a:p>
          <a:p>
            <a:r>
              <a:rPr lang="pt-BR" sz="1600" b="1" dirty="0"/>
              <a:t>10. Eu não proferi palavrões.</a:t>
            </a:r>
            <a:endParaRPr lang="pt-BR" sz="1600" dirty="0"/>
          </a:p>
          <a:p>
            <a:r>
              <a:rPr lang="pt-BR" sz="1600" b="1" dirty="0"/>
              <a:t>11. Eu não cometi adultério, eu não me deitei com homens.</a:t>
            </a:r>
            <a:endParaRPr lang="pt-BR" sz="1600" dirty="0"/>
          </a:p>
          <a:p>
            <a:r>
              <a:rPr lang="pt-BR" sz="1600" b="1" dirty="0"/>
              <a:t>12. Eu não levei alguém ao choro</a:t>
            </a:r>
            <a:r>
              <a:rPr lang="pt-BR" sz="1600" b="1" dirty="0" smtClean="0"/>
              <a:t>.</a:t>
            </a:r>
          </a:p>
          <a:p>
            <a:r>
              <a:rPr lang="pt-BR" sz="1600" b="1" dirty="0"/>
              <a:t>13. Eu não senti o inútil remorso.</a:t>
            </a:r>
            <a:endParaRPr lang="pt-BR" sz="1600" dirty="0"/>
          </a:p>
          <a:p>
            <a:r>
              <a:rPr lang="pt-BR" sz="1600" b="1" dirty="0"/>
              <a:t>14. Eu não ataquei homem algum</a:t>
            </a:r>
            <a:r>
              <a:rPr lang="pt-BR" sz="1600" b="1" dirty="0" smtClean="0"/>
              <a:t>.</a:t>
            </a:r>
            <a:endParaRPr lang="pt-BR" sz="16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979" y="2074249"/>
            <a:ext cx="6054432" cy="3267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2866292" y="1389184"/>
            <a:ext cx="298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CONFISSÃO DO MORTO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6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7696" y="2171161"/>
            <a:ext cx="6681456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/>
              <a:t>15. </a:t>
            </a:r>
            <a:r>
              <a:rPr lang="pt-BR" sz="1500" b="1" dirty="0"/>
              <a:t>Eu não sou homem de falsidades.</a:t>
            </a:r>
            <a:endParaRPr lang="pt-BR" sz="1500" dirty="0"/>
          </a:p>
          <a:p>
            <a:r>
              <a:rPr lang="pt-BR" sz="1500" b="1" dirty="0"/>
              <a:t>16. Eu não furtei de terras cultivadas.</a:t>
            </a:r>
            <a:endParaRPr lang="pt-BR" sz="1500" dirty="0"/>
          </a:p>
          <a:p>
            <a:r>
              <a:rPr lang="pt-BR" sz="1500" b="1" dirty="0"/>
              <a:t>17. Eu não fui bisbilhoteiro.</a:t>
            </a:r>
            <a:endParaRPr lang="pt-BR" sz="1500" dirty="0"/>
          </a:p>
          <a:p>
            <a:r>
              <a:rPr lang="pt-BR" sz="1500" b="1" dirty="0"/>
              <a:t>18. Eu não caluniei.</a:t>
            </a:r>
            <a:endParaRPr lang="pt-BR" sz="1500" dirty="0"/>
          </a:p>
          <a:p>
            <a:r>
              <a:rPr lang="pt-BR" sz="1500" b="1" dirty="0"/>
              <a:t>19. Eu não senti raiva sem justa causa.</a:t>
            </a:r>
            <a:endParaRPr lang="pt-BR" sz="1500" dirty="0"/>
          </a:p>
          <a:p>
            <a:r>
              <a:rPr lang="pt-BR" sz="1500" b="1" dirty="0"/>
              <a:t>20. Eu não desmoralizei verbalmente a mulher de homem algum.</a:t>
            </a:r>
            <a:endParaRPr lang="pt-BR" sz="1500" dirty="0"/>
          </a:p>
          <a:p>
            <a:r>
              <a:rPr lang="pt-BR" sz="1500" b="1" dirty="0"/>
              <a:t>21. Eu não desmoralizei verbalmente a mulher de homem algum. </a:t>
            </a:r>
            <a:endParaRPr lang="pt-BR" sz="1500" b="1" dirty="0" smtClean="0"/>
          </a:p>
          <a:p>
            <a:r>
              <a:rPr lang="pt-BR" sz="1500" b="1" dirty="0"/>
              <a:t> </a:t>
            </a:r>
            <a:r>
              <a:rPr lang="pt-BR" sz="1500" b="1" dirty="0" smtClean="0"/>
              <a:t>     (</a:t>
            </a:r>
            <a:r>
              <a:rPr lang="pt-BR" sz="1500" b="1" dirty="0"/>
              <a:t>repete a afirmação anterior, mar direcionada a um deus diferente).</a:t>
            </a:r>
            <a:endParaRPr lang="pt-BR" sz="1500" dirty="0"/>
          </a:p>
          <a:p>
            <a:r>
              <a:rPr lang="pt-BR" sz="1500" b="1" dirty="0"/>
              <a:t>22. Eu não me profanei.</a:t>
            </a:r>
            <a:endParaRPr lang="pt-BR" sz="1500" dirty="0"/>
          </a:p>
          <a:p>
            <a:r>
              <a:rPr lang="pt-BR" sz="1500" b="1" dirty="0"/>
              <a:t>23. Eu não dominei alguém pelo terror.</a:t>
            </a:r>
            <a:endParaRPr lang="pt-BR" sz="1500" dirty="0"/>
          </a:p>
          <a:p>
            <a:r>
              <a:rPr lang="pt-BR" sz="1500" b="1" dirty="0"/>
              <a:t>24. Eu não transgredi a lei.</a:t>
            </a:r>
            <a:endParaRPr lang="pt-BR" sz="1500" dirty="0"/>
          </a:p>
          <a:p>
            <a:r>
              <a:rPr lang="pt-BR" sz="1500" b="1" dirty="0"/>
              <a:t>25. Eu não fui irado.</a:t>
            </a:r>
            <a:endParaRPr lang="pt-BR" sz="1500" dirty="0"/>
          </a:p>
          <a:p>
            <a:r>
              <a:rPr lang="pt-BR" sz="1500" b="1" dirty="0"/>
              <a:t>26. Eu não fechei meus ouvidos às palavras verdadeiras.</a:t>
            </a:r>
            <a:endParaRPr lang="pt-BR" sz="1500" dirty="0"/>
          </a:p>
          <a:p>
            <a:r>
              <a:rPr lang="pt-BR" sz="1500" b="1" dirty="0"/>
              <a:t>27. Eu não blasfemei.</a:t>
            </a:r>
            <a:endParaRPr lang="pt-BR" sz="1500" dirty="0"/>
          </a:p>
          <a:p>
            <a:r>
              <a:rPr lang="pt-BR" sz="1500" b="1" dirty="0"/>
              <a:t>28. Eu não sou homem de violência.</a:t>
            </a:r>
            <a:endParaRPr lang="pt-BR" sz="15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589" y="1102463"/>
            <a:ext cx="4377822" cy="463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66292" y="1389184"/>
            <a:ext cx="298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CONFISSÃO DO MORTO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69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2865" y="2355800"/>
            <a:ext cx="830872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500" b="1" dirty="0" smtClean="0"/>
              <a:t>29. Eu </a:t>
            </a:r>
            <a:r>
              <a:rPr lang="pt-BR" sz="1500" b="1" dirty="0"/>
              <a:t>não sou um agitador de conflitos.</a:t>
            </a:r>
            <a:endParaRPr lang="pt-BR" sz="1500" dirty="0"/>
          </a:p>
          <a:p>
            <a:r>
              <a:rPr lang="pt-BR" sz="1500" b="1" dirty="0"/>
              <a:t>30. Eu não agi ou julguei com pressa injustificada.</a:t>
            </a:r>
            <a:endParaRPr lang="pt-BR" sz="1500" dirty="0"/>
          </a:p>
          <a:p>
            <a:r>
              <a:rPr lang="pt-BR" sz="1500" b="1" dirty="0"/>
              <a:t>31. Eu não pressionei em debates.</a:t>
            </a:r>
            <a:endParaRPr lang="pt-BR" sz="1500" dirty="0"/>
          </a:p>
          <a:p>
            <a:r>
              <a:rPr lang="pt-BR" sz="1500" b="1" dirty="0"/>
              <a:t>32. Eu não multipliquei minhas palavras em discursos.</a:t>
            </a:r>
            <a:endParaRPr lang="pt-BR" sz="1500" dirty="0"/>
          </a:p>
          <a:p>
            <a:r>
              <a:rPr lang="pt-BR" sz="1500" b="1" dirty="0"/>
              <a:t>33. Eu não levei alguém ao erro. Eu não fiz o mal.</a:t>
            </a:r>
            <a:endParaRPr lang="pt-BR" sz="1500" dirty="0"/>
          </a:p>
          <a:p>
            <a:r>
              <a:rPr lang="pt-BR" sz="1500" b="1" dirty="0"/>
              <a:t>34. Eu não fiz feitiçarias ou blasfemei contra o rei.</a:t>
            </a:r>
            <a:endParaRPr lang="pt-BR" sz="1500" dirty="0"/>
          </a:p>
          <a:p>
            <a:r>
              <a:rPr lang="pt-BR" sz="1500" b="1" dirty="0"/>
              <a:t>35. Eu nunca interrompi a corrente de água.</a:t>
            </a:r>
            <a:endParaRPr lang="pt-BR" sz="1500" dirty="0"/>
          </a:p>
          <a:p>
            <a:r>
              <a:rPr lang="pt-BR" sz="1500" b="1" dirty="0"/>
              <a:t>36. Eu nunca levantei minha voz, falei com arrogância ou raiva.</a:t>
            </a:r>
            <a:endParaRPr lang="pt-BR" sz="1500" dirty="0"/>
          </a:p>
          <a:p>
            <a:r>
              <a:rPr lang="pt-BR" sz="1500" b="1" dirty="0"/>
              <a:t>37. Eu nunca amaldiçoei ou blasfemei a deus.</a:t>
            </a:r>
            <a:endParaRPr lang="pt-BR" sz="1500" dirty="0"/>
          </a:p>
          <a:p>
            <a:r>
              <a:rPr lang="pt-BR" sz="1500" b="1" dirty="0"/>
              <a:t>38. Eu não agi com raiva maldosa.</a:t>
            </a:r>
            <a:endParaRPr lang="pt-BR" sz="1500" dirty="0"/>
          </a:p>
          <a:p>
            <a:r>
              <a:rPr lang="pt-BR" sz="1500" b="1" dirty="0"/>
              <a:t>39. Eu não furtei o pão dos deuses.</a:t>
            </a:r>
            <a:endParaRPr lang="pt-BR" sz="1500" dirty="0"/>
          </a:p>
          <a:p>
            <a:r>
              <a:rPr lang="pt-BR" sz="1500" b="1" dirty="0"/>
              <a:t>40. Eu não desviei os bolos </a:t>
            </a:r>
            <a:r>
              <a:rPr lang="pt-BR" sz="1500" b="1" dirty="0" err="1"/>
              <a:t>khenfu</a:t>
            </a:r>
            <a:r>
              <a:rPr lang="pt-BR" sz="1500" b="1" dirty="0"/>
              <a:t> dos espíritos dos mortos.</a:t>
            </a:r>
            <a:endParaRPr lang="pt-BR" sz="1500" dirty="0"/>
          </a:p>
          <a:p>
            <a:r>
              <a:rPr lang="pt-BR" sz="1500" b="1" dirty="0"/>
              <a:t>41. Eu não arranquei o pão de crianças nem tratei com desprezo o deus da minha cidade.</a:t>
            </a:r>
            <a:endParaRPr lang="pt-BR" sz="1500" dirty="0"/>
          </a:p>
          <a:p>
            <a:r>
              <a:rPr lang="pt-BR" sz="1500" b="1" dirty="0"/>
              <a:t>42. Eu não matei o gado pertencente a deus.</a:t>
            </a:r>
            <a:endParaRPr lang="pt-BR" sz="15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208" y="1178169"/>
            <a:ext cx="5243203" cy="393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2866292" y="1389184"/>
            <a:ext cx="298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CONFISSÃO DO MORTO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9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86196" y="2292095"/>
            <a:ext cx="635448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Curiosamente, essa declaração era a respeito de atos cometidos contra os homens e não contra os deuses.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Enquanto </a:t>
            </a:r>
            <a:r>
              <a:rPr lang="pt-BR" b="1" dirty="0"/>
              <a:t>o morto fazia sua declaração, Anúbis ajoelhava-se junto a grande balança e ajustava o fiel com uma das mãos, ao mesmo tempo em que segurava o prato direito com a outra.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O </a:t>
            </a:r>
            <a:r>
              <a:rPr lang="pt-BR" b="1" dirty="0"/>
              <a:t>coração do finado era colocado em um dos pratos e, no outro, uma pena, símbolo de </a:t>
            </a:r>
            <a:r>
              <a:rPr lang="pt-BR" b="1" dirty="0" err="1"/>
              <a:t>Maat</a:t>
            </a:r>
            <a:r>
              <a:rPr lang="pt-BR" b="1" dirty="0"/>
              <a:t>, a deusa da verdade (a verdade era o contrapeso com o qual se pesava o coração do morto durante o julgamento).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79" y="1178168"/>
            <a:ext cx="5096670" cy="456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O CORAÇÃO É PESADO NA BALANÇA</a:t>
            </a:r>
            <a:endParaRPr lang="pt-BR" sz="16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1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198423"/>
            <a:ext cx="74266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O coração humano era considerado pelos egípcios a sede da consciência. Assim, ao ser pesado contra a verdade, verificava-se a exatidão dos protestos de inocência do defunto. Como as negativas vinham de seus próprios lábios, ele seria julgado pelo confronto com o seu próprio coração na balança.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Se </a:t>
            </a:r>
            <a:r>
              <a:rPr lang="pt-BR" sz="1600" b="1" dirty="0"/>
              <a:t>o morto tivesse pecado, o prato da balança pesava mais e o morto não era absolvido no julgamento. Ele se tornava um demônio, que ameaçava o equilíbrio cósmico. Nesse momento, </a:t>
            </a:r>
            <a:r>
              <a:rPr lang="pt-BR" sz="1600" b="1" dirty="0" err="1"/>
              <a:t>Amut</a:t>
            </a:r>
            <a:r>
              <a:rPr lang="pt-BR" sz="1600" b="1" dirty="0"/>
              <a:t>, um monstro com cabeça de crocodilo e patas de leão e de hipopótamo, devorava-o. </a:t>
            </a:r>
            <a:endParaRPr lang="pt-BR" sz="1600" b="1" dirty="0" smtClean="0"/>
          </a:p>
          <a:p>
            <a:pPr algn="just"/>
            <a:endParaRPr lang="pt-BR" sz="1600" b="1" dirty="0"/>
          </a:p>
          <a:p>
            <a:pPr algn="just"/>
            <a:r>
              <a:rPr lang="pt-BR" sz="1600" b="1" dirty="0" smtClean="0"/>
              <a:t>Quando </a:t>
            </a:r>
            <a:r>
              <a:rPr lang="pt-BR" sz="1600" b="1" dirty="0"/>
              <a:t>não era devorado, o deus </a:t>
            </a:r>
            <a:r>
              <a:rPr lang="pt-BR" sz="1600" b="1" dirty="0" err="1"/>
              <a:t>Chesmu</a:t>
            </a:r>
            <a:r>
              <a:rPr lang="pt-BR" sz="1600" b="1" dirty="0"/>
              <a:t> arrancavam-lhe a cabeça e </a:t>
            </a:r>
            <a:r>
              <a:rPr lang="pt-BR" sz="1600" b="1" dirty="0" err="1"/>
              <a:t>infligiam-lhe</a:t>
            </a:r>
            <a:r>
              <a:rPr lang="pt-BR" sz="1600" b="1" dirty="0"/>
              <a:t> uma série interminável de castigos (Inferno Egípcio).</a:t>
            </a:r>
            <a:endParaRPr lang="pt-BR" sz="16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16" y="1179268"/>
            <a:ext cx="4566196" cy="456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/>
          <p:cNvSpPr txBox="1"/>
          <p:nvPr/>
        </p:nvSpPr>
        <p:spPr>
          <a:xfrm>
            <a:off x="2866291" y="1389184"/>
            <a:ext cx="4131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O CORAÇÃO – SEDE DA CONSCIÊNCIA</a:t>
            </a:r>
            <a:endParaRPr lang="pt-BR" sz="16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5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3483"/>
          <a:stretch/>
        </p:blipFill>
        <p:spPr>
          <a:xfrm>
            <a:off x="1367262" y="691895"/>
            <a:ext cx="1638677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213002"/>
            <a:ext cx="6140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Rá é a principal divindade solar da mitologia egípcia, criador do mundo e fonte de luz, vida e justiça. Representado com cabeça de falcão e disco solar, viajava diariamente em uma barca pelo céu e, à noite, pelo submundo, lutando contra o caos. Seu culto central era em Heliópolis e era intimamente ligado ao poder dos faraós</a:t>
            </a:r>
            <a:r>
              <a:rPr lang="pt-BR" sz="1600" b="1" dirty="0" smtClean="0"/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866291" y="1389184"/>
            <a:ext cx="3138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DEUSES E JUIZES - RA</a:t>
            </a:r>
            <a:endParaRPr lang="pt-BR" sz="1600" b="1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3560" y="3996514"/>
            <a:ext cx="5973086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Ciclo Solar: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Pela manhã era </a:t>
            </a:r>
            <a:r>
              <a:rPr kumimoji="0" lang="pt-BR" altLang="pt-BR" sz="1600" b="0" i="1" u="none" strike="noStrike" cap="none" normalizeH="0" baseline="0" dirty="0" err="1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Khepri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(escaravelho), ao meio-dia </a:t>
            </a:r>
            <a:r>
              <a:rPr kumimoji="0" lang="pt-BR" altLang="pt-BR" sz="1600" b="0" i="1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Rá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(sol pleno) e à noite </a:t>
            </a:r>
            <a:r>
              <a:rPr kumimoji="0" lang="pt-BR" altLang="pt-BR" sz="1600" b="0" i="1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Atum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(sol poente/submundo).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Barca Solar:</a:t>
            </a:r>
            <a:r>
              <a:rPr kumimoji="0" lang="pt-BR" altLang="pt-BR" sz="1600" b="0" i="0" u="none" strike="noStrike" cap="none" normalizeH="0" baseline="0" dirty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 Navegava pelo céu durante o dia e atravessava o submundo à noite para renascer todas as manhãs.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30" y="1169376"/>
            <a:ext cx="5767754" cy="448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421" y="5227620"/>
            <a:ext cx="1759579" cy="175957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l="7030" t="59951" r="7277" b="22029"/>
          <a:stretch/>
        </p:blipFill>
        <p:spPr>
          <a:xfrm>
            <a:off x="6868562" y="135803"/>
            <a:ext cx="5223849" cy="82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teratura Acadêmica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37_TF03431380_TF03431380.potx" id="{20BA4FEA-4897-4351-B6E8-06AC2402A854}" vid="{01910179-228E-47F0-9A01-EE53C866ACEA}"/>
    </a:ext>
  </a:extLst>
</a:theme>
</file>

<file path=ppt/theme/theme2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schemas.openxmlformats.org/package/2006/metadata/core-properties"/>
    <ds:schemaRef ds:uri="4873beb7-5857-4685-be1f-d57550cc96cc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acadêmica, design de listras e fitas (widescreen)</Template>
  <TotalTime>0</TotalTime>
  <Words>1399</Words>
  <Application>Microsoft Office PowerPoint</Application>
  <PresentationFormat>Widescreen</PresentationFormat>
  <Paragraphs>177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Euphemia</vt:lpstr>
      <vt:lpstr>Google Sans</vt:lpstr>
      <vt:lpstr>Plantagenet Cherokee</vt:lpstr>
      <vt:lpstr>Wingdings</vt:lpstr>
      <vt:lpstr>Literatura Acadêmica 16X9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2026-03-10T12:55:13Z</dcterms:created>
  <dcterms:modified xsi:type="dcterms:W3CDTF">2026-05-21T13:38:45Z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