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7"/>
  </p:notesMasterIdLst>
  <p:handoutMasterIdLst>
    <p:handoutMasterId r:id="rId18"/>
  </p:handoutMasterIdLst>
  <p:sldIdLst>
    <p:sldId id="266" r:id="rId5"/>
    <p:sldId id="267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9" r:id="rId15"/>
    <p:sldId id="288" r:id="rId16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9" autoAdjust="0"/>
    <p:restoredTop sz="93620" autoAdjust="0"/>
  </p:normalViewPr>
  <p:slideViewPr>
    <p:cSldViewPr snapToGrid="0">
      <p:cViewPr varScale="1">
        <p:scale>
          <a:sx n="108" d="100"/>
          <a:sy n="108" d="100"/>
        </p:scale>
        <p:origin x="4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26/02/2026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26/02/2026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27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095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12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76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28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25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84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993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655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761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051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04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26/02/2026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26/02/2026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060780" y="125330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75134" y="2256721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6246" y="5997355"/>
            <a:ext cx="788602" cy="78860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66876" y="215041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57629" y="2796747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2958" y="3015350"/>
            <a:ext cx="3912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Allora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então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Che -</a:t>
            </a:r>
            <a:r>
              <a:rPr lang="pt-BR" b="1" dirty="0" smtClean="0">
                <a:solidFill>
                  <a:srgbClr val="FF0000"/>
                </a:solidFill>
              </a:rPr>
              <a:t> que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Vero – </a:t>
            </a:r>
            <a:r>
              <a:rPr lang="pt-BR" b="1" dirty="0" smtClean="0">
                <a:solidFill>
                  <a:srgbClr val="FF0000"/>
                </a:solidFill>
              </a:rPr>
              <a:t>é verdade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Ora –</a:t>
            </a:r>
            <a:r>
              <a:rPr lang="pt-BR" b="1" dirty="0" smtClean="0">
                <a:solidFill>
                  <a:srgbClr val="FF0000"/>
                </a:solidFill>
              </a:rPr>
              <a:t> agora, hora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Uccidi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você matar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Uccidere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v. matar, assassinar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Ladro –</a:t>
            </a:r>
            <a:r>
              <a:rPr lang="pt-BR" b="1" dirty="0" smtClean="0">
                <a:solidFill>
                  <a:srgbClr val="FF0000"/>
                </a:solidFill>
              </a:rPr>
              <a:t> ladrão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Indagano</a:t>
            </a:r>
            <a:r>
              <a:rPr lang="pt-BR" b="1" dirty="0" smtClean="0">
                <a:solidFill>
                  <a:schemeClr val="bg1"/>
                </a:solidFill>
              </a:rPr>
              <a:t>  –</a:t>
            </a:r>
            <a:r>
              <a:rPr lang="pt-BR" b="1" dirty="0" smtClean="0">
                <a:solidFill>
                  <a:srgbClr val="FF0000"/>
                </a:solidFill>
              </a:rPr>
              <a:t> investigam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Indagare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investigar, suspeitar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Più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mais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7"/>
          <a:srcRect t="45791" r="15116" b="16405"/>
          <a:stretch/>
        </p:blipFill>
        <p:spPr>
          <a:xfrm>
            <a:off x="6218671" y="5670084"/>
            <a:ext cx="1300621" cy="415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643337" y="6391656"/>
            <a:ext cx="329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70C0"/>
                </a:solidFill>
              </a:rPr>
              <a:t>D.S - </a:t>
            </a:r>
            <a:r>
              <a:rPr lang="pt-BR" sz="2000" b="1" dirty="0" err="1" smtClean="0">
                <a:solidFill>
                  <a:srgbClr val="0070C0"/>
                </a:solidFill>
              </a:rPr>
              <a:t>Legittima</a:t>
            </a:r>
            <a:r>
              <a:rPr lang="pt-BR" sz="2000" b="1" dirty="0" smtClean="0">
                <a:solidFill>
                  <a:srgbClr val="0070C0"/>
                </a:solidFill>
              </a:rPr>
              <a:t> </a:t>
            </a:r>
            <a:r>
              <a:rPr lang="pt-BR" sz="2000" b="1" dirty="0" err="1" smtClean="0">
                <a:solidFill>
                  <a:srgbClr val="0070C0"/>
                </a:solidFill>
              </a:rPr>
              <a:t>Difesa</a:t>
            </a:r>
            <a:endParaRPr lang="pt-BR" sz="2000" b="1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672" y="780774"/>
            <a:ext cx="4725246" cy="528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28 - </a:t>
            </a:r>
            <a:r>
              <a:rPr lang="pt-BR" b="1" dirty="0">
                <a:solidFill>
                  <a:srgbClr val="FF0000"/>
                </a:solidFill>
              </a:rPr>
              <a:t>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43928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21618" y="2920086"/>
            <a:ext cx="37520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Quindi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portanto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Scudo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escudo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Cancella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apaga,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 cancela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Cancellare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apagar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Reati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crimes, infrações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Reato –</a:t>
            </a:r>
            <a:r>
              <a:rPr lang="pt-BR" b="1" dirty="0" smtClean="0">
                <a:solidFill>
                  <a:srgbClr val="FF0000"/>
                </a:solidFill>
              </a:rPr>
              <a:t> crime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Cambia – </a:t>
            </a:r>
            <a:r>
              <a:rPr lang="pt-BR" b="1" dirty="0" smtClean="0">
                <a:solidFill>
                  <a:srgbClr val="FF0000"/>
                </a:solidFill>
              </a:rPr>
              <a:t>muda, troca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Solo – </a:t>
            </a:r>
            <a:r>
              <a:rPr lang="pt-BR" b="1" dirty="0" smtClean="0">
                <a:solidFill>
                  <a:srgbClr val="FF0000"/>
                </a:solidFill>
              </a:rPr>
              <a:t>somente, só, sozinho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Procedura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procedimento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Appare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aparece, surge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Apparire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aparecer, surgir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21617" y="272560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3087" y="20648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91640" y="4279885"/>
            <a:ext cx="4791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SEI SULLA STRADA GIUSTA.</a:t>
            </a:r>
          </a:p>
          <a:p>
            <a:endParaRPr lang="it-IT" sz="2400" b="1" dirty="0" smtClean="0"/>
          </a:p>
          <a:p>
            <a:r>
              <a:rPr lang="it-IT" sz="2400" b="1" dirty="0" smtClean="0"/>
              <a:t>BUON CORSO A TUTTI!</a:t>
            </a:r>
            <a:endParaRPr lang="pt-BR" sz="2400" b="1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236818" y="5721099"/>
            <a:ext cx="1273539" cy="406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144" y="748526"/>
            <a:ext cx="4692463" cy="540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50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28 - </a:t>
            </a:r>
            <a:r>
              <a:rPr lang="pt-BR" b="1" dirty="0">
                <a:solidFill>
                  <a:srgbClr val="FF0000"/>
                </a:solidFill>
              </a:rPr>
              <a:t>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43928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21617" y="2987224"/>
            <a:ext cx="396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già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já é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Già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já, agora</a:t>
            </a:r>
            <a:endParaRPr lang="pt-BR" b="1" dirty="0" smtClean="0">
              <a:solidFill>
                <a:srgbClr val="FF0000"/>
              </a:solidFill>
            </a:endParaRP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Legge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lei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Stato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foi</a:t>
            </a:r>
          </a:p>
          <a:p>
            <a:pPr marL="1793875" indent="-1793875"/>
            <a:r>
              <a:rPr lang="pt-BR" b="1" dirty="0" err="1" smtClean="0">
                <a:solidFill>
                  <a:schemeClr val="bg1"/>
                </a:solidFill>
              </a:rPr>
              <a:t>Controfirmato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assinado em   </a:t>
            </a:r>
            <a:r>
              <a:rPr lang="pt-BR" b="1" dirty="0" smtClean="0">
                <a:solidFill>
                  <a:srgbClr val="FF0000"/>
                </a:solidFill>
              </a:rPr>
              <a:t>conjunto com</a:t>
            </a:r>
            <a:endParaRPr lang="pt-BR" b="1" dirty="0" smtClean="0">
              <a:solidFill>
                <a:srgbClr val="FF0000"/>
              </a:solidFill>
            </a:endParaRPr>
          </a:p>
          <a:p>
            <a:pPr marL="1793875" indent="-1793875"/>
            <a:r>
              <a:rPr lang="pt-BR" b="1" dirty="0" smtClean="0">
                <a:solidFill>
                  <a:schemeClr val="bg1"/>
                </a:solidFill>
              </a:rPr>
              <a:t>Da –</a:t>
            </a:r>
            <a:r>
              <a:rPr lang="pt-BR" b="1" dirty="0" smtClean="0">
                <a:solidFill>
                  <a:srgbClr val="FF0000"/>
                </a:solidFill>
              </a:rPr>
              <a:t> por, para, para a, da, de</a:t>
            </a:r>
          </a:p>
          <a:p>
            <a:pPr marL="1793875" indent="-1793875"/>
            <a:r>
              <a:rPr lang="pt-BR" b="1" dirty="0" smtClean="0">
                <a:solidFill>
                  <a:schemeClr val="bg1"/>
                </a:solidFill>
              </a:rPr>
              <a:t>Dal –</a:t>
            </a:r>
            <a:r>
              <a:rPr lang="pt-BR" b="1" dirty="0" smtClean="0">
                <a:solidFill>
                  <a:srgbClr val="FF0000"/>
                </a:solidFill>
              </a:rPr>
              <a:t> pelo, ao, por, de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Ed – </a:t>
            </a:r>
            <a:r>
              <a:rPr lang="pt-BR" b="1" dirty="0" smtClean="0">
                <a:solidFill>
                  <a:srgbClr val="FF0000"/>
                </a:solidFill>
              </a:rPr>
              <a:t>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Entrato</a:t>
            </a:r>
            <a:r>
              <a:rPr lang="pt-BR" b="1" dirty="0" smtClean="0">
                <a:solidFill>
                  <a:schemeClr val="bg1"/>
                </a:solidFill>
              </a:rPr>
              <a:t>  –</a:t>
            </a:r>
            <a:r>
              <a:rPr lang="pt-BR" b="1" dirty="0" smtClean="0">
                <a:solidFill>
                  <a:srgbClr val="FF0000"/>
                </a:solidFill>
              </a:rPr>
              <a:t> entrou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Vigore –</a:t>
            </a:r>
            <a:r>
              <a:rPr lang="pt-BR" b="1" dirty="0" smtClean="0">
                <a:solidFill>
                  <a:srgbClr val="FF0000"/>
                </a:solidFill>
              </a:rPr>
              <a:t> vigor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In –</a:t>
            </a:r>
            <a:r>
              <a:rPr lang="pt-BR" b="1" dirty="0" smtClean="0">
                <a:solidFill>
                  <a:srgbClr val="FF0000"/>
                </a:solidFill>
              </a:rPr>
              <a:t> em, no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21617" y="272560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3087" y="20648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91640" y="4279885"/>
            <a:ext cx="4791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SEI SULLA STRADA GIUSTA.</a:t>
            </a:r>
          </a:p>
          <a:p>
            <a:endParaRPr lang="it-IT" sz="2400" b="1" dirty="0" smtClean="0"/>
          </a:p>
          <a:p>
            <a:r>
              <a:rPr lang="it-IT" sz="2400" b="1" dirty="0" smtClean="0"/>
              <a:t>BUON CORSO A TUTTI!</a:t>
            </a:r>
            <a:endParaRPr lang="pt-BR" sz="2400" b="1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236818" y="5721099"/>
            <a:ext cx="1273539" cy="406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608" y="728665"/>
            <a:ext cx="4686680" cy="539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1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3796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94088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50333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236818" y="5721099"/>
            <a:ext cx="1273539" cy="406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594" y="745725"/>
            <a:ext cx="6001898" cy="335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8225573" y="2388021"/>
            <a:ext cx="38219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al 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Sicurezza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appena convertito in legge dal Parlamento, il Governo Meloni ha rinnovato il suo impegno per tutelare i più fragili, punire severamente chi commette gravi reati e sostenere il lavoro delle Forze dell’Ordine, varando misure concrete per contrastare efficacemente la criminalità.</a:t>
            </a:r>
            <a:endParaRPr lang="it-IT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nuovo decreto sicurezza cambia la procedura nei casi di legittima difesa: chi spara a un ladro non viene più iscritto subito nel registro degli indagati se la causa di giustificazione appare evidente. Ecco cosa prevede la norma e cosa resta invariato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594" y="4151249"/>
            <a:ext cx="3980261" cy="18982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9"/>
          <a:srcRect l="30585" t="38058" r="31139" b="14488"/>
          <a:stretch/>
        </p:blipFill>
        <p:spPr>
          <a:xfrm>
            <a:off x="3790765" y="4203744"/>
            <a:ext cx="1153012" cy="1158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9"/>
          <a:srcRect t="88071"/>
          <a:stretch/>
        </p:blipFill>
        <p:spPr>
          <a:xfrm>
            <a:off x="8310835" y="1984800"/>
            <a:ext cx="1978663" cy="2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0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8- </a:t>
            </a:r>
            <a:r>
              <a:rPr lang="pt-BR" b="1" dirty="0">
                <a:solidFill>
                  <a:srgbClr val="FF0000"/>
                </a:solidFill>
              </a:rPr>
              <a:t>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71095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58402" y="2810582"/>
            <a:ext cx="3842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Le – </a:t>
            </a:r>
            <a:r>
              <a:rPr lang="pt-BR" b="1" dirty="0" smtClean="0">
                <a:solidFill>
                  <a:srgbClr val="FF0000"/>
                </a:solidFill>
              </a:rPr>
              <a:t>as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La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-</a:t>
            </a:r>
            <a:r>
              <a:rPr lang="pt-BR" b="1" dirty="0" smtClean="0">
                <a:solidFill>
                  <a:srgbClr val="FF0000"/>
                </a:solidFill>
              </a:rPr>
              <a:t> a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Indagini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investigações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sono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pl</a:t>
            </a:r>
            <a:r>
              <a:rPr lang="pt-BR" b="1" dirty="0" smtClean="0">
                <a:solidFill>
                  <a:srgbClr val="FF0000"/>
                </a:solidFill>
              </a:rPr>
              <a:t> - existem  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C’è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err="1" smtClean="0">
                <a:solidFill>
                  <a:srgbClr val="FF0000"/>
                </a:solidFill>
              </a:rPr>
              <a:t>sing</a:t>
            </a:r>
            <a:r>
              <a:rPr lang="pt-BR" sz="1700" b="1" dirty="0" smtClean="0">
                <a:solidFill>
                  <a:srgbClr val="FF0000"/>
                </a:solidFill>
              </a:rPr>
              <a:t> - existe, tem 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Esserci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existir –&gt; </a:t>
            </a:r>
          </a:p>
          <a:p>
            <a:pPr marL="1614488" indent="-1614488"/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              </a:t>
            </a:r>
            <a:r>
              <a:rPr lang="pt-BR" b="1" dirty="0" smtClean="0">
                <a:solidFill>
                  <a:srgbClr val="0070C0"/>
                </a:solidFill>
              </a:rPr>
              <a:t>algo em algum lugar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Allora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então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Cosa –</a:t>
            </a:r>
            <a:r>
              <a:rPr lang="pt-BR" b="1" dirty="0" smtClean="0">
                <a:solidFill>
                  <a:srgbClr val="FF0000"/>
                </a:solidFill>
              </a:rPr>
              <a:t> coisa, o que ...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Cambia – </a:t>
            </a:r>
            <a:r>
              <a:rPr lang="pt-BR" b="1" dirty="0" smtClean="0">
                <a:solidFill>
                  <a:srgbClr val="FF0000"/>
                </a:solidFill>
              </a:rPr>
              <a:t>muda, troca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Cambiare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mudar, trocar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Col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com o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Con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la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com 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Sicurezza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-</a:t>
            </a:r>
            <a:r>
              <a:rPr lang="pt-BR" b="1" dirty="0" smtClean="0">
                <a:solidFill>
                  <a:srgbClr val="FF0000"/>
                </a:solidFill>
              </a:rPr>
              <a:t> segurança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84826" y="263051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195915" y="1984183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280232" y="5732260"/>
            <a:ext cx="1206749" cy="385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336" y="721504"/>
            <a:ext cx="4756685" cy="539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9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28- </a:t>
            </a:r>
            <a:r>
              <a:rPr lang="pt-BR" b="1" dirty="0">
                <a:solidFill>
                  <a:srgbClr val="FF0000"/>
                </a:solidFill>
              </a:rPr>
              <a:t>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28219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192618" y="2722208"/>
            <a:ext cx="39689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Appare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sz="1600" b="1" dirty="0" err="1" smtClean="0">
                <a:solidFill>
                  <a:srgbClr val="FF0000"/>
                </a:solidFill>
              </a:rPr>
              <a:t>aparece,mostra-se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Apparire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a</a:t>
            </a:r>
            <a:r>
              <a:rPr lang="pt-BR" sz="1600" b="1" dirty="0" smtClean="0">
                <a:solidFill>
                  <a:srgbClr val="FF0000"/>
                </a:solidFill>
              </a:rPr>
              <a:t>parecer, parecer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Che –</a:t>
            </a:r>
            <a:r>
              <a:rPr lang="pt-BR" b="1" dirty="0" smtClean="0">
                <a:solidFill>
                  <a:srgbClr val="FF0000"/>
                </a:solidFill>
              </a:rPr>
              <a:t> que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Hai –</a:t>
            </a:r>
            <a:r>
              <a:rPr lang="pt-BR" b="1" dirty="0" smtClean="0">
                <a:solidFill>
                  <a:srgbClr val="FF0000"/>
                </a:solidFill>
              </a:rPr>
              <a:t> tens, você tem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Agito –</a:t>
            </a:r>
            <a:r>
              <a:rPr lang="pt-BR" sz="1600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agido ... “agiu”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Per –</a:t>
            </a:r>
            <a:r>
              <a:rPr lang="pt-BR" b="1" dirty="0" smtClean="0">
                <a:solidFill>
                  <a:srgbClr val="FF0000"/>
                </a:solidFill>
              </a:rPr>
              <a:t> em, por, para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PM –</a:t>
            </a:r>
            <a:r>
              <a:rPr lang="pt-BR" b="1" dirty="0" smtClean="0">
                <a:solidFill>
                  <a:srgbClr val="FF0000"/>
                </a:solidFill>
              </a:rPr>
              <a:t> Primo Ministro – gabinete do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Iscrive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registra, escreve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Iscrivere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registrar, escrever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Subito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imediatamente,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Degli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dos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Del -</a:t>
            </a:r>
            <a:r>
              <a:rPr lang="pt-BR" b="1" dirty="0" smtClean="0">
                <a:solidFill>
                  <a:srgbClr val="FF0000"/>
                </a:solidFill>
              </a:rPr>
              <a:t> do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Indagati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investigados, suspeitos</a:t>
            </a:r>
          </a:p>
          <a:p>
            <a:endParaRPr lang="pt-BR" b="1" dirty="0" smtClean="0">
              <a:solidFill>
                <a:srgbClr val="FF0000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46573" y="2588796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195915" y="1922792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240644" y="5701030"/>
            <a:ext cx="1273539" cy="406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330" y="743377"/>
            <a:ext cx="4681617" cy="537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0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50333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23087" y="2717596"/>
            <a:ext cx="3968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Dove – </a:t>
            </a:r>
            <a:r>
              <a:rPr lang="pt-BR" b="1" dirty="0" smtClean="0">
                <a:solidFill>
                  <a:srgbClr val="FF0000"/>
                </a:solidFill>
              </a:rPr>
              <a:t>onde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Finisce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termina, acaba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Finire</a:t>
            </a:r>
            <a:r>
              <a:rPr lang="pt-BR" b="1" dirty="0" smtClean="0">
                <a:solidFill>
                  <a:srgbClr val="FF0000"/>
                </a:solidFill>
              </a:rPr>
              <a:t> – v. terminar, acabar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Mio – </a:t>
            </a:r>
            <a:r>
              <a:rPr lang="pt-BR" b="1" dirty="0" smtClean="0">
                <a:solidFill>
                  <a:srgbClr val="FF0000"/>
                </a:solidFill>
              </a:rPr>
              <a:t>meu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Con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com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il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o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82797" y="2568912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195915" y="1901455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359843" y="5772987"/>
            <a:ext cx="1148529" cy="36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819" y="738391"/>
            <a:ext cx="4860813" cy="540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9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50332" y="2221095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00457" y="2987224"/>
            <a:ext cx="3968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Specie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espécie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Corsia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faixa, pista, ficha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Per –</a:t>
            </a:r>
            <a:r>
              <a:rPr lang="pt-BR" b="1" dirty="0" smtClean="0">
                <a:solidFill>
                  <a:srgbClr val="FF0000"/>
                </a:solidFill>
              </a:rPr>
              <a:t> para, por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Chi –</a:t>
            </a:r>
            <a:r>
              <a:rPr lang="pt-BR" b="1" dirty="0" smtClean="0">
                <a:solidFill>
                  <a:srgbClr val="FF0000"/>
                </a:solidFill>
              </a:rPr>
              <a:t> quem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Potrebbe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poderia,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Potere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poder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Aver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ter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Avere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ter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Agito – </a:t>
            </a:r>
            <a:r>
              <a:rPr lang="pt-BR" b="1" dirty="0" smtClean="0">
                <a:solidFill>
                  <a:srgbClr val="FF0000"/>
                </a:solidFill>
              </a:rPr>
              <a:t>agido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Esatto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certo, exato, correto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21617" y="272560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3087" y="20648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316269" y="5748120"/>
            <a:ext cx="1188365" cy="379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531" y="726403"/>
            <a:ext cx="4736368" cy="54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4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59253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44246" y="2733651"/>
            <a:ext cx="39689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Poi</a:t>
            </a:r>
            <a:r>
              <a:rPr lang="pt-BR" b="1" dirty="0" smtClean="0">
                <a:solidFill>
                  <a:schemeClr val="bg1"/>
                </a:solidFill>
              </a:rPr>
              <a:t>  – </a:t>
            </a:r>
            <a:r>
              <a:rPr lang="pt-BR" b="1" dirty="0" smtClean="0">
                <a:solidFill>
                  <a:srgbClr val="FF0000"/>
                </a:solidFill>
              </a:rPr>
              <a:t>então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Che –</a:t>
            </a:r>
            <a:r>
              <a:rPr lang="pt-BR" b="1" dirty="0" smtClean="0">
                <a:solidFill>
                  <a:srgbClr val="FF0000"/>
                </a:solidFill>
              </a:rPr>
              <a:t> que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Succede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Acontece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Succedere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acontecer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Servono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servem, servirem                 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Servire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servir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Altri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outros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Altre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- outras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Accertamenti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avaliações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Chiede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pede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Chiedere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pedir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Entro –</a:t>
            </a:r>
            <a:r>
              <a:rPr lang="pt-BR" b="1" dirty="0" smtClean="0">
                <a:solidFill>
                  <a:srgbClr val="FF0000"/>
                </a:solidFill>
              </a:rPr>
              <a:t> dentro 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Gioni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- dias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Giorno</a:t>
            </a:r>
            <a:r>
              <a:rPr lang="pt-BR" b="1" dirty="0" smtClean="0">
                <a:solidFill>
                  <a:schemeClr val="bg1"/>
                </a:solidFill>
              </a:rPr>
              <a:t> - </a:t>
            </a:r>
            <a:r>
              <a:rPr lang="pt-BR" b="1" dirty="0" smtClean="0">
                <a:solidFill>
                  <a:srgbClr val="FF0000"/>
                </a:solidFill>
              </a:rPr>
              <a:t>dia</a:t>
            </a:r>
          </a:p>
          <a:p>
            <a:endParaRPr lang="pt-BR" b="1" dirty="0" smtClean="0">
              <a:solidFill>
                <a:srgbClr val="FF0000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0457" y="2584733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195915" y="1938402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209205" y="5632704"/>
            <a:ext cx="1300715" cy="415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315" y="719592"/>
            <a:ext cx="4672520" cy="5406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9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37986" y="2220157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37305" y="2720888"/>
            <a:ext cx="3968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Servono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servem</a:t>
            </a:r>
          </a:p>
          <a:p>
            <a:pPr marL="1614488" indent="-1614488"/>
            <a:r>
              <a:rPr lang="pt-BR" sz="1600" b="1" dirty="0" err="1" smtClean="0">
                <a:solidFill>
                  <a:schemeClr val="bg1"/>
                </a:solidFill>
              </a:rPr>
              <a:t>Approfondimenti</a:t>
            </a:r>
            <a:r>
              <a:rPr lang="pt-BR" sz="1600" b="1" dirty="0" smtClean="0">
                <a:solidFill>
                  <a:schemeClr val="bg1"/>
                </a:solidFill>
              </a:rPr>
              <a:t> –</a:t>
            </a:r>
            <a:r>
              <a:rPr lang="pt-BR" sz="1600" b="1" dirty="0" smtClean="0">
                <a:solidFill>
                  <a:srgbClr val="FF0000"/>
                </a:solidFill>
              </a:rPr>
              <a:t> aprofundamentos</a:t>
            </a:r>
          </a:p>
          <a:p>
            <a:pPr marL="1614488" indent="-1614488"/>
            <a:r>
              <a:rPr lang="pt-BR" sz="1600" b="1" dirty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                                informações</a:t>
            </a:r>
          </a:p>
          <a:p>
            <a:pPr marL="1614488" indent="-1614488"/>
            <a:r>
              <a:rPr lang="pt-BR" sz="1600" b="1" dirty="0" err="1" smtClean="0">
                <a:solidFill>
                  <a:schemeClr val="bg1"/>
                </a:solidFill>
              </a:rPr>
              <a:t>Approfondare</a:t>
            </a:r>
            <a:r>
              <a:rPr lang="pt-BR" sz="1600" b="1" dirty="0" smtClean="0">
                <a:solidFill>
                  <a:schemeClr val="bg1"/>
                </a:solidFill>
              </a:rPr>
              <a:t> – </a:t>
            </a:r>
            <a:r>
              <a:rPr lang="pt-BR" sz="1600" b="1" dirty="0" smtClean="0">
                <a:solidFill>
                  <a:srgbClr val="FF0000"/>
                </a:solidFill>
              </a:rPr>
              <a:t>v. aprofundar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Ha </a:t>
            </a:r>
            <a:r>
              <a:rPr lang="pt-BR" b="1" dirty="0" smtClean="0">
                <a:solidFill>
                  <a:srgbClr val="FF0000"/>
                </a:solidFill>
              </a:rPr>
              <a:t>- tem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Fino </a:t>
            </a:r>
            <a:r>
              <a:rPr lang="pt-BR" b="1" dirty="0" smtClean="0">
                <a:solidFill>
                  <a:srgbClr val="FF0000"/>
                </a:solidFill>
              </a:rPr>
              <a:t>- até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Firmate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assina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89289" y="2600802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08161" y="1937353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383662" y="5760720"/>
            <a:ext cx="1140480" cy="364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534" y="738054"/>
            <a:ext cx="4849826" cy="5399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5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34852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23087" y="3083577"/>
            <a:ext cx="3968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Davvero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de verdade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Era –</a:t>
            </a:r>
            <a:r>
              <a:rPr lang="pt-BR" b="1" dirty="0" smtClean="0">
                <a:solidFill>
                  <a:srgbClr val="FF0000"/>
                </a:solidFill>
              </a:rPr>
              <a:t> foi, era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Finisce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termina, acaba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Lì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lá, </a:t>
            </a:r>
            <a:r>
              <a:rPr lang="pt-BR" b="1" dirty="0" smtClean="0">
                <a:solidFill>
                  <a:srgbClr val="FF0000"/>
                </a:solidFill>
              </a:rPr>
              <a:t>aí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La -</a:t>
            </a:r>
            <a:r>
              <a:rPr lang="pt-BR" b="1" dirty="0" smtClean="0">
                <a:solidFill>
                  <a:srgbClr val="FF0000"/>
                </a:solidFill>
              </a:rPr>
              <a:t> acolá</a:t>
            </a:r>
            <a:endParaRPr lang="pt-BR" b="1" dirty="0" smtClean="0">
              <a:solidFill>
                <a:srgbClr val="FF0000"/>
              </a:solidFill>
            </a:endParaRP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Senza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sem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Iscrizione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inscrição, cadastro</a:t>
            </a:r>
          </a:p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Nel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no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Degli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Indagati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investigados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21617" y="272560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3087" y="20648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124958" y="5693498"/>
            <a:ext cx="1371577" cy="437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207" y="732794"/>
            <a:ext cx="4616540" cy="539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6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28- </a:t>
            </a:r>
            <a:r>
              <a:rPr lang="pt-BR" b="1" dirty="0">
                <a:solidFill>
                  <a:srgbClr val="FF0000"/>
                </a:solidFill>
              </a:rPr>
              <a:t>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434852" y="2221094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00457" y="2987224"/>
            <a:ext cx="39689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Invece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às vezes, ao invés disso</a:t>
            </a:r>
          </a:p>
          <a:p>
            <a:pPr marL="1614488" indent="-1614488"/>
            <a:r>
              <a:rPr lang="pt-BR" b="1" dirty="0" smtClean="0">
                <a:solidFill>
                  <a:schemeClr val="bg1"/>
                </a:solidFill>
              </a:rPr>
              <a:t>Ho </a:t>
            </a:r>
            <a:r>
              <a:rPr lang="pt-BR" b="1" dirty="0" err="1" smtClean="0">
                <a:solidFill>
                  <a:schemeClr val="bg1"/>
                </a:solidFill>
              </a:rPr>
              <a:t>sparato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atirou, disparou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Ladro –</a:t>
            </a:r>
            <a:r>
              <a:rPr lang="pt-BR" b="1" dirty="0" smtClean="0">
                <a:solidFill>
                  <a:srgbClr val="FF0000"/>
                </a:solidFill>
              </a:rPr>
              <a:t> ladrão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O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ou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Oppure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ou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C’èra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existiu, havia, houve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C’è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existe, há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Inscrizione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cadastro, inscrição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21617" y="272560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3087" y="20648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t="45791" r="15116" b="16405"/>
          <a:stretch/>
        </p:blipFill>
        <p:spPr>
          <a:xfrm>
            <a:off x="6172932" y="5669280"/>
            <a:ext cx="1369675" cy="437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786" y="748203"/>
            <a:ext cx="4623775" cy="535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4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C0DB4D-BE53-4100-8A0D-CEFB2E482820}">
  <ds:schemaRefs>
    <ds:schemaRef ds:uri="http://schemas.microsoft.com/office/2006/documentManagement/types"/>
    <ds:schemaRef ds:uri="71af3243-3dd4-4a8d-8c0d-dd76da1f02a5"/>
    <ds:schemaRef ds:uri="http://www.w3.org/XML/1998/namespace"/>
    <ds:schemaRef ds:uri="16c05727-aa75-4e4a-9b5f-8a80a1165891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727</Words>
  <Application>Microsoft Office PowerPoint</Application>
  <PresentationFormat>Widescreen</PresentationFormat>
  <Paragraphs>170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2026-02-26T17:02:33Z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