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707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49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1423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549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2079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672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4832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982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8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4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FF9F0C5-380F-41C2-899A-BAC0F0927E1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667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638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80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094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80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6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493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23A9E4AE-C60A-48E6-9D59-98A5EDB9D6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3984"/>
          <a:stretch/>
        </p:blipFill>
        <p:spPr>
          <a:xfrm>
            <a:off x="183247" y="0"/>
            <a:ext cx="2847975" cy="12164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6C6E3E59-CF3E-4228-8E0E-6410E4D8D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7456" y="163586"/>
            <a:ext cx="2365820" cy="12164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EC5A90C-A7C0-4FE3-B4D0-944FC07BDBC3}"/>
              </a:ext>
            </a:extLst>
          </p:cNvPr>
          <p:cNvSpPr txBox="1"/>
          <p:nvPr/>
        </p:nvSpPr>
        <p:spPr>
          <a:xfrm>
            <a:off x="4736984" y="186000"/>
            <a:ext cx="384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L’ITALIANO ALL”UNIVERSITÀ</a:t>
            </a:r>
            <a:endParaRPr lang="pt-BR" b="1" dirty="0"/>
          </a:p>
          <a:p>
            <a:pPr algn="ctr"/>
            <a:r>
              <a:rPr lang="pt-BR" sz="1400" b="1" dirty="0" smtClean="0"/>
              <a:t>Corso </a:t>
            </a:r>
            <a:r>
              <a:rPr lang="pt-BR" sz="1400" b="1" dirty="0" err="1" smtClean="0"/>
              <a:t>di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Conversazione</a:t>
            </a:r>
            <a:endParaRPr lang="pt-BR" sz="1400" b="1" dirty="0"/>
          </a:p>
        </p:txBody>
      </p:sp>
      <p:pic>
        <p:nvPicPr>
          <p:cNvPr id="11" name="Picture 4" descr="História do emblema da Repubblica Italiana | Minha Saga por Fabio Barbier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1750" y="181761"/>
            <a:ext cx="977231" cy="10987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4" name="Retângulo 3"/>
          <p:cNvSpPr/>
          <p:nvPr/>
        </p:nvSpPr>
        <p:spPr>
          <a:xfrm>
            <a:off x="1240189" y="2398358"/>
            <a:ext cx="93249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064720" y="1936693"/>
            <a:ext cx="9583197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b="1" dirty="0"/>
              <a:t>QUAL È LA DIFFERENZA TRA ESSERE E STARE</a:t>
            </a:r>
            <a:r>
              <a:rPr lang="pt-BR" dirty="0" smtClean="0"/>
              <a:t>  </a:t>
            </a:r>
          </a:p>
          <a:p>
            <a:r>
              <a:rPr lang="pt-BR" dirty="0" smtClean="0"/>
              <a:t>   </a:t>
            </a:r>
            <a:r>
              <a:rPr lang="it-IT" dirty="0"/>
              <a:t>Due verbi che significano "essere" ma sono usati in contesti diversi.. </a:t>
            </a:r>
            <a:endParaRPr lang="pt-BR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726983"/>
              </p:ext>
            </p:extLst>
          </p:nvPr>
        </p:nvGraphicFramePr>
        <p:xfrm>
          <a:off x="1961204" y="3060433"/>
          <a:ext cx="3775362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019"/>
                <a:gridCol w="2855343"/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ESSERE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 smtClean="0"/>
                        <a:t>Io</a:t>
                      </a:r>
                      <a:r>
                        <a:rPr lang="pt-BR" sz="1800" dirty="0" smtClean="0"/>
                        <a:t> 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Sono 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tu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Sei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Lei , </a:t>
                      </a:r>
                      <a:r>
                        <a:rPr lang="pt-BR" sz="1800" dirty="0" err="1" smtClean="0"/>
                        <a:t>lui</a:t>
                      </a:r>
                      <a:r>
                        <a:rPr lang="pt-BR" sz="1800" dirty="0" smtClean="0"/>
                        <a:t> 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 smtClean="0"/>
                        <a:t>È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 smtClean="0"/>
                        <a:t>noi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 smtClean="0"/>
                        <a:t>Siamo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 smtClean="0"/>
                        <a:t>voi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 smtClean="0"/>
                        <a:t>Siete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loro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Sono</a:t>
                      </a:r>
                      <a:endParaRPr lang="pt-BR" sz="18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5"/>
          <a:srcRect l="6646" t="5299" r="5224" b="44109"/>
          <a:stretch/>
        </p:blipFill>
        <p:spPr>
          <a:xfrm>
            <a:off x="408671" y="2916365"/>
            <a:ext cx="1167288" cy="670101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4962167" y="812953"/>
            <a:ext cx="339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MODULO </a:t>
            </a:r>
            <a:r>
              <a:rPr lang="pt-BR" b="1" dirty="0" smtClean="0"/>
              <a:t>CINQUANTOTTO</a:t>
            </a:r>
            <a:endParaRPr lang="pt-BR" b="1" dirty="0" smtClean="0"/>
          </a:p>
          <a:p>
            <a:pPr algn="ctr"/>
            <a:r>
              <a:rPr lang="pt-BR" b="1" dirty="0" err="1" smtClean="0"/>
              <a:t>Grammatica</a:t>
            </a:r>
            <a:r>
              <a:rPr lang="pt-BR" b="1" dirty="0" smtClean="0"/>
              <a:t> – B2</a:t>
            </a:r>
            <a:endParaRPr lang="pt-BR" b="1" dirty="0"/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609707"/>
              </p:ext>
            </p:extLst>
          </p:nvPr>
        </p:nvGraphicFramePr>
        <p:xfrm>
          <a:off x="5992094" y="3056391"/>
          <a:ext cx="3775362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019"/>
                <a:gridCol w="2855343"/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STARE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 smtClean="0"/>
                        <a:t>Io</a:t>
                      </a:r>
                      <a:r>
                        <a:rPr lang="pt-BR" sz="1800" dirty="0" smtClean="0"/>
                        <a:t> 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 smtClean="0"/>
                        <a:t>Sto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tu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 smtClean="0"/>
                        <a:t>Stai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Lei , </a:t>
                      </a:r>
                      <a:r>
                        <a:rPr lang="pt-BR" sz="1800" dirty="0" err="1" smtClean="0"/>
                        <a:t>lui</a:t>
                      </a:r>
                      <a:r>
                        <a:rPr lang="pt-BR" sz="1800" dirty="0" smtClean="0"/>
                        <a:t> 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 smtClean="0"/>
                        <a:t>Sta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 smtClean="0"/>
                        <a:t>noi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 smtClean="0"/>
                        <a:t>Stiamo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 smtClean="0"/>
                        <a:t>voi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 smtClean="0"/>
                        <a:t>State</a:t>
                      </a:r>
                      <a:endParaRPr lang="pt-B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loro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 smtClean="0"/>
                        <a:t>Stanno</a:t>
                      </a:r>
                      <a:endParaRPr lang="pt-BR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538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23A9E4AE-C60A-48E6-9D59-98A5EDB9D6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3984"/>
          <a:stretch/>
        </p:blipFill>
        <p:spPr>
          <a:xfrm>
            <a:off x="183247" y="0"/>
            <a:ext cx="2847975" cy="12164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6C6E3E59-CF3E-4228-8E0E-6410E4D8D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7456" y="163586"/>
            <a:ext cx="2365820" cy="12164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EC5A90C-A7C0-4FE3-B4D0-944FC07BDBC3}"/>
              </a:ext>
            </a:extLst>
          </p:cNvPr>
          <p:cNvSpPr txBox="1"/>
          <p:nvPr/>
        </p:nvSpPr>
        <p:spPr>
          <a:xfrm>
            <a:off x="4736984" y="186000"/>
            <a:ext cx="384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L’ITALIANO ALL”UNIVERSITÀ</a:t>
            </a:r>
            <a:endParaRPr lang="pt-BR" b="1" dirty="0"/>
          </a:p>
          <a:p>
            <a:pPr algn="ctr"/>
            <a:r>
              <a:rPr lang="pt-BR" sz="1400" b="1" dirty="0" smtClean="0"/>
              <a:t>Corso </a:t>
            </a:r>
            <a:r>
              <a:rPr lang="pt-BR" sz="1400" b="1" dirty="0" err="1" smtClean="0"/>
              <a:t>di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Conversazione</a:t>
            </a:r>
            <a:endParaRPr lang="pt-BR" sz="1400" b="1" dirty="0"/>
          </a:p>
        </p:txBody>
      </p:sp>
      <p:pic>
        <p:nvPicPr>
          <p:cNvPr id="11" name="Picture 4" descr="História do emblema da Repubblica Italiana | Minha Saga por Fabio Barbier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1750" y="181761"/>
            <a:ext cx="977231" cy="10987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4" name="Retângulo 3"/>
          <p:cNvSpPr/>
          <p:nvPr/>
        </p:nvSpPr>
        <p:spPr>
          <a:xfrm>
            <a:off x="1240189" y="2398358"/>
            <a:ext cx="93249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855784" y="2051086"/>
            <a:ext cx="9583197" cy="34163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b="1" dirty="0" smtClean="0"/>
              <a:t>Quando </a:t>
            </a:r>
            <a:r>
              <a:rPr lang="pt-BR" b="1" dirty="0" err="1" smtClean="0"/>
              <a:t>possiamo</a:t>
            </a:r>
            <a:r>
              <a:rPr lang="pt-BR" b="1" dirty="0" smtClean="0"/>
              <a:t> </a:t>
            </a:r>
            <a:r>
              <a:rPr lang="pt-BR" b="1" dirty="0" err="1" smtClean="0"/>
              <a:t>usare</a:t>
            </a:r>
            <a:r>
              <a:rPr lang="pt-BR" b="1" dirty="0" smtClean="0"/>
              <a:t> </a:t>
            </a:r>
            <a:r>
              <a:rPr lang="pt-BR" b="1" dirty="0" smtClean="0">
                <a:solidFill>
                  <a:srgbClr val="FF0000"/>
                </a:solidFill>
              </a:rPr>
              <a:t>ESSERE</a:t>
            </a:r>
            <a:endParaRPr lang="pt-BR" dirty="0" smtClean="0">
              <a:solidFill>
                <a:srgbClr val="FF0000"/>
              </a:solidFill>
            </a:endParaRPr>
          </a:p>
          <a:p>
            <a:r>
              <a:rPr lang="pt-BR" dirty="0" smtClean="0"/>
              <a:t>     </a:t>
            </a:r>
            <a:r>
              <a:rPr lang="it-IT" b="1" dirty="0" smtClean="0"/>
              <a:t>Identità</a:t>
            </a:r>
            <a:r>
              <a:rPr lang="it-IT" dirty="0" smtClean="0"/>
              <a:t> – Io sono brasiliano</a:t>
            </a:r>
          </a:p>
          <a:p>
            <a:r>
              <a:rPr lang="pt-BR" dirty="0" smtClean="0"/>
              <a:t>     </a:t>
            </a:r>
            <a:r>
              <a:rPr lang="pt-BR" b="1" dirty="0" err="1" smtClean="0"/>
              <a:t>Professione</a:t>
            </a:r>
            <a:r>
              <a:rPr lang="pt-BR" dirty="0" smtClean="0"/>
              <a:t> – </a:t>
            </a:r>
            <a:r>
              <a:rPr lang="pt-BR" dirty="0" err="1" smtClean="0"/>
              <a:t>Lui</a:t>
            </a:r>
            <a:r>
              <a:rPr lang="pt-BR" dirty="0" smtClean="0"/>
              <a:t> </a:t>
            </a:r>
            <a:r>
              <a:rPr lang="pt-BR" dirty="0" err="1" smtClean="0"/>
              <a:t>è</a:t>
            </a:r>
            <a:r>
              <a:rPr lang="pt-BR" dirty="0" smtClean="0"/>
              <a:t> </a:t>
            </a:r>
            <a:r>
              <a:rPr lang="pt-BR" dirty="0" err="1" smtClean="0"/>
              <a:t>avvocato</a:t>
            </a:r>
            <a:r>
              <a:rPr lang="pt-BR" dirty="0" smtClean="0"/>
              <a:t> /Lei </a:t>
            </a:r>
            <a:r>
              <a:rPr lang="pt-BR" dirty="0" err="1" smtClean="0"/>
              <a:t>è</a:t>
            </a:r>
            <a:r>
              <a:rPr lang="pt-BR" dirty="0" smtClean="0"/>
              <a:t> </a:t>
            </a:r>
            <a:r>
              <a:rPr lang="pt-BR" dirty="0" err="1" smtClean="0"/>
              <a:t>cassiera</a:t>
            </a:r>
            <a:endParaRPr lang="pt-BR" dirty="0" smtClean="0"/>
          </a:p>
          <a:p>
            <a:r>
              <a:rPr lang="pt-BR" dirty="0"/>
              <a:t> </a:t>
            </a:r>
            <a:r>
              <a:rPr lang="pt-BR" dirty="0"/>
              <a:t>    </a:t>
            </a:r>
            <a:r>
              <a:rPr lang="pt-BR" b="1" dirty="0" err="1"/>
              <a:t>Caratteristica</a:t>
            </a:r>
            <a:r>
              <a:rPr lang="pt-BR" b="1" dirty="0"/>
              <a:t> </a:t>
            </a:r>
            <a:r>
              <a:rPr lang="pt-BR" b="1" dirty="0" smtClean="0"/>
              <a:t>permanente</a:t>
            </a:r>
            <a:r>
              <a:rPr lang="pt-BR" dirty="0" smtClean="0"/>
              <a:t> – Lei </a:t>
            </a:r>
            <a:r>
              <a:rPr lang="pt-BR" dirty="0" err="1" smtClean="0"/>
              <a:t>è</a:t>
            </a:r>
            <a:r>
              <a:rPr lang="pt-BR" dirty="0" smtClean="0"/>
              <a:t> </a:t>
            </a:r>
            <a:r>
              <a:rPr lang="pt-BR" dirty="0" err="1" smtClean="0"/>
              <a:t>gentile</a:t>
            </a:r>
            <a:r>
              <a:rPr lang="pt-BR" dirty="0" smtClean="0"/>
              <a:t> /</a:t>
            </a:r>
            <a:r>
              <a:rPr lang="pt-BR" dirty="0" err="1" smtClean="0"/>
              <a:t>Lui</a:t>
            </a:r>
            <a:r>
              <a:rPr lang="pt-BR" dirty="0" smtClean="0"/>
              <a:t> </a:t>
            </a:r>
            <a:r>
              <a:rPr lang="pt-BR" dirty="0" err="1" smtClean="0"/>
              <a:t>è</a:t>
            </a:r>
            <a:r>
              <a:rPr lang="pt-BR" dirty="0" smtClean="0"/>
              <a:t> </a:t>
            </a:r>
            <a:r>
              <a:rPr lang="pt-BR" dirty="0" err="1" smtClean="0"/>
              <a:t>un</a:t>
            </a:r>
            <a:r>
              <a:rPr lang="pt-BR" dirty="0" smtClean="0"/>
              <a:t> </a:t>
            </a:r>
            <a:r>
              <a:rPr lang="pt-BR" dirty="0" err="1" smtClean="0"/>
              <a:t>bello</a:t>
            </a:r>
            <a:r>
              <a:rPr lang="pt-BR" dirty="0" smtClean="0"/>
              <a:t> </a:t>
            </a:r>
            <a:r>
              <a:rPr lang="pt-BR" dirty="0" err="1" smtClean="0"/>
              <a:t>ragazzo</a:t>
            </a:r>
            <a:endParaRPr lang="pt-BR" dirty="0" smtClean="0"/>
          </a:p>
          <a:p>
            <a:r>
              <a:rPr lang="pt-BR" dirty="0"/>
              <a:t> </a:t>
            </a:r>
            <a:r>
              <a:rPr lang="pt-BR" dirty="0"/>
              <a:t>    </a:t>
            </a:r>
            <a:r>
              <a:rPr lang="pt-BR" b="1" dirty="0" err="1" smtClean="0"/>
              <a:t>Posizione</a:t>
            </a:r>
            <a:r>
              <a:rPr lang="pt-BR" dirty="0" smtClean="0"/>
              <a:t> – La </a:t>
            </a:r>
            <a:r>
              <a:rPr lang="pt-BR" dirty="0" err="1" smtClean="0"/>
              <a:t>scuola</a:t>
            </a:r>
            <a:r>
              <a:rPr lang="pt-BR" dirty="0" smtClean="0"/>
              <a:t> </a:t>
            </a:r>
            <a:r>
              <a:rPr lang="pt-BR" dirty="0" err="1" smtClean="0"/>
              <a:t>è</a:t>
            </a:r>
            <a:r>
              <a:rPr lang="pt-BR" dirty="0" smtClean="0"/>
              <a:t> </a:t>
            </a:r>
            <a:r>
              <a:rPr lang="pt-BR" dirty="0" err="1" smtClean="0"/>
              <a:t>molto</a:t>
            </a:r>
            <a:r>
              <a:rPr lang="pt-BR" dirty="0" smtClean="0"/>
              <a:t> </a:t>
            </a:r>
            <a:r>
              <a:rPr lang="pt-BR" dirty="0" err="1" smtClean="0"/>
              <a:t>lontana</a:t>
            </a:r>
            <a:r>
              <a:rPr lang="pt-BR" dirty="0" smtClean="0"/>
              <a:t> da </a:t>
            </a:r>
            <a:r>
              <a:rPr lang="pt-BR" dirty="0" err="1" smtClean="0"/>
              <a:t>qui</a:t>
            </a:r>
            <a:r>
              <a:rPr lang="pt-BR" dirty="0" smtClean="0"/>
              <a:t> / La Banca </a:t>
            </a:r>
            <a:r>
              <a:rPr lang="pt-BR" dirty="0" err="1" smtClean="0"/>
              <a:t>di</a:t>
            </a:r>
            <a:r>
              <a:rPr lang="pt-BR" dirty="0" smtClean="0"/>
              <a:t> Roma </a:t>
            </a:r>
            <a:r>
              <a:rPr lang="pt-BR" dirty="0" err="1" smtClean="0"/>
              <a:t>è</a:t>
            </a:r>
            <a:r>
              <a:rPr lang="pt-BR" dirty="0" smtClean="0"/>
              <a:t> </a:t>
            </a:r>
            <a:r>
              <a:rPr lang="pt-BR" dirty="0" err="1" smtClean="0"/>
              <a:t>vicina</a:t>
            </a:r>
            <a:endParaRPr lang="pt-BR" dirty="0" smtClean="0"/>
          </a:p>
          <a:p>
            <a:r>
              <a:rPr lang="pt-BR" dirty="0"/>
              <a:t> </a:t>
            </a:r>
            <a:r>
              <a:rPr lang="pt-BR" dirty="0" smtClean="0"/>
              <a:t>    </a:t>
            </a:r>
            <a:r>
              <a:rPr lang="pt-BR" b="1" dirty="0" smtClean="0"/>
              <a:t>Ora e data</a:t>
            </a:r>
            <a:r>
              <a:rPr lang="pt-BR" dirty="0" smtClean="0"/>
              <a:t> – </a:t>
            </a:r>
            <a:r>
              <a:rPr lang="pt-BR" dirty="0" err="1" smtClean="0"/>
              <a:t>È</a:t>
            </a:r>
            <a:r>
              <a:rPr lang="pt-BR" dirty="0" smtClean="0"/>
              <a:t> </a:t>
            </a:r>
            <a:r>
              <a:rPr lang="pt-BR" dirty="0" err="1" smtClean="0"/>
              <a:t>Mezzogiorno</a:t>
            </a:r>
            <a:r>
              <a:rPr lang="pt-BR" dirty="0" smtClean="0"/>
              <a:t> / </a:t>
            </a:r>
            <a:r>
              <a:rPr lang="it-IT" dirty="0"/>
              <a:t>Oggi è il 20 </a:t>
            </a:r>
            <a:r>
              <a:rPr lang="it-IT" dirty="0" smtClean="0"/>
              <a:t>gennaio</a:t>
            </a:r>
          </a:p>
          <a:p>
            <a:endParaRPr lang="it-IT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b="1" dirty="0" smtClean="0"/>
              <a:t>Quando </a:t>
            </a:r>
            <a:r>
              <a:rPr lang="pt-BR" b="1" dirty="0" err="1" smtClean="0"/>
              <a:t>possiamo</a:t>
            </a:r>
            <a:r>
              <a:rPr lang="pt-BR" b="1" dirty="0" smtClean="0"/>
              <a:t> </a:t>
            </a:r>
            <a:r>
              <a:rPr lang="pt-BR" b="1" dirty="0" err="1" smtClean="0"/>
              <a:t>u</a:t>
            </a:r>
            <a:r>
              <a:rPr lang="pt-BR" b="1" dirty="0" err="1" smtClean="0">
                <a:solidFill>
                  <a:srgbClr val="002060"/>
                </a:solidFill>
              </a:rPr>
              <a:t>sare</a:t>
            </a:r>
            <a:r>
              <a:rPr lang="pt-BR" b="1" dirty="0" smtClean="0">
                <a:solidFill>
                  <a:srgbClr val="002060"/>
                </a:solidFill>
              </a:rPr>
              <a:t> </a:t>
            </a:r>
            <a:r>
              <a:rPr lang="pt-BR" b="1" dirty="0" smtClean="0">
                <a:solidFill>
                  <a:srgbClr val="FF0000"/>
                </a:solidFill>
              </a:rPr>
              <a:t>STARE</a:t>
            </a:r>
          </a:p>
          <a:p>
            <a:r>
              <a:rPr lang="pt-BR" b="1" dirty="0">
                <a:solidFill>
                  <a:srgbClr val="002060"/>
                </a:solidFill>
              </a:rPr>
              <a:t>     </a:t>
            </a:r>
            <a:r>
              <a:rPr lang="pt-BR" b="1" dirty="0" err="1"/>
              <a:t>Stato</a:t>
            </a:r>
            <a:r>
              <a:rPr lang="pt-BR" b="1" dirty="0"/>
              <a:t> </a:t>
            </a:r>
            <a:r>
              <a:rPr lang="pt-BR" b="1" dirty="0" smtClean="0"/>
              <a:t>temporâneo – </a:t>
            </a:r>
            <a:r>
              <a:rPr lang="pt-BR" dirty="0" err="1" smtClean="0"/>
              <a:t>Io</a:t>
            </a:r>
            <a:r>
              <a:rPr lang="pt-BR" dirty="0" smtClean="0"/>
              <a:t> </a:t>
            </a:r>
            <a:r>
              <a:rPr lang="pt-BR" dirty="0" err="1" smtClean="0"/>
              <a:t>sto</a:t>
            </a:r>
            <a:r>
              <a:rPr lang="pt-BR" dirty="0" smtClean="0"/>
              <a:t> bene / Lei </a:t>
            </a:r>
            <a:r>
              <a:rPr lang="pt-BR" dirty="0" err="1" smtClean="0"/>
              <a:t>sta</a:t>
            </a:r>
            <a:r>
              <a:rPr lang="pt-BR" dirty="0" smtClean="0"/>
              <a:t> </a:t>
            </a:r>
            <a:r>
              <a:rPr lang="pt-BR" dirty="0" err="1" smtClean="0"/>
              <a:t>molto</a:t>
            </a:r>
            <a:r>
              <a:rPr lang="pt-BR" dirty="0" smtClean="0"/>
              <a:t> bene </a:t>
            </a:r>
            <a:r>
              <a:rPr lang="pt-BR" dirty="0" err="1" smtClean="0"/>
              <a:t>oggi</a:t>
            </a:r>
            <a:endParaRPr lang="pt-BR" dirty="0" smtClean="0"/>
          </a:p>
          <a:p>
            <a:r>
              <a:rPr lang="pt-BR" b="1" dirty="0"/>
              <a:t>     </a:t>
            </a:r>
            <a:r>
              <a:rPr lang="pt-BR" b="1" dirty="0" err="1"/>
              <a:t>Posizione</a:t>
            </a:r>
            <a:r>
              <a:rPr lang="pt-BR" b="1" dirty="0"/>
              <a:t> </a:t>
            </a:r>
            <a:r>
              <a:rPr lang="pt-BR" b="1" dirty="0" err="1"/>
              <a:t>della</a:t>
            </a:r>
            <a:r>
              <a:rPr lang="pt-BR" b="1" dirty="0"/>
              <a:t> </a:t>
            </a:r>
            <a:r>
              <a:rPr lang="pt-BR" b="1" dirty="0" smtClean="0"/>
              <a:t>persona – </a:t>
            </a:r>
            <a:r>
              <a:rPr lang="pt-BR" dirty="0" smtClean="0"/>
              <a:t>Luca </a:t>
            </a:r>
            <a:r>
              <a:rPr lang="pt-BR" dirty="0" err="1" smtClean="0"/>
              <a:t>sta</a:t>
            </a:r>
            <a:r>
              <a:rPr lang="pt-BR" dirty="0" smtClean="0"/>
              <a:t> a casa </a:t>
            </a:r>
          </a:p>
          <a:p>
            <a:r>
              <a:rPr lang="pt-BR" b="1" dirty="0"/>
              <a:t> </a:t>
            </a:r>
            <a:r>
              <a:rPr lang="pt-BR" b="1" dirty="0" smtClean="0"/>
              <a:t>    </a:t>
            </a:r>
            <a:r>
              <a:rPr lang="pt-BR" b="1" dirty="0" err="1" smtClean="0"/>
              <a:t>Gerundio</a:t>
            </a:r>
            <a:r>
              <a:rPr lang="pt-BR" b="1" dirty="0" smtClean="0"/>
              <a:t> – </a:t>
            </a:r>
            <a:r>
              <a:rPr lang="pt-BR" dirty="0" err="1" smtClean="0"/>
              <a:t>Sto</a:t>
            </a:r>
            <a:r>
              <a:rPr lang="pt-BR" dirty="0" smtClean="0"/>
              <a:t> </a:t>
            </a:r>
            <a:r>
              <a:rPr lang="pt-BR" dirty="0" err="1" smtClean="0"/>
              <a:t>studiando</a:t>
            </a:r>
            <a:r>
              <a:rPr lang="pt-BR" dirty="0" smtClean="0"/>
              <a:t> Italiano / </a:t>
            </a:r>
            <a:r>
              <a:rPr lang="pt-BR" dirty="0" err="1" smtClean="0"/>
              <a:t>Sto</a:t>
            </a:r>
            <a:r>
              <a:rPr lang="pt-BR" dirty="0" smtClean="0"/>
              <a:t> </a:t>
            </a:r>
            <a:r>
              <a:rPr lang="pt-BR" dirty="0" err="1" smtClean="0"/>
              <a:t>mangiando</a:t>
            </a:r>
            <a:r>
              <a:rPr lang="pt-BR" dirty="0" smtClean="0"/>
              <a:t> ora a casa</a:t>
            </a:r>
          </a:p>
          <a:p>
            <a:r>
              <a:rPr lang="pt-BR" b="1" dirty="0"/>
              <a:t>     </a:t>
            </a:r>
            <a:r>
              <a:rPr lang="pt-BR" b="1" dirty="0" err="1"/>
              <a:t>Espressioni</a:t>
            </a:r>
            <a:r>
              <a:rPr lang="pt-BR" b="1" dirty="0"/>
              <a:t> </a:t>
            </a:r>
            <a:r>
              <a:rPr lang="pt-BR" b="1" dirty="0" err="1" smtClean="0"/>
              <a:t>fisse</a:t>
            </a:r>
            <a:r>
              <a:rPr lang="pt-BR" b="1" dirty="0" smtClean="0"/>
              <a:t> – </a:t>
            </a:r>
            <a:r>
              <a:rPr lang="pt-BR" dirty="0" smtClean="0"/>
              <a:t>Come </a:t>
            </a:r>
            <a:r>
              <a:rPr lang="pt-BR" dirty="0" err="1" smtClean="0"/>
              <a:t>Sta</a:t>
            </a:r>
            <a:r>
              <a:rPr lang="pt-BR" dirty="0" smtClean="0"/>
              <a:t> Marta? </a:t>
            </a:r>
            <a:r>
              <a:rPr lang="pt-BR" dirty="0" err="1" smtClean="0"/>
              <a:t>Sto</a:t>
            </a:r>
            <a:r>
              <a:rPr lang="pt-BR" dirty="0" smtClean="0"/>
              <a:t> per </a:t>
            </a:r>
            <a:r>
              <a:rPr lang="pt-BR" dirty="0" err="1" smtClean="0"/>
              <a:t>uscire</a:t>
            </a:r>
            <a:r>
              <a:rPr lang="pt-BR" dirty="0" smtClean="0"/>
              <a:t> ora</a:t>
            </a:r>
            <a:endParaRPr lang="pt-BR" dirty="0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5"/>
          <a:srcRect l="6646" t="5299" r="5224" b="44109"/>
          <a:stretch/>
        </p:blipFill>
        <p:spPr>
          <a:xfrm>
            <a:off x="408671" y="2916365"/>
            <a:ext cx="1167288" cy="670101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4962167" y="812953"/>
            <a:ext cx="339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MODULO </a:t>
            </a:r>
            <a:r>
              <a:rPr lang="pt-BR" b="1" dirty="0" smtClean="0"/>
              <a:t>CINQUANTOTTO</a:t>
            </a:r>
            <a:endParaRPr lang="pt-BR" b="1" dirty="0" smtClean="0"/>
          </a:p>
          <a:p>
            <a:pPr algn="ctr"/>
            <a:r>
              <a:rPr lang="pt-BR" b="1" dirty="0" err="1" smtClean="0"/>
              <a:t>Grammatica</a:t>
            </a:r>
            <a:r>
              <a:rPr lang="pt-BR" b="1" dirty="0" smtClean="0"/>
              <a:t> – B2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921402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23A9E4AE-C60A-48E6-9D59-98A5EDB9D6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3984"/>
          <a:stretch/>
        </p:blipFill>
        <p:spPr>
          <a:xfrm>
            <a:off x="183247" y="0"/>
            <a:ext cx="2847975" cy="12164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6C6E3E59-CF3E-4228-8E0E-6410E4D8D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7456" y="163586"/>
            <a:ext cx="2365820" cy="12164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EC5A90C-A7C0-4FE3-B4D0-944FC07BDBC3}"/>
              </a:ext>
            </a:extLst>
          </p:cNvPr>
          <p:cNvSpPr txBox="1"/>
          <p:nvPr/>
        </p:nvSpPr>
        <p:spPr>
          <a:xfrm>
            <a:off x="4736984" y="186000"/>
            <a:ext cx="384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L’ITALIANO ALL”UNIVERSITÀ</a:t>
            </a:r>
            <a:endParaRPr lang="pt-BR" b="1" dirty="0"/>
          </a:p>
          <a:p>
            <a:pPr algn="ctr"/>
            <a:r>
              <a:rPr lang="pt-BR" sz="1400" b="1" dirty="0" smtClean="0"/>
              <a:t>Corso </a:t>
            </a:r>
            <a:r>
              <a:rPr lang="pt-BR" sz="1400" b="1" dirty="0" err="1" smtClean="0"/>
              <a:t>di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Conversazione</a:t>
            </a:r>
            <a:endParaRPr lang="pt-BR" sz="1400" b="1" dirty="0"/>
          </a:p>
        </p:txBody>
      </p:sp>
      <p:pic>
        <p:nvPicPr>
          <p:cNvPr id="11" name="Picture 4" descr="História do emblema da Repubblica Italiana | Minha Saga por Fabio Barbier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1750" y="181761"/>
            <a:ext cx="977231" cy="10987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4" name="Retângulo 3"/>
          <p:cNvSpPr/>
          <p:nvPr/>
        </p:nvSpPr>
        <p:spPr>
          <a:xfrm>
            <a:off x="1240189" y="2398358"/>
            <a:ext cx="93249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855784" y="1783667"/>
            <a:ext cx="9583197" cy="480131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b="1" dirty="0"/>
              <a:t>Confronto </a:t>
            </a:r>
            <a:r>
              <a:rPr lang="pt-BR" b="1" dirty="0" err="1" smtClean="0"/>
              <a:t>diretto</a:t>
            </a:r>
            <a:r>
              <a:rPr lang="pt-BR" b="1" dirty="0" smtClean="0"/>
              <a:t> - </a:t>
            </a:r>
            <a:r>
              <a:rPr lang="pt-BR" b="1" dirty="0" smtClean="0">
                <a:solidFill>
                  <a:srgbClr val="FF0000"/>
                </a:solidFill>
              </a:rPr>
              <a:t>ESSERE</a:t>
            </a:r>
            <a:endParaRPr lang="pt-BR" dirty="0" smtClean="0">
              <a:solidFill>
                <a:srgbClr val="FF0000"/>
              </a:solidFill>
            </a:endParaRPr>
          </a:p>
          <a:p>
            <a:r>
              <a:rPr lang="pt-BR" dirty="0" smtClean="0"/>
              <a:t>     </a:t>
            </a:r>
            <a:r>
              <a:rPr lang="it-IT" dirty="0"/>
              <a:t>Si tratta più del "CHI" e del "COSA"</a:t>
            </a:r>
            <a:r>
              <a:rPr lang="pt-BR" b="1" dirty="0" smtClean="0">
                <a:solidFill>
                  <a:srgbClr val="002060"/>
                </a:solidFill>
              </a:rPr>
              <a:t>   </a:t>
            </a:r>
          </a:p>
          <a:p>
            <a:r>
              <a:rPr lang="pt-BR" b="1" dirty="0">
                <a:solidFill>
                  <a:srgbClr val="002060"/>
                </a:solidFill>
              </a:rPr>
              <a:t> </a:t>
            </a:r>
            <a:r>
              <a:rPr lang="pt-BR" b="1" dirty="0" smtClean="0">
                <a:solidFill>
                  <a:srgbClr val="002060"/>
                </a:solidFill>
              </a:rPr>
              <a:t>    </a:t>
            </a:r>
            <a:r>
              <a:rPr lang="pt-BR" b="1" dirty="0" err="1" smtClean="0">
                <a:solidFill>
                  <a:srgbClr val="0070C0"/>
                </a:solidFill>
              </a:rPr>
              <a:t>Lui</a:t>
            </a:r>
            <a:r>
              <a:rPr lang="pt-BR" b="1" dirty="0" smtClean="0">
                <a:solidFill>
                  <a:srgbClr val="0070C0"/>
                </a:solidFill>
              </a:rPr>
              <a:t> </a:t>
            </a:r>
            <a:r>
              <a:rPr lang="pt-BR" b="1" dirty="0" err="1" smtClean="0">
                <a:solidFill>
                  <a:srgbClr val="0070C0"/>
                </a:solidFill>
              </a:rPr>
              <a:t>è</a:t>
            </a:r>
            <a:r>
              <a:rPr lang="pt-BR" b="1" dirty="0" smtClean="0">
                <a:solidFill>
                  <a:srgbClr val="0070C0"/>
                </a:solidFill>
              </a:rPr>
              <a:t> </a:t>
            </a:r>
            <a:r>
              <a:rPr lang="pt-BR" b="1" dirty="0" err="1" smtClean="0">
                <a:solidFill>
                  <a:srgbClr val="0070C0"/>
                </a:solidFill>
              </a:rPr>
              <a:t>felice</a:t>
            </a:r>
            <a:r>
              <a:rPr lang="pt-BR" b="1" dirty="0" smtClean="0">
                <a:solidFill>
                  <a:srgbClr val="0070C0"/>
                </a:solidFill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b="1" dirty="0"/>
              <a:t>Confronto </a:t>
            </a:r>
            <a:r>
              <a:rPr lang="pt-BR" b="1" dirty="0" err="1"/>
              <a:t>diretto</a:t>
            </a:r>
            <a:r>
              <a:rPr lang="pt-BR" b="1" dirty="0"/>
              <a:t> </a:t>
            </a:r>
            <a:r>
              <a:rPr lang="pt-BR" b="1" dirty="0" smtClean="0"/>
              <a:t>– </a:t>
            </a:r>
            <a:r>
              <a:rPr lang="pt-BR" b="1" dirty="0" smtClean="0">
                <a:solidFill>
                  <a:srgbClr val="FF0000"/>
                </a:solidFill>
              </a:rPr>
              <a:t>STARE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     </a:t>
            </a:r>
            <a:r>
              <a:rPr lang="it-IT" dirty="0" smtClean="0"/>
              <a:t>Si </a:t>
            </a:r>
            <a:r>
              <a:rPr lang="it-IT" dirty="0"/>
              <a:t>tratta più di "COME" e "DOVE" sei adesso</a:t>
            </a:r>
            <a:endParaRPr lang="pt-BR" dirty="0"/>
          </a:p>
          <a:p>
            <a:r>
              <a:rPr lang="pt-BR" b="1" dirty="0" smtClean="0">
                <a:solidFill>
                  <a:srgbClr val="002060"/>
                </a:solidFill>
              </a:rPr>
              <a:t>     </a:t>
            </a:r>
            <a:r>
              <a:rPr lang="pt-BR" b="1" dirty="0" err="1" smtClean="0">
                <a:solidFill>
                  <a:srgbClr val="0070C0"/>
                </a:solidFill>
              </a:rPr>
              <a:t>Lui</a:t>
            </a:r>
            <a:r>
              <a:rPr lang="pt-BR" b="1" dirty="0" smtClean="0">
                <a:solidFill>
                  <a:srgbClr val="0070C0"/>
                </a:solidFill>
              </a:rPr>
              <a:t> </a:t>
            </a:r>
            <a:r>
              <a:rPr lang="pt-BR" b="1" dirty="0" err="1" smtClean="0">
                <a:solidFill>
                  <a:srgbClr val="0070C0"/>
                </a:solidFill>
              </a:rPr>
              <a:t>sta</a:t>
            </a:r>
            <a:r>
              <a:rPr lang="pt-BR" b="1" dirty="0" smtClean="0">
                <a:solidFill>
                  <a:srgbClr val="0070C0"/>
                </a:solidFill>
              </a:rPr>
              <a:t> bene</a:t>
            </a:r>
          </a:p>
          <a:p>
            <a:endParaRPr lang="pt-BR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b="1" dirty="0"/>
              <a:t>Errori comuni nell'uso di questi verbi</a:t>
            </a:r>
            <a:r>
              <a:rPr lang="pt-BR" b="1" dirty="0" smtClean="0"/>
              <a:t> 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t-BR" b="1" dirty="0">
              <a:solidFill>
                <a:srgbClr val="002060"/>
              </a:solidFill>
            </a:endParaRPr>
          </a:p>
          <a:p>
            <a:r>
              <a:rPr lang="pt-BR" b="1" dirty="0" smtClean="0">
                <a:solidFill>
                  <a:srgbClr val="002060"/>
                </a:solidFill>
              </a:rPr>
              <a:t>     </a:t>
            </a:r>
            <a:r>
              <a:rPr lang="pt-BR" dirty="0" err="1" smtClean="0"/>
              <a:t>Io</a:t>
            </a:r>
            <a:r>
              <a:rPr lang="pt-BR" dirty="0" smtClean="0"/>
              <a:t> sono </a:t>
            </a:r>
            <a:r>
              <a:rPr lang="pt-BR" dirty="0"/>
              <a:t>a casa </a:t>
            </a:r>
            <a:r>
              <a:rPr lang="pt-BR" b="1" dirty="0">
                <a:solidFill>
                  <a:srgbClr val="002060"/>
                </a:solidFill>
              </a:rPr>
              <a:t>- </a:t>
            </a:r>
            <a:r>
              <a:rPr lang="pt-BR" b="1" dirty="0" err="1">
                <a:solidFill>
                  <a:srgbClr val="FF0000"/>
                </a:solidFill>
              </a:rPr>
              <a:t>sbagliato</a:t>
            </a:r>
            <a:endParaRPr lang="pt-BR" b="1" dirty="0" smtClean="0">
              <a:solidFill>
                <a:srgbClr val="FF0000"/>
              </a:solidFill>
            </a:endParaRPr>
          </a:p>
          <a:p>
            <a:r>
              <a:rPr lang="pt-BR" b="1" dirty="0">
                <a:solidFill>
                  <a:srgbClr val="002060"/>
                </a:solidFill>
              </a:rPr>
              <a:t> </a:t>
            </a:r>
            <a:r>
              <a:rPr lang="pt-BR" b="1" dirty="0" smtClean="0">
                <a:solidFill>
                  <a:srgbClr val="002060"/>
                </a:solidFill>
              </a:rPr>
              <a:t>    </a:t>
            </a:r>
            <a:r>
              <a:rPr lang="pt-BR" dirty="0" err="1" smtClean="0"/>
              <a:t>Io</a:t>
            </a:r>
            <a:r>
              <a:rPr lang="pt-BR" dirty="0" smtClean="0"/>
              <a:t> </a:t>
            </a:r>
            <a:r>
              <a:rPr lang="pt-BR" dirty="0" err="1" smtClean="0"/>
              <a:t>sto</a:t>
            </a:r>
            <a:r>
              <a:rPr lang="pt-BR" dirty="0" smtClean="0"/>
              <a:t> a casa</a:t>
            </a:r>
            <a:r>
              <a:rPr lang="pt-BR" b="1" dirty="0" smtClean="0"/>
              <a:t> </a:t>
            </a:r>
            <a:r>
              <a:rPr lang="pt-BR" b="1" dirty="0" smtClean="0">
                <a:solidFill>
                  <a:srgbClr val="002060"/>
                </a:solidFill>
              </a:rPr>
              <a:t>- </a:t>
            </a:r>
            <a:r>
              <a:rPr lang="pt-BR" b="1" dirty="0" smtClean="0">
                <a:solidFill>
                  <a:srgbClr val="00B050"/>
                </a:solidFill>
              </a:rPr>
              <a:t>certo</a:t>
            </a:r>
          </a:p>
          <a:p>
            <a:endParaRPr lang="pt-BR" dirty="0">
              <a:solidFill>
                <a:srgbClr val="002060"/>
              </a:solidFill>
            </a:endParaRPr>
          </a:p>
          <a:p>
            <a:r>
              <a:rPr lang="pt-BR" dirty="0" smtClean="0">
                <a:solidFill>
                  <a:srgbClr val="002060"/>
                </a:solidFill>
              </a:rPr>
              <a:t>     </a:t>
            </a:r>
            <a:r>
              <a:rPr lang="pt-BR" dirty="0" smtClean="0"/>
              <a:t>Come sei? </a:t>
            </a:r>
            <a:r>
              <a:rPr lang="pt-BR" b="1" dirty="0" smtClean="0">
                <a:solidFill>
                  <a:srgbClr val="002060"/>
                </a:solidFill>
              </a:rPr>
              <a:t>- </a:t>
            </a:r>
            <a:r>
              <a:rPr lang="pt-BR" b="1" dirty="0" err="1">
                <a:solidFill>
                  <a:srgbClr val="FF0000"/>
                </a:solidFill>
              </a:rPr>
              <a:t>sbagliato</a:t>
            </a:r>
            <a:endParaRPr lang="pt-BR" b="1" dirty="0">
              <a:solidFill>
                <a:srgbClr val="FF0000"/>
              </a:solidFill>
            </a:endParaRPr>
          </a:p>
          <a:p>
            <a:r>
              <a:rPr lang="pt-BR" b="1" dirty="0" smtClean="0">
                <a:solidFill>
                  <a:srgbClr val="002060"/>
                </a:solidFill>
              </a:rPr>
              <a:t>     </a:t>
            </a:r>
            <a:r>
              <a:rPr lang="pt-BR" dirty="0" smtClean="0"/>
              <a:t>Come </a:t>
            </a:r>
            <a:r>
              <a:rPr lang="pt-BR" dirty="0" err="1" smtClean="0"/>
              <a:t>stai</a:t>
            </a:r>
            <a:r>
              <a:rPr lang="pt-BR" dirty="0" smtClean="0"/>
              <a:t>? </a:t>
            </a:r>
            <a:r>
              <a:rPr lang="pt-BR" b="1" dirty="0" smtClean="0">
                <a:solidFill>
                  <a:srgbClr val="002060"/>
                </a:solidFill>
              </a:rPr>
              <a:t>- </a:t>
            </a:r>
            <a:r>
              <a:rPr lang="pt-BR" b="1" dirty="0">
                <a:solidFill>
                  <a:srgbClr val="00B050"/>
                </a:solidFill>
              </a:rPr>
              <a:t>certo</a:t>
            </a:r>
          </a:p>
          <a:p>
            <a:endParaRPr lang="pt-BR" b="1" dirty="0">
              <a:solidFill>
                <a:srgbClr val="002060"/>
              </a:solidFill>
            </a:endParaRPr>
          </a:p>
          <a:p>
            <a:r>
              <a:rPr lang="pt-BR" b="1" dirty="0" smtClean="0">
                <a:solidFill>
                  <a:srgbClr val="002060"/>
                </a:solidFill>
              </a:rPr>
              <a:t>     </a:t>
            </a:r>
            <a:r>
              <a:rPr lang="pt-BR" dirty="0" err="1" smtClean="0"/>
              <a:t>Stai</a:t>
            </a:r>
            <a:r>
              <a:rPr lang="pt-BR" dirty="0" smtClean="0"/>
              <a:t> </a:t>
            </a:r>
            <a:r>
              <a:rPr lang="pt-BR" dirty="0" err="1" smtClean="0"/>
              <a:t>avvocato</a:t>
            </a:r>
            <a:r>
              <a:rPr lang="pt-BR" dirty="0" smtClean="0"/>
              <a:t> </a:t>
            </a:r>
            <a:r>
              <a:rPr lang="pt-BR" b="1" dirty="0" smtClean="0">
                <a:solidFill>
                  <a:srgbClr val="002060"/>
                </a:solidFill>
              </a:rPr>
              <a:t>- </a:t>
            </a:r>
            <a:r>
              <a:rPr lang="pt-BR" b="1" dirty="0" err="1">
                <a:solidFill>
                  <a:srgbClr val="FF0000"/>
                </a:solidFill>
              </a:rPr>
              <a:t>sbagliato</a:t>
            </a:r>
            <a:endParaRPr lang="pt-BR" b="1" dirty="0">
              <a:solidFill>
                <a:srgbClr val="FF0000"/>
              </a:solidFill>
            </a:endParaRPr>
          </a:p>
          <a:p>
            <a:r>
              <a:rPr lang="pt-BR" b="1" dirty="0" smtClean="0">
                <a:solidFill>
                  <a:srgbClr val="002060"/>
                </a:solidFill>
              </a:rPr>
              <a:t>     </a:t>
            </a:r>
            <a:r>
              <a:rPr lang="pt-BR" dirty="0" smtClean="0"/>
              <a:t>Sei </a:t>
            </a:r>
            <a:r>
              <a:rPr lang="pt-BR" dirty="0" err="1" smtClean="0"/>
              <a:t>avvo</a:t>
            </a:r>
            <a:r>
              <a:rPr lang="pt-BR" dirty="0" err="1" smtClean="0">
                <a:solidFill>
                  <a:srgbClr val="002060"/>
                </a:solidFill>
              </a:rPr>
              <a:t>cat</a:t>
            </a:r>
            <a:r>
              <a:rPr lang="pt-BR" b="1" dirty="0" err="1" smtClean="0">
                <a:solidFill>
                  <a:srgbClr val="002060"/>
                </a:solidFill>
              </a:rPr>
              <a:t>o</a:t>
            </a:r>
            <a:r>
              <a:rPr lang="pt-BR" b="1" dirty="0" smtClean="0">
                <a:solidFill>
                  <a:srgbClr val="002060"/>
                </a:solidFill>
              </a:rPr>
              <a:t> - </a:t>
            </a:r>
            <a:r>
              <a:rPr lang="pt-BR" b="1" dirty="0" smtClean="0">
                <a:solidFill>
                  <a:srgbClr val="00B050"/>
                </a:solidFill>
              </a:rPr>
              <a:t>certo</a:t>
            </a:r>
            <a:r>
              <a:rPr lang="pt-BR" b="1" dirty="0" smtClean="0">
                <a:solidFill>
                  <a:srgbClr val="002060"/>
                </a:solidFill>
              </a:rPr>
              <a:t> </a:t>
            </a:r>
            <a:endParaRPr lang="pt-BR" b="1" dirty="0">
              <a:solidFill>
                <a:srgbClr val="002060"/>
              </a:solidFill>
            </a:endParaRPr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5"/>
          <a:srcRect l="6646" t="5299" r="5224" b="44109"/>
          <a:stretch/>
        </p:blipFill>
        <p:spPr>
          <a:xfrm>
            <a:off x="408671" y="2916365"/>
            <a:ext cx="1167288" cy="670101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4962167" y="812953"/>
            <a:ext cx="339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MODULO </a:t>
            </a:r>
            <a:r>
              <a:rPr lang="pt-BR" b="1" dirty="0" smtClean="0"/>
              <a:t>CINQUANTOTTO</a:t>
            </a:r>
            <a:endParaRPr lang="pt-BR" b="1" dirty="0" smtClean="0"/>
          </a:p>
          <a:p>
            <a:pPr algn="ctr"/>
            <a:r>
              <a:rPr lang="pt-BR" b="1" dirty="0" err="1" smtClean="0"/>
              <a:t>Grammatica</a:t>
            </a:r>
            <a:r>
              <a:rPr lang="pt-BR" b="1" dirty="0" smtClean="0"/>
              <a:t> – B2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16567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23A9E4AE-C60A-48E6-9D59-98A5EDB9D6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3984"/>
          <a:stretch/>
        </p:blipFill>
        <p:spPr>
          <a:xfrm>
            <a:off x="183247" y="0"/>
            <a:ext cx="2847975" cy="12164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6C6E3E59-CF3E-4228-8E0E-6410E4D8D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7456" y="163586"/>
            <a:ext cx="2365820" cy="12164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EC5A90C-A7C0-4FE3-B4D0-944FC07BDBC3}"/>
              </a:ext>
            </a:extLst>
          </p:cNvPr>
          <p:cNvSpPr txBox="1"/>
          <p:nvPr/>
        </p:nvSpPr>
        <p:spPr>
          <a:xfrm>
            <a:off x="4736984" y="186000"/>
            <a:ext cx="384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L’ITALIANO ALL”UNIVERSITÀ</a:t>
            </a:r>
            <a:endParaRPr lang="pt-BR" b="1" dirty="0"/>
          </a:p>
          <a:p>
            <a:pPr algn="ctr"/>
            <a:r>
              <a:rPr lang="pt-BR" sz="1400" b="1" dirty="0" smtClean="0"/>
              <a:t>Corso </a:t>
            </a:r>
            <a:r>
              <a:rPr lang="pt-BR" sz="1400" b="1" dirty="0" err="1" smtClean="0"/>
              <a:t>di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Conversazione</a:t>
            </a:r>
            <a:endParaRPr lang="pt-BR" sz="1400" b="1" dirty="0"/>
          </a:p>
        </p:txBody>
      </p:sp>
      <p:pic>
        <p:nvPicPr>
          <p:cNvPr id="11" name="Picture 4" descr="História do emblema da Repubblica Italiana | Minha Saga por Fabio Barbier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1750" y="181761"/>
            <a:ext cx="977231" cy="10987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4" name="Retângulo 3"/>
          <p:cNvSpPr/>
          <p:nvPr/>
        </p:nvSpPr>
        <p:spPr>
          <a:xfrm>
            <a:off x="1240189" y="2398358"/>
            <a:ext cx="93249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866464" y="1502688"/>
            <a:ext cx="8166058" cy="535531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b="1" dirty="0"/>
              <a:t>5 parole italiane che cambiano significato con una sola lettera in </a:t>
            </a:r>
            <a:r>
              <a:rPr lang="it-IT" b="1" dirty="0" smtClean="0"/>
              <a:t>più:</a:t>
            </a:r>
            <a:r>
              <a:rPr lang="pt-BR" dirty="0" smtClean="0"/>
              <a:t>  </a:t>
            </a:r>
          </a:p>
          <a:p>
            <a:endParaRPr lang="pt-B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b="1" dirty="0" smtClean="0"/>
              <a:t>Casa x Cassa</a:t>
            </a:r>
            <a:endParaRPr lang="pt-BR" b="1" dirty="0" smtClean="0">
              <a:solidFill>
                <a:srgbClr val="002060"/>
              </a:solidFill>
            </a:endParaRPr>
          </a:p>
          <a:p>
            <a:r>
              <a:rPr lang="pt-BR" b="1" dirty="0">
                <a:solidFill>
                  <a:srgbClr val="002060"/>
                </a:solidFill>
              </a:rPr>
              <a:t> </a:t>
            </a:r>
            <a:r>
              <a:rPr lang="pt-BR" b="1" dirty="0" smtClean="0">
                <a:solidFill>
                  <a:srgbClr val="002060"/>
                </a:solidFill>
              </a:rPr>
              <a:t>    </a:t>
            </a:r>
            <a:r>
              <a:rPr lang="pt-BR" b="1" dirty="0" smtClean="0">
                <a:solidFill>
                  <a:srgbClr val="0070C0"/>
                </a:solidFill>
              </a:rPr>
              <a:t>Casa  = Casa          </a:t>
            </a:r>
            <a:r>
              <a:rPr lang="pt-BR" b="1" dirty="0" err="1" smtClean="0">
                <a:solidFill>
                  <a:srgbClr val="0070C0"/>
                </a:solidFill>
              </a:rPr>
              <a:t>Vado</a:t>
            </a:r>
            <a:r>
              <a:rPr lang="pt-BR" b="1" dirty="0" smtClean="0">
                <a:solidFill>
                  <a:srgbClr val="0070C0"/>
                </a:solidFill>
              </a:rPr>
              <a:t> a casa </a:t>
            </a:r>
          </a:p>
          <a:p>
            <a:r>
              <a:rPr lang="pt-BR" b="1" dirty="0" smtClean="0">
                <a:solidFill>
                  <a:srgbClr val="0070C0"/>
                </a:solidFill>
              </a:rPr>
              <a:t>     Cassa = Caixa         Pago </a:t>
            </a:r>
            <a:r>
              <a:rPr lang="pt-BR" b="1" dirty="0" err="1" smtClean="0">
                <a:solidFill>
                  <a:srgbClr val="0070C0"/>
                </a:solidFill>
              </a:rPr>
              <a:t>alla</a:t>
            </a:r>
            <a:r>
              <a:rPr lang="pt-BR" b="1" dirty="0" smtClean="0">
                <a:solidFill>
                  <a:srgbClr val="0070C0"/>
                </a:solidFill>
              </a:rPr>
              <a:t> cassa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b="1" dirty="0" err="1" smtClean="0"/>
              <a:t>Camino</a:t>
            </a:r>
            <a:r>
              <a:rPr lang="pt-BR" b="1" dirty="0" smtClean="0"/>
              <a:t> x </a:t>
            </a:r>
            <a:r>
              <a:rPr lang="pt-BR" b="1" dirty="0" err="1" smtClean="0"/>
              <a:t>Cammino</a:t>
            </a:r>
            <a:endParaRPr lang="pt-BR" b="1" dirty="0" smtClean="0"/>
          </a:p>
          <a:p>
            <a:r>
              <a:rPr lang="pt-BR" b="1" dirty="0">
                <a:solidFill>
                  <a:srgbClr val="FF0000"/>
                </a:solidFill>
              </a:rPr>
              <a:t> </a:t>
            </a:r>
            <a:r>
              <a:rPr lang="pt-BR" b="1" dirty="0" smtClean="0">
                <a:solidFill>
                  <a:srgbClr val="FF0000"/>
                </a:solidFill>
              </a:rPr>
              <a:t>    </a:t>
            </a:r>
            <a:r>
              <a:rPr lang="pt-BR" b="1" dirty="0" err="1" smtClean="0">
                <a:solidFill>
                  <a:srgbClr val="0070C0"/>
                </a:solidFill>
              </a:rPr>
              <a:t>Camino</a:t>
            </a:r>
            <a:r>
              <a:rPr lang="pt-BR" b="1" dirty="0" smtClean="0">
                <a:solidFill>
                  <a:srgbClr val="0070C0"/>
                </a:solidFill>
              </a:rPr>
              <a:t> = Lareira       </a:t>
            </a:r>
            <a:r>
              <a:rPr lang="pt-BR" b="1" dirty="0" err="1" smtClean="0">
                <a:solidFill>
                  <a:srgbClr val="0070C0"/>
                </a:solidFill>
              </a:rPr>
              <a:t>C’è</a:t>
            </a:r>
            <a:r>
              <a:rPr lang="pt-BR" b="1" dirty="0" smtClean="0">
                <a:solidFill>
                  <a:srgbClr val="0070C0"/>
                </a:solidFill>
              </a:rPr>
              <a:t> </a:t>
            </a:r>
            <a:r>
              <a:rPr lang="pt-BR" b="1" dirty="0" err="1" smtClean="0">
                <a:solidFill>
                  <a:srgbClr val="0070C0"/>
                </a:solidFill>
              </a:rPr>
              <a:t>un</a:t>
            </a:r>
            <a:r>
              <a:rPr lang="pt-BR" b="1" dirty="0" smtClean="0">
                <a:solidFill>
                  <a:srgbClr val="0070C0"/>
                </a:solidFill>
              </a:rPr>
              <a:t> caminho in </a:t>
            </a:r>
            <a:r>
              <a:rPr lang="pt-BR" b="1" dirty="0" err="1" smtClean="0">
                <a:solidFill>
                  <a:srgbClr val="0070C0"/>
                </a:solidFill>
              </a:rPr>
              <a:t>quella</a:t>
            </a:r>
            <a:r>
              <a:rPr lang="pt-BR" b="1" dirty="0" smtClean="0">
                <a:solidFill>
                  <a:srgbClr val="0070C0"/>
                </a:solidFill>
              </a:rPr>
              <a:t> casa</a:t>
            </a:r>
          </a:p>
          <a:p>
            <a:r>
              <a:rPr lang="pt-BR" b="1" dirty="0">
                <a:solidFill>
                  <a:srgbClr val="0070C0"/>
                </a:solidFill>
              </a:rPr>
              <a:t> </a:t>
            </a:r>
            <a:r>
              <a:rPr lang="pt-BR" b="1" dirty="0" smtClean="0">
                <a:solidFill>
                  <a:srgbClr val="0070C0"/>
                </a:solidFill>
              </a:rPr>
              <a:t>    </a:t>
            </a:r>
            <a:r>
              <a:rPr lang="pt-BR" b="1" dirty="0" err="1" smtClean="0">
                <a:solidFill>
                  <a:srgbClr val="0070C0"/>
                </a:solidFill>
              </a:rPr>
              <a:t>Cammino</a:t>
            </a:r>
            <a:r>
              <a:rPr lang="pt-BR" b="1" dirty="0" smtClean="0">
                <a:solidFill>
                  <a:srgbClr val="0070C0"/>
                </a:solidFill>
              </a:rPr>
              <a:t> = Caminho       </a:t>
            </a:r>
            <a:r>
              <a:rPr lang="pt-BR" b="1" dirty="0" err="1" smtClean="0">
                <a:solidFill>
                  <a:srgbClr val="0070C0"/>
                </a:solidFill>
              </a:rPr>
              <a:t>È</a:t>
            </a:r>
            <a:r>
              <a:rPr lang="pt-BR" b="1" dirty="0" smtClean="0">
                <a:solidFill>
                  <a:srgbClr val="0070C0"/>
                </a:solidFill>
              </a:rPr>
              <a:t> </a:t>
            </a:r>
            <a:r>
              <a:rPr lang="pt-BR" b="1" dirty="0" err="1" smtClean="0">
                <a:solidFill>
                  <a:srgbClr val="0070C0"/>
                </a:solidFill>
              </a:rPr>
              <a:t>un</a:t>
            </a:r>
            <a:r>
              <a:rPr lang="pt-BR" b="1" dirty="0" smtClean="0">
                <a:solidFill>
                  <a:srgbClr val="0070C0"/>
                </a:solidFill>
              </a:rPr>
              <a:t> </a:t>
            </a:r>
            <a:r>
              <a:rPr lang="pt-BR" b="1" dirty="0" err="1" smtClean="0">
                <a:solidFill>
                  <a:srgbClr val="0070C0"/>
                </a:solidFill>
              </a:rPr>
              <a:t>lungo</a:t>
            </a:r>
            <a:r>
              <a:rPr lang="pt-BR" b="1" dirty="0" smtClean="0">
                <a:solidFill>
                  <a:srgbClr val="0070C0"/>
                </a:solidFill>
              </a:rPr>
              <a:t> </a:t>
            </a:r>
            <a:r>
              <a:rPr lang="pt-BR" b="1" dirty="0" err="1" smtClean="0">
                <a:solidFill>
                  <a:srgbClr val="0070C0"/>
                </a:solidFill>
              </a:rPr>
              <a:t>cammino</a:t>
            </a:r>
            <a:r>
              <a:rPr lang="pt-BR" b="1" dirty="0" smtClean="0">
                <a:solidFill>
                  <a:srgbClr val="0070C0"/>
                </a:solidFill>
              </a:rPr>
              <a:t> fino </a:t>
            </a:r>
            <a:r>
              <a:rPr lang="pt-BR" b="1" dirty="0" err="1" smtClean="0">
                <a:solidFill>
                  <a:srgbClr val="0070C0"/>
                </a:solidFill>
              </a:rPr>
              <a:t>alla</a:t>
            </a:r>
            <a:r>
              <a:rPr lang="pt-BR" b="1" dirty="0" smtClean="0">
                <a:solidFill>
                  <a:srgbClr val="0070C0"/>
                </a:solidFill>
              </a:rPr>
              <a:t> </a:t>
            </a:r>
            <a:r>
              <a:rPr lang="pt-BR" b="1" dirty="0" err="1" smtClean="0">
                <a:solidFill>
                  <a:srgbClr val="0070C0"/>
                </a:solidFill>
              </a:rPr>
              <a:t>scuola</a:t>
            </a:r>
            <a:endParaRPr lang="pt-BR" b="1" dirty="0" smtClean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b="1" dirty="0" smtClean="0"/>
              <a:t>Pena x Penna</a:t>
            </a:r>
          </a:p>
          <a:p>
            <a:r>
              <a:rPr lang="pt-BR" b="1" dirty="0"/>
              <a:t> </a:t>
            </a:r>
            <a:r>
              <a:rPr lang="pt-BR" b="1" dirty="0" smtClean="0"/>
              <a:t>    </a:t>
            </a:r>
            <a:r>
              <a:rPr lang="pt-BR" b="1" dirty="0" smtClean="0">
                <a:solidFill>
                  <a:srgbClr val="0070C0"/>
                </a:solidFill>
              </a:rPr>
              <a:t>Pena = Dó, pena, sentença        </a:t>
            </a:r>
            <a:r>
              <a:rPr lang="pt-BR" b="1" dirty="0" err="1" smtClean="0">
                <a:solidFill>
                  <a:srgbClr val="0070C0"/>
                </a:solidFill>
              </a:rPr>
              <a:t>Lui</a:t>
            </a:r>
            <a:r>
              <a:rPr lang="pt-BR" b="1" dirty="0" smtClean="0">
                <a:solidFill>
                  <a:srgbClr val="0070C0"/>
                </a:solidFill>
              </a:rPr>
              <a:t> mi </a:t>
            </a:r>
            <a:r>
              <a:rPr lang="pt-BR" b="1" dirty="0" err="1" smtClean="0">
                <a:solidFill>
                  <a:srgbClr val="0070C0"/>
                </a:solidFill>
              </a:rPr>
              <a:t>fa</a:t>
            </a:r>
            <a:r>
              <a:rPr lang="pt-BR" b="1" dirty="0" smtClean="0">
                <a:solidFill>
                  <a:srgbClr val="0070C0"/>
                </a:solidFill>
              </a:rPr>
              <a:t> pena</a:t>
            </a:r>
          </a:p>
          <a:p>
            <a:r>
              <a:rPr lang="pt-BR" b="1" dirty="0">
                <a:solidFill>
                  <a:srgbClr val="0070C0"/>
                </a:solidFill>
              </a:rPr>
              <a:t> </a:t>
            </a:r>
            <a:r>
              <a:rPr lang="pt-BR" b="1" dirty="0" smtClean="0">
                <a:solidFill>
                  <a:srgbClr val="0070C0"/>
                </a:solidFill>
              </a:rPr>
              <a:t>    Penna = Caneta         La mia pena </a:t>
            </a:r>
            <a:r>
              <a:rPr lang="pt-BR" b="1" dirty="0" err="1" smtClean="0">
                <a:solidFill>
                  <a:srgbClr val="0070C0"/>
                </a:solidFill>
              </a:rPr>
              <a:t>è</a:t>
            </a:r>
            <a:r>
              <a:rPr lang="pt-BR" b="1" dirty="0" smtClean="0">
                <a:solidFill>
                  <a:srgbClr val="0070C0"/>
                </a:solidFill>
              </a:rPr>
              <a:t> </a:t>
            </a:r>
            <a:r>
              <a:rPr lang="pt-BR" b="1" dirty="0" err="1" smtClean="0">
                <a:solidFill>
                  <a:srgbClr val="0070C0"/>
                </a:solidFill>
              </a:rPr>
              <a:t>blu</a:t>
            </a:r>
            <a:endParaRPr lang="pt-BR" b="1" dirty="0" smtClean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b="1" dirty="0" smtClean="0"/>
              <a:t>Sete x </a:t>
            </a:r>
            <a:r>
              <a:rPr lang="pt-BR" b="1" dirty="0" err="1" smtClean="0"/>
              <a:t>Sette</a:t>
            </a:r>
            <a:endParaRPr lang="pt-BR" b="1" dirty="0" smtClean="0"/>
          </a:p>
          <a:p>
            <a:r>
              <a:rPr lang="pt-BR" b="1" dirty="0" smtClean="0">
                <a:solidFill>
                  <a:srgbClr val="002060"/>
                </a:solidFill>
              </a:rPr>
              <a:t>     </a:t>
            </a:r>
            <a:r>
              <a:rPr lang="pt-BR" b="1" dirty="0" smtClean="0">
                <a:solidFill>
                  <a:srgbClr val="0070C0"/>
                </a:solidFill>
              </a:rPr>
              <a:t>Sete = Sede        Ho </a:t>
            </a:r>
            <a:r>
              <a:rPr lang="pt-BR" b="1" dirty="0" err="1" smtClean="0">
                <a:solidFill>
                  <a:srgbClr val="0070C0"/>
                </a:solidFill>
              </a:rPr>
              <a:t>molta</a:t>
            </a:r>
            <a:r>
              <a:rPr lang="pt-BR" b="1" dirty="0" smtClean="0">
                <a:solidFill>
                  <a:srgbClr val="0070C0"/>
                </a:solidFill>
              </a:rPr>
              <a:t> sete </a:t>
            </a:r>
            <a:r>
              <a:rPr lang="pt-BR" b="1" dirty="0" err="1" smtClean="0">
                <a:solidFill>
                  <a:srgbClr val="0070C0"/>
                </a:solidFill>
              </a:rPr>
              <a:t>perchè</a:t>
            </a:r>
            <a:r>
              <a:rPr lang="pt-BR" b="1" dirty="0" smtClean="0">
                <a:solidFill>
                  <a:srgbClr val="0070C0"/>
                </a:solidFill>
              </a:rPr>
              <a:t> </a:t>
            </a:r>
            <a:r>
              <a:rPr lang="pt-BR" b="1" dirty="0" err="1" smtClean="0">
                <a:solidFill>
                  <a:srgbClr val="0070C0"/>
                </a:solidFill>
              </a:rPr>
              <a:t>fa</a:t>
            </a:r>
            <a:r>
              <a:rPr lang="pt-BR" b="1" dirty="0" smtClean="0">
                <a:solidFill>
                  <a:srgbClr val="0070C0"/>
                </a:solidFill>
              </a:rPr>
              <a:t> caldo</a:t>
            </a:r>
            <a:endParaRPr lang="pt-BR" b="1" dirty="0">
              <a:solidFill>
                <a:srgbClr val="0070C0"/>
              </a:solidFill>
            </a:endParaRPr>
          </a:p>
          <a:p>
            <a:r>
              <a:rPr lang="pt-BR" b="1" dirty="0">
                <a:solidFill>
                  <a:srgbClr val="0070C0"/>
                </a:solidFill>
              </a:rPr>
              <a:t>     </a:t>
            </a:r>
            <a:r>
              <a:rPr lang="pt-BR" b="1" dirty="0" err="1" smtClean="0">
                <a:solidFill>
                  <a:srgbClr val="0070C0"/>
                </a:solidFill>
              </a:rPr>
              <a:t>Sette</a:t>
            </a:r>
            <a:r>
              <a:rPr lang="pt-BR" b="1" dirty="0" smtClean="0">
                <a:solidFill>
                  <a:srgbClr val="0070C0"/>
                </a:solidFill>
              </a:rPr>
              <a:t> </a:t>
            </a:r>
            <a:r>
              <a:rPr lang="pt-BR" b="1" dirty="0">
                <a:solidFill>
                  <a:srgbClr val="0070C0"/>
                </a:solidFill>
              </a:rPr>
              <a:t>= </a:t>
            </a:r>
            <a:r>
              <a:rPr lang="pt-BR" b="1" dirty="0" smtClean="0">
                <a:solidFill>
                  <a:srgbClr val="0070C0"/>
                </a:solidFill>
              </a:rPr>
              <a:t>7 – numeral        Mio </a:t>
            </a:r>
            <a:r>
              <a:rPr lang="pt-BR" b="1" dirty="0" err="1" smtClean="0">
                <a:solidFill>
                  <a:srgbClr val="0070C0"/>
                </a:solidFill>
              </a:rPr>
              <a:t>figlio</a:t>
            </a:r>
            <a:r>
              <a:rPr lang="pt-BR" b="1" dirty="0" smtClean="0">
                <a:solidFill>
                  <a:srgbClr val="0070C0"/>
                </a:solidFill>
              </a:rPr>
              <a:t> ha sete </a:t>
            </a:r>
            <a:r>
              <a:rPr lang="pt-BR" b="1" dirty="0" err="1" smtClean="0">
                <a:solidFill>
                  <a:srgbClr val="0070C0"/>
                </a:solidFill>
              </a:rPr>
              <a:t>anni</a:t>
            </a:r>
            <a:endParaRPr lang="pt-BR" b="1" dirty="0" smtClean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b="1" dirty="0" smtClean="0"/>
              <a:t>Nono </a:t>
            </a:r>
            <a:r>
              <a:rPr lang="pt-BR" b="1" dirty="0"/>
              <a:t>x </a:t>
            </a:r>
            <a:r>
              <a:rPr lang="pt-BR" b="1" dirty="0" err="1" smtClean="0"/>
              <a:t>Nonno</a:t>
            </a:r>
            <a:endParaRPr lang="pt-BR" b="1" dirty="0"/>
          </a:p>
          <a:p>
            <a:r>
              <a:rPr lang="pt-BR" b="1" dirty="0" smtClean="0">
                <a:solidFill>
                  <a:srgbClr val="0070C0"/>
                </a:solidFill>
              </a:rPr>
              <a:t>     Nono </a:t>
            </a:r>
            <a:r>
              <a:rPr lang="pt-BR" b="1" dirty="0">
                <a:solidFill>
                  <a:srgbClr val="0070C0"/>
                </a:solidFill>
              </a:rPr>
              <a:t>= </a:t>
            </a:r>
            <a:r>
              <a:rPr lang="pt-BR" b="1" dirty="0" smtClean="0">
                <a:solidFill>
                  <a:srgbClr val="0070C0"/>
                </a:solidFill>
              </a:rPr>
              <a:t>Nono – 9º         Abito al nono piano   </a:t>
            </a:r>
            <a:endParaRPr lang="pt-BR" b="1" dirty="0">
              <a:solidFill>
                <a:srgbClr val="0070C0"/>
              </a:solidFill>
            </a:endParaRPr>
          </a:p>
          <a:p>
            <a:r>
              <a:rPr lang="pt-BR" b="1" dirty="0">
                <a:solidFill>
                  <a:srgbClr val="0070C0"/>
                </a:solidFill>
              </a:rPr>
              <a:t>     </a:t>
            </a:r>
            <a:r>
              <a:rPr lang="pt-BR" b="1" dirty="0" err="1" smtClean="0">
                <a:solidFill>
                  <a:srgbClr val="0070C0"/>
                </a:solidFill>
              </a:rPr>
              <a:t>Nonno</a:t>
            </a:r>
            <a:r>
              <a:rPr lang="pt-BR" b="1" dirty="0" smtClean="0">
                <a:solidFill>
                  <a:srgbClr val="0070C0"/>
                </a:solidFill>
              </a:rPr>
              <a:t> </a:t>
            </a:r>
            <a:r>
              <a:rPr lang="pt-BR" b="1" dirty="0">
                <a:solidFill>
                  <a:srgbClr val="0070C0"/>
                </a:solidFill>
              </a:rPr>
              <a:t>= </a:t>
            </a:r>
            <a:r>
              <a:rPr lang="pt-BR" b="1" dirty="0" smtClean="0">
                <a:solidFill>
                  <a:srgbClr val="0070C0"/>
                </a:solidFill>
              </a:rPr>
              <a:t>Avô         Mio </a:t>
            </a:r>
            <a:r>
              <a:rPr lang="pt-BR" b="1" dirty="0" err="1" smtClean="0">
                <a:solidFill>
                  <a:srgbClr val="0070C0"/>
                </a:solidFill>
              </a:rPr>
              <a:t>nonno</a:t>
            </a:r>
            <a:r>
              <a:rPr lang="pt-BR" b="1" dirty="0" smtClean="0">
                <a:solidFill>
                  <a:srgbClr val="0070C0"/>
                </a:solidFill>
              </a:rPr>
              <a:t> si </a:t>
            </a:r>
            <a:r>
              <a:rPr lang="pt-BR" b="1" dirty="0" err="1" smtClean="0">
                <a:solidFill>
                  <a:srgbClr val="0070C0"/>
                </a:solidFill>
              </a:rPr>
              <a:t>chiama</a:t>
            </a:r>
            <a:r>
              <a:rPr lang="pt-BR" b="1" dirty="0" smtClean="0">
                <a:solidFill>
                  <a:srgbClr val="0070C0"/>
                </a:solidFill>
              </a:rPr>
              <a:t> Paolo</a:t>
            </a:r>
            <a:endParaRPr lang="pt-BR" b="1" dirty="0">
              <a:solidFill>
                <a:srgbClr val="0070C0"/>
              </a:solidFill>
            </a:endParaRPr>
          </a:p>
          <a:p>
            <a:endParaRPr lang="pt-BR" b="1" dirty="0">
              <a:solidFill>
                <a:srgbClr val="002060"/>
              </a:solidFill>
            </a:endParaRPr>
          </a:p>
          <a:p>
            <a:r>
              <a:rPr lang="pt-BR" b="1" dirty="0" smtClean="0">
                <a:solidFill>
                  <a:srgbClr val="002060"/>
                </a:solidFill>
              </a:rPr>
              <a:t>     </a:t>
            </a:r>
            <a:endParaRPr lang="pt-BR" b="1" dirty="0">
              <a:solidFill>
                <a:srgbClr val="002060"/>
              </a:solidFill>
            </a:endParaRPr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5"/>
          <a:srcRect l="6646" t="5299" r="5224" b="44109"/>
          <a:stretch/>
        </p:blipFill>
        <p:spPr>
          <a:xfrm>
            <a:off x="408671" y="2916365"/>
            <a:ext cx="1167288" cy="670101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4962167" y="812953"/>
            <a:ext cx="339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MODULO </a:t>
            </a:r>
            <a:r>
              <a:rPr lang="pt-BR" b="1" dirty="0" smtClean="0"/>
              <a:t>CINQUANTOTTO</a:t>
            </a:r>
            <a:endParaRPr lang="pt-BR" b="1" dirty="0" smtClean="0"/>
          </a:p>
          <a:p>
            <a:pPr algn="ctr"/>
            <a:r>
              <a:rPr lang="pt-BR" b="1" dirty="0" err="1" smtClean="0"/>
              <a:t>Grammatica</a:t>
            </a:r>
            <a:r>
              <a:rPr lang="pt-BR" b="1" dirty="0" smtClean="0"/>
              <a:t> – B2</a:t>
            </a:r>
            <a:endParaRPr lang="pt-BR" b="1" dirty="0"/>
          </a:p>
        </p:txBody>
      </p:sp>
      <p:sp>
        <p:nvSpPr>
          <p:cNvPr id="3" name="Seta para a direita 2"/>
          <p:cNvSpPr/>
          <p:nvPr/>
        </p:nvSpPr>
        <p:spPr>
          <a:xfrm>
            <a:off x="3959524" y="2460712"/>
            <a:ext cx="284671" cy="1280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Seta para a direita 12"/>
          <p:cNvSpPr/>
          <p:nvPr/>
        </p:nvSpPr>
        <p:spPr>
          <a:xfrm>
            <a:off x="3959525" y="2726014"/>
            <a:ext cx="284671" cy="136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Seta para a direita 13"/>
          <p:cNvSpPr/>
          <p:nvPr/>
        </p:nvSpPr>
        <p:spPr>
          <a:xfrm>
            <a:off x="4244195" y="3274428"/>
            <a:ext cx="284671" cy="136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Seta para a direita 14"/>
          <p:cNvSpPr/>
          <p:nvPr/>
        </p:nvSpPr>
        <p:spPr>
          <a:xfrm>
            <a:off x="4703373" y="3566491"/>
            <a:ext cx="284671" cy="136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eta para a direita 15"/>
          <p:cNvSpPr/>
          <p:nvPr/>
        </p:nvSpPr>
        <p:spPr>
          <a:xfrm>
            <a:off x="5373358" y="4112317"/>
            <a:ext cx="284671" cy="136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eta para a direita 16"/>
          <p:cNvSpPr/>
          <p:nvPr/>
        </p:nvSpPr>
        <p:spPr>
          <a:xfrm>
            <a:off x="4200164" y="4381746"/>
            <a:ext cx="284671" cy="136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eta para a direita 17"/>
          <p:cNvSpPr/>
          <p:nvPr/>
        </p:nvSpPr>
        <p:spPr>
          <a:xfrm>
            <a:off x="3708458" y="4922335"/>
            <a:ext cx="284671" cy="136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eta para a direita 18"/>
          <p:cNvSpPr/>
          <p:nvPr/>
        </p:nvSpPr>
        <p:spPr>
          <a:xfrm>
            <a:off x="4452313" y="5202442"/>
            <a:ext cx="284671" cy="136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Seta para a direita 19"/>
          <p:cNvSpPr/>
          <p:nvPr/>
        </p:nvSpPr>
        <p:spPr>
          <a:xfrm>
            <a:off x="4386530" y="5777207"/>
            <a:ext cx="284671" cy="136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Seta para a direita 20"/>
          <p:cNvSpPr/>
          <p:nvPr/>
        </p:nvSpPr>
        <p:spPr>
          <a:xfrm>
            <a:off x="3900217" y="6030633"/>
            <a:ext cx="284671" cy="136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0873846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2545</TotalTime>
  <Words>416</Words>
  <Application>Microsoft Office PowerPoint</Application>
  <PresentationFormat>Widescreen</PresentationFormat>
  <Paragraphs>92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Wingdings</vt:lpstr>
      <vt:lpstr>Wingdings 3</vt:lpstr>
      <vt:lpstr>Cacho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Antonio Belelli</dc:creator>
  <cp:lastModifiedBy>ANTONIO BELELLI</cp:lastModifiedBy>
  <cp:revision>201</cp:revision>
  <dcterms:created xsi:type="dcterms:W3CDTF">2022-09-01T12:36:47Z</dcterms:created>
  <dcterms:modified xsi:type="dcterms:W3CDTF">2025-08-26T18:38:49Z</dcterms:modified>
</cp:coreProperties>
</file>