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36" r:id="rId1"/>
  </p:sldMasterIdLst>
  <p:sldIdLst>
    <p:sldId id="262" r:id="rId2"/>
    <p:sldId id="265" r:id="rId3"/>
    <p:sldId id="266" r:id="rId4"/>
    <p:sldId id="267" r:id="rId5"/>
    <p:sldId id="264" r:id="rId6"/>
    <p:sldId id="268" r:id="rId7"/>
    <p:sldId id="269" r:id="rId8"/>
    <p:sldId id="271" r:id="rId9"/>
    <p:sldId id="270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400" autoAdjust="0"/>
  </p:normalViewPr>
  <p:slideViewPr>
    <p:cSldViewPr snapToGrid="0">
      <p:cViewPr varScale="1">
        <p:scale>
          <a:sx n="107" d="100"/>
          <a:sy n="107" d="100"/>
        </p:scale>
        <p:origin x="61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707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498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31423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5493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02079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6720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6/10/2024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4832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982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88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481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6/10/2024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FF9F0C5-380F-41C2-899A-BAC0F0927E1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667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638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802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094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6/10/2024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809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61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493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  <p:sldLayoutId id="2147483849" r:id="rId13"/>
    <p:sldLayoutId id="2147483850" r:id="rId14"/>
    <p:sldLayoutId id="2147483851" r:id="rId15"/>
    <p:sldLayoutId id="214748385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3.jp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jp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jp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3.jp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3.jp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3.jp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3.jp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3.jp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23A9E4AE-C60A-48E6-9D59-98A5EDB9D6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984"/>
          <a:stretch/>
        </p:blipFill>
        <p:spPr>
          <a:xfrm>
            <a:off x="183247" y="0"/>
            <a:ext cx="2847975" cy="1216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6C6E3E59-CF3E-4228-8E0E-6410E4D8D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7456" y="163586"/>
            <a:ext cx="2365820" cy="12164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66E9E583-41D1-4C57-B054-C65D2ACF67F2}"/>
              </a:ext>
            </a:extLst>
          </p:cNvPr>
          <p:cNvSpPr txBox="1"/>
          <p:nvPr/>
        </p:nvSpPr>
        <p:spPr>
          <a:xfrm>
            <a:off x="4138777" y="893238"/>
            <a:ext cx="5426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MODULO VENT’OTTO</a:t>
            </a:r>
          </a:p>
          <a:p>
            <a:pPr algn="ctr"/>
            <a:r>
              <a:rPr lang="pt-BR" b="1" dirty="0" smtClean="0"/>
              <a:t>USO DEI PRONOMI DIRETTI / OGGETTO DIRETTO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7167E2BE-4B7E-4280-9341-9420C66C58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97244" y="6174384"/>
            <a:ext cx="994756" cy="68361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DEC5A90C-A7C0-4FE3-B4D0-944FC07BDBC3}"/>
              </a:ext>
            </a:extLst>
          </p:cNvPr>
          <p:cNvSpPr txBox="1"/>
          <p:nvPr/>
        </p:nvSpPr>
        <p:spPr>
          <a:xfrm>
            <a:off x="4736984" y="186000"/>
            <a:ext cx="3842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L’ITALIANO ALL”UNIVERSITÀ</a:t>
            </a:r>
            <a:endParaRPr lang="pt-BR" b="1" dirty="0"/>
          </a:p>
          <a:p>
            <a:pPr algn="ctr"/>
            <a:r>
              <a:rPr lang="pt-BR" sz="1400" b="1" dirty="0" smtClean="0"/>
              <a:t>Corso </a:t>
            </a:r>
            <a:r>
              <a:rPr lang="pt-BR" sz="1400" b="1" dirty="0" err="1" smtClean="0"/>
              <a:t>di</a:t>
            </a:r>
            <a:r>
              <a:rPr lang="pt-BR" sz="1400" b="1" dirty="0" smtClean="0"/>
              <a:t> </a:t>
            </a:r>
            <a:r>
              <a:rPr lang="pt-BR" sz="1400" b="1" dirty="0" err="1" smtClean="0"/>
              <a:t>Conversazione</a:t>
            </a:r>
            <a:endParaRPr lang="pt-BR" sz="1400" b="1" dirty="0"/>
          </a:p>
        </p:txBody>
      </p:sp>
      <p:pic>
        <p:nvPicPr>
          <p:cNvPr id="11" name="Picture 4" descr="História do emblema da Repubblica Italiana | Minha Saga por Fabio Barbier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750" y="181761"/>
            <a:ext cx="977231" cy="10987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Retângulo 3"/>
          <p:cNvSpPr/>
          <p:nvPr/>
        </p:nvSpPr>
        <p:spPr>
          <a:xfrm>
            <a:off x="1240189" y="2398358"/>
            <a:ext cx="93249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334507" y="2165747"/>
            <a:ext cx="5050564" cy="19389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it-IT" sz="2000" dirty="0"/>
              <a:t>Si usano i pronomi diretti per </a:t>
            </a:r>
            <a:r>
              <a:rPr lang="it-IT" sz="2000" b="1" dirty="0"/>
              <a:t>sostituire un oggetto diretto</a:t>
            </a:r>
            <a:r>
              <a:rPr lang="it-IT" sz="2000" dirty="0"/>
              <a:t> (che risponde alla domanda “chi?” o “cosa?” e quando non è presente una preposizione) o una frase intera. </a:t>
            </a:r>
            <a:r>
              <a:rPr lang="it-IT" sz="2000" b="1" dirty="0"/>
              <a:t>Il pronome diretto precede sempre il </a:t>
            </a:r>
            <a:r>
              <a:rPr lang="it-IT" sz="2000" b="1" dirty="0" smtClean="0"/>
              <a:t>verbo.</a:t>
            </a: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5364" y="1539569"/>
            <a:ext cx="6544236" cy="4514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1855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6432" y="1963271"/>
            <a:ext cx="11489049" cy="377762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it-IT" b="1" dirty="0" smtClean="0"/>
              <a:t>ESEMPI PIÙ COMUNE</a:t>
            </a:r>
            <a:r>
              <a:rPr lang="it-IT" dirty="0" smtClean="0"/>
              <a:t>:</a:t>
            </a:r>
          </a:p>
          <a:p>
            <a:pPr algn="just"/>
            <a:r>
              <a:rPr lang="it-IT" dirty="0" smtClean="0"/>
              <a:t>Può </a:t>
            </a:r>
            <a:r>
              <a:rPr lang="it-IT" dirty="0"/>
              <a:t>anche essere usato per la </a:t>
            </a:r>
            <a:r>
              <a:rPr lang="it-IT" b="1" dirty="0"/>
              <a:t>forma di cortesia</a:t>
            </a:r>
            <a:r>
              <a:rPr lang="it-IT" dirty="0"/>
              <a:t> </a:t>
            </a:r>
            <a:r>
              <a:rPr lang="it-IT" b="1" dirty="0"/>
              <a:t>“Lei”</a:t>
            </a:r>
            <a:r>
              <a:rPr lang="it-IT" dirty="0"/>
              <a:t>:Signora, </a:t>
            </a:r>
            <a:r>
              <a:rPr lang="it-IT" b="1" dirty="0"/>
              <a:t>La</a:t>
            </a:r>
            <a:r>
              <a:rPr lang="it-IT" dirty="0"/>
              <a:t> chiamo domani. (La = Lei)</a:t>
            </a:r>
          </a:p>
          <a:p>
            <a:pPr marL="627063" indent="-268288" algn="just">
              <a:buFont typeface="Wingdings" panose="05000000000000000000" pitchFamily="2" charset="2"/>
              <a:buChar char="Ø"/>
            </a:pPr>
            <a:r>
              <a:rPr lang="it-IT" dirty="0"/>
              <a:t>Direttore, </a:t>
            </a:r>
            <a:r>
              <a:rPr lang="it-IT" b="1" dirty="0"/>
              <a:t>La</a:t>
            </a:r>
            <a:r>
              <a:rPr lang="it-IT" dirty="0"/>
              <a:t> disturbo?</a:t>
            </a:r>
          </a:p>
          <a:p>
            <a:pPr marL="627063" indent="-268288" algn="just">
              <a:buFont typeface="Wingdings" panose="05000000000000000000" pitchFamily="2" charset="2"/>
              <a:buChar char="Ø"/>
            </a:pPr>
            <a:r>
              <a:rPr lang="it-IT" dirty="0"/>
              <a:t>Professore, </a:t>
            </a:r>
            <a:r>
              <a:rPr lang="it-IT" b="1" dirty="0"/>
              <a:t>La</a:t>
            </a:r>
            <a:r>
              <a:rPr lang="it-IT" dirty="0"/>
              <a:t> ringrazio. Arriveder</a:t>
            </a:r>
            <a:r>
              <a:rPr lang="it-IT" b="1" dirty="0"/>
              <a:t>La.</a:t>
            </a:r>
            <a:r>
              <a:rPr lang="it-IT" dirty="0"/>
              <a:t> (La= lei)</a:t>
            </a:r>
          </a:p>
          <a:p>
            <a:pPr algn="just"/>
            <a:r>
              <a:rPr lang="it-IT" dirty="0"/>
              <a:t> Qualche volta, si utilizza il pronome diretto con l’oggetto diretto </a:t>
            </a:r>
            <a:r>
              <a:rPr lang="it-IT" b="1" dirty="0"/>
              <a:t>per attribuire maggiore enfasi alla frase</a:t>
            </a:r>
            <a:r>
              <a:rPr lang="it-IT" dirty="0"/>
              <a:t>:</a:t>
            </a:r>
            <a:r>
              <a:rPr lang="it-IT" b="1" dirty="0"/>
              <a:t>Lo</a:t>
            </a:r>
            <a:r>
              <a:rPr lang="it-IT" dirty="0"/>
              <a:t> dico sempre io che Laura deve studiare di più!</a:t>
            </a:r>
          </a:p>
          <a:p>
            <a:pPr marL="627063" indent="-268288" algn="just">
              <a:buFont typeface="Wingdings" panose="05000000000000000000" pitchFamily="2" charset="2"/>
              <a:buChar char="Ø"/>
            </a:pPr>
            <a:r>
              <a:rPr lang="it-IT" dirty="0"/>
              <a:t>Il regalo? </a:t>
            </a:r>
            <a:r>
              <a:rPr lang="it-IT" b="1" dirty="0"/>
              <a:t>Lo</a:t>
            </a:r>
            <a:r>
              <a:rPr lang="it-IT" dirty="0"/>
              <a:t> </a:t>
            </a:r>
            <a:r>
              <a:rPr lang="it-IT" dirty="0" smtClean="0"/>
              <a:t>compro </a:t>
            </a:r>
            <a:r>
              <a:rPr lang="it-IT" dirty="0"/>
              <a:t>Marco oggi pomeriggio.</a:t>
            </a:r>
          </a:p>
          <a:p>
            <a:pPr marL="627063" indent="-268288" algn="just">
              <a:buFont typeface="Wingdings" panose="05000000000000000000" pitchFamily="2" charset="2"/>
              <a:buChar char="Ø"/>
            </a:pPr>
            <a:r>
              <a:rPr lang="it-IT" dirty="0" smtClean="0"/>
              <a:t>Marco,</a:t>
            </a:r>
            <a:r>
              <a:rPr lang="it-IT" dirty="0"/>
              <a:t> </a:t>
            </a:r>
            <a:r>
              <a:rPr lang="it-IT" b="1" dirty="0"/>
              <a:t>lo</a:t>
            </a:r>
            <a:r>
              <a:rPr lang="it-IT" dirty="0"/>
              <a:t> chiamo più tardi.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23A9E4AE-C60A-48E6-9D59-98A5EDB9D6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984"/>
          <a:stretch/>
        </p:blipFill>
        <p:spPr>
          <a:xfrm>
            <a:off x="219106" y="17929"/>
            <a:ext cx="2847975" cy="1216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6C6E3E59-CF3E-4228-8E0E-6410E4D8D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7456" y="163586"/>
            <a:ext cx="2365820" cy="12164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História do emblema da Repubblica Italiana | Minha Saga por Fabio Barbier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750" y="181761"/>
            <a:ext cx="977231" cy="10987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7167E2BE-4B7E-4280-9341-9420C66C58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97244" y="6174384"/>
            <a:ext cx="994756" cy="683616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7393" y="5105400"/>
            <a:ext cx="2609850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41153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0141" y="1524000"/>
            <a:ext cx="6647859" cy="4885764"/>
          </a:xfrm>
          <a:solidFill>
            <a:schemeClr val="bg1">
              <a:lumMod val="95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it-IT" dirty="0" smtClean="0"/>
          </a:p>
          <a:p>
            <a:r>
              <a:rPr lang="it-IT" i="1" dirty="0"/>
              <a:t>“Ci”</a:t>
            </a:r>
            <a:r>
              <a:rPr lang="it-IT" dirty="0"/>
              <a:t> può essere usato per sostituire </a:t>
            </a:r>
            <a:r>
              <a:rPr lang="it-IT" b="1" dirty="0"/>
              <a:t>una frase o una parola introdotta da</a:t>
            </a:r>
            <a:r>
              <a:rPr lang="it-IT" dirty="0"/>
              <a:t>:</a:t>
            </a:r>
          </a:p>
          <a:p>
            <a:r>
              <a:rPr lang="it-IT" b="1" dirty="0"/>
              <a:t>la preposizione </a:t>
            </a:r>
            <a:r>
              <a:rPr lang="it-IT" b="1" i="1" dirty="0"/>
              <a:t>a</a:t>
            </a:r>
            <a:endParaRPr lang="it-IT" dirty="0"/>
          </a:p>
          <a:p>
            <a:pPr marL="358775" indent="-358775">
              <a:buNone/>
            </a:pPr>
            <a:r>
              <a:rPr lang="it-IT" dirty="0" smtClean="0"/>
              <a:t>      Laura </a:t>
            </a:r>
            <a:r>
              <a:rPr lang="it-IT" dirty="0"/>
              <a:t>crede all'oroscopo, io invece non </a:t>
            </a:r>
            <a:r>
              <a:rPr lang="it-IT" b="1" dirty="0"/>
              <a:t>ci</a:t>
            </a:r>
            <a:r>
              <a:rPr lang="it-IT" dirty="0"/>
              <a:t> credo.</a:t>
            </a:r>
            <a:br>
              <a:rPr lang="it-IT" dirty="0"/>
            </a:br>
            <a:r>
              <a:rPr lang="it-IT" dirty="0"/>
              <a:t>(ci = all'oroscopo)</a:t>
            </a:r>
          </a:p>
          <a:p>
            <a:pPr marL="358775" indent="-358775">
              <a:buNone/>
            </a:pPr>
            <a:r>
              <a:rPr lang="it-IT" dirty="0" smtClean="0"/>
              <a:t>      Chi </a:t>
            </a:r>
            <a:r>
              <a:rPr lang="it-IT" dirty="0"/>
              <a:t>pensa al pranzo? Oggi </a:t>
            </a:r>
            <a:r>
              <a:rPr lang="it-IT" b="1" dirty="0"/>
              <a:t>ci</a:t>
            </a:r>
            <a:r>
              <a:rPr lang="it-IT" dirty="0"/>
              <a:t> penso io!</a:t>
            </a:r>
            <a:br>
              <a:rPr lang="it-IT" dirty="0"/>
            </a:br>
            <a:r>
              <a:rPr lang="it-IT" dirty="0"/>
              <a:t>(ci = al pranzo)</a:t>
            </a:r>
          </a:p>
          <a:p>
            <a:r>
              <a:rPr lang="it-IT" b="1" dirty="0"/>
              <a:t>la preposizione </a:t>
            </a:r>
            <a:r>
              <a:rPr lang="it-IT" b="1" i="1" dirty="0" smtClean="0"/>
              <a:t>su</a:t>
            </a:r>
            <a:r>
              <a:rPr lang="it-IT" b="1" i="1" dirty="0"/>
              <a:t/>
            </a:r>
            <a:br>
              <a:rPr lang="it-IT" b="1" i="1" dirty="0"/>
            </a:br>
            <a:endParaRPr lang="it-IT" dirty="0" smtClean="0"/>
          </a:p>
          <a:p>
            <a:pPr marL="358775" indent="-358775">
              <a:buNone/>
            </a:pPr>
            <a:r>
              <a:rPr lang="it-IT" dirty="0" smtClean="0"/>
              <a:t>      Elena ha detto che mi avrebbe aiutato con l'esame di Inglese, ma io non </a:t>
            </a:r>
            <a:r>
              <a:rPr lang="it-IT" b="1" dirty="0" smtClean="0"/>
              <a:t>ci</a:t>
            </a:r>
            <a:r>
              <a:rPr lang="it-IT" dirty="0" smtClean="0"/>
              <a:t> conto.</a:t>
            </a:r>
            <a:br>
              <a:rPr lang="it-IT" dirty="0" smtClean="0"/>
            </a:br>
            <a:r>
              <a:rPr lang="it-IT" dirty="0" smtClean="0"/>
              <a:t>(ci = su di lei)</a:t>
            </a:r>
          </a:p>
          <a:p>
            <a:pPr marL="358775" indent="-358775">
              <a:buNone/>
            </a:pPr>
            <a:r>
              <a:rPr lang="it-IT" dirty="0" smtClean="0"/>
              <a:t>      Ogni </a:t>
            </a:r>
            <a:r>
              <a:rPr lang="it-IT" dirty="0"/>
              <a:t>Sabato Marco scommette sulle partite di calcio, ma Luca non </a:t>
            </a:r>
            <a:r>
              <a:rPr lang="it-IT" b="1" dirty="0"/>
              <a:t>ci</a:t>
            </a:r>
            <a:r>
              <a:rPr lang="it-IT" dirty="0"/>
              <a:t> scommette mai.</a:t>
            </a:r>
            <a:br>
              <a:rPr lang="it-IT" dirty="0"/>
            </a:br>
            <a:r>
              <a:rPr lang="it-IT" dirty="0"/>
              <a:t>(ci = sulle partite di calcio)</a:t>
            </a:r>
          </a:p>
          <a:p>
            <a:pPr marL="358775" indent="-358775">
              <a:buNone/>
            </a:pPr>
            <a:endParaRPr lang="it-IT" dirty="0" smtClean="0"/>
          </a:p>
          <a:p>
            <a:pPr marL="358775" indent="-358775">
              <a:buNone/>
            </a:pPr>
            <a:endParaRPr lang="it-IT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23A9E4AE-C60A-48E6-9D59-98A5EDB9D6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984"/>
          <a:stretch/>
        </p:blipFill>
        <p:spPr>
          <a:xfrm>
            <a:off x="210141" y="-8969"/>
            <a:ext cx="2847975" cy="1216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6C6E3E59-CF3E-4228-8E0E-6410E4D8D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7456" y="163586"/>
            <a:ext cx="2365820" cy="12164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História do emblema da Repubblica Italiana | Minha Saga por Fabio Barbier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750" y="181761"/>
            <a:ext cx="977231" cy="10987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7167E2BE-4B7E-4280-9341-9420C66C58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97244" y="6174384"/>
            <a:ext cx="994756" cy="683616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0" y="1760723"/>
            <a:ext cx="5275276" cy="41111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9738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0141" y="1550895"/>
            <a:ext cx="6647859" cy="4885764"/>
          </a:xfrm>
          <a:solidFill>
            <a:schemeClr val="bg1">
              <a:lumMod val="95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it-IT" dirty="0" smtClean="0"/>
          </a:p>
          <a:p>
            <a:r>
              <a:rPr lang="it-IT" b="1" dirty="0"/>
              <a:t>la preposizione </a:t>
            </a:r>
            <a:r>
              <a:rPr lang="it-IT" b="1" i="1" dirty="0"/>
              <a:t>in</a:t>
            </a:r>
            <a:br>
              <a:rPr lang="it-IT" b="1" i="1" dirty="0"/>
            </a:br>
            <a:endParaRPr lang="it-IT" dirty="0" smtClean="0"/>
          </a:p>
          <a:p>
            <a:pPr marL="358775" indent="-358775">
              <a:buNone/>
            </a:pPr>
            <a:r>
              <a:rPr lang="it-IT" dirty="0" smtClean="0"/>
              <a:t>      Credi in Dio? No, non </a:t>
            </a:r>
            <a:r>
              <a:rPr lang="it-IT" b="1" dirty="0" smtClean="0"/>
              <a:t>ci</a:t>
            </a:r>
            <a:r>
              <a:rPr lang="it-IT" dirty="0" smtClean="0"/>
              <a:t> credo.</a:t>
            </a:r>
            <a:br>
              <a:rPr lang="it-IT" dirty="0" smtClean="0"/>
            </a:br>
            <a:r>
              <a:rPr lang="it-IT" dirty="0" smtClean="0"/>
              <a:t>(ci = in Dio)</a:t>
            </a:r>
          </a:p>
          <a:p>
            <a:pPr marL="358775" indent="-358775">
              <a:buNone/>
            </a:pPr>
            <a:r>
              <a:rPr lang="it-IT" dirty="0" smtClean="0"/>
              <a:t>      Resti </a:t>
            </a:r>
            <a:r>
              <a:rPr lang="it-IT" dirty="0"/>
              <a:t>in attesa di una mail di risposta? Si, </a:t>
            </a:r>
            <a:r>
              <a:rPr lang="it-IT" b="1" dirty="0"/>
              <a:t>ci</a:t>
            </a:r>
            <a:r>
              <a:rPr lang="it-IT" dirty="0"/>
              <a:t> resto.</a:t>
            </a:r>
            <a:br>
              <a:rPr lang="it-IT" dirty="0"/>
            </a:br>
            <a:r>
              <a:rPr lang="it-IT" dirty="0"/>
              <a:t>(ci = in attesa della mail</a:t>
            </a:r>
            <a:r>
              <a:rPr lang="it-IT" dirty="0" smtClean="0"/>
              <a:t>)</a:t>
            </a:r>
          </a:p>
          <a:p>
            <a:pPr marL="358775" indent="-358775">
              <a:buNone/>
            </a:pPr>
            <a:endParaRPr lang="it-IT" dirty="0"/>
          </a:p>
          <a:p>
            <a:r>
              <a:rPr lang="it-IT" b="1" dirty="0"/>
              <a:t>la preposizione </a:t>
            </a:r>
            <a:r>
              <a:rPr lang="it-IT" b="1" i="1" dirty="0"/>
              <a:t>con</a:t>
            </a:r>
            <a:br>
              <a:rPr lang="it-IT" b="1" i="1" dirty="0"/>
            </a:br>
            <a:endParaRPr lang="it-IT" dirty="0"/>
          </a:p>
          <a:p>
            <a:pPr marL="358775" indent="-358775">
              <a:buNone/>
            </a:pPr>
            <a:r>
              <a:rPr lang="it-IT" dirty="0" smtClean="0"/>
              <a:t>      Esci </a:t>
            </a:r>
            <a:r>
              <a:rPr lang="it-IT" dirty="0"/>
              <a:t>con Livia stasera? No, non </a:t>
            </a:r>
            <a:r>
              <a:rPr lang="it-IT" b="1" dirty="0"/>
              <a:t>ci</a:t>
            </a:r>
            <a:r>
              <a:rPr lang="it-IT" dirty="0"/>
              <a:t> esco, devo studiare.</a:t>
            </a:r>
            <a:br>
              <a:rPr lang="it-IT" dirty="0"/>
            </a:br>
            <a:r>
              <a:rPr lang="it-IT" dirty="0"/>
              <a:t>(ci = con Livia)</a:t>
            </a:r>
          </a:p>
          <a:p>
            <a:pPr marL="358775" indent="-358775">
              <a:buNone/>
            </a:pPr>
            <a:r>
              <a:rPr lang="it-IT" dirty="0" smtClean="0"/>
              <a:t>     Vado </a:t>
            </a:r>
            <a:r>
              <a:rPr lang="it-IT" dirty="0"/>
              <a:t>molto d'accordo con Elena e tu? Io non </a:t>
            </a:r>
            <a:r>
              <a:rPr lang="it-IT" b="1" dirty="0"/>
              <a:t>ci</a:t>
            </a:r>
            <a:r>
              <a:rPr lang="it-IT" dirty="0"/>
              <a:t> vado per niente d'accordo.</a:t>
            </a:r>
            <a:br>
              <a:rPr lang="it-IT" dirty="0"/>
            </a:br>
            <a:r>
              <a:rPr lang="it-IT" dirty="0"/>
              <a:t>(ci = con Elena)</a:t>
            </a:r>
          </a:p>
          <a:p>
            <a:pPr marL="358775" indent="-358775">
              <a:buNone/>
            </a:pPr>
            <a:endParaRPr lang="it-IT" dirty="0" smtClean="0"/>
          </a:p>
          <a:p>
            <a:pPr marL="358775" indent="-358775">
              <a:buNone/>
            </a:pPr>
            <a:endParaRPr lang="it-IT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23A9E4AE-C60A-48E6-9D59-98A5EDB9D6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984"/>
          <a:stretch/>
        </p:blipFill>
        <p:spPr>
          <a:xfrm>
            <a:off x="210141" y="-8969"/>
            <a:ext cx="2847975" cy="1216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6C6E3E59-CF3E-4228-8E0E-6410E4D8D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7456" y="163586"/>
            <a:ext cx="2365820" cy="12164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História do emblema da Repubblica Italiana | Minha Saga por Fabio Barbier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750" y="181761"/>
            <a:ext cx="977231" cy="10987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7167E2BE-4B7E-4280-9341-9420C66C58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97244" y="6174384"/>
            <a:ext cx="994756" cy="683616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0425" y="1855693"/>
            <a:ext cx="5382852" cy="39265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836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7393" y="1882590"/>
            <a:ext cx="5061106" cy="200809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it-IT" b="1" dirty="0" smtClean="0"/>
              <a:t>“</a:t>
            </a:r>
            <a:r>
              <a:rPr lang="it-IT" b="1" dirty="0"/>
              <a:t>Ci” con i pronomi diretti</a:t>
            </a:r>
          </a:p>
          <a:p>
            <a:pPr algn="just"/>
            <a:r>
              <a:rPr lang="it-IT" i="1" dirty="0"/>
              <a:t>“Ci”</a:t>
            </a:r>
            <a:r>
              <a:rPr lang="it-IT" dirty="0"/>
              <a:t> può essere combinato </a:t>
            </a:r>
            <a:r>
              <a:rPr lang="it-IT" b="1" dirty="0"/>
              <a:t>con i pronomi diretti e si comporta in modo diverso a seconda del pronome con cui si combina</a:t>
            </a:r>
            <a:r>
              <a:rPr lang="it-IT" dirty="0"/>
              <a:t>:</a:t>
            </a:r>
          </a:p>
          <a:p>
            <a:pPr algn="just"/>
            <a:r>
              <a:rPr lang="it-IT" b="1" i="1" dirty="0"/>
              <a:t>Ci + mi, ti, </a:t>
            </a:r>
            <a:r>
              <a:rPr lang="it-IT" b="1" i="1" dirty="0" smtClean="0"/>
              <a:t>vi</a:t>
            </a:r>
            <a:endParaRPr lang="it-IT" dirty="0" smtClean="0"/>
          </a:p>
          <a:p>
            <a:pPr marL="358775" indent="-358775">
              <a:buNone/>
            </a:pPr>
            <a:endParaRPr lang="it-IT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23A9E4AE-C60A-48E6-9D59-98A5EDB9D6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984"/>
          <a:stretch/>
        </p:blipFill>
        <p:spPr>
          <a:xfrm>
            <a:off x="207393" y="0"/>
            <a:ext cx="2847975" cy="1216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6C6E3E59-CF3E-4228-8E0E-6410E4D8D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7456" y="163586"/>
            <a:ext cx="2365820" cy="12164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História do emblema da Repubblica Italiana | Minha Saga por Fabio Barbier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750" y="181761"/>
            <a:ext cx="977231" cy="10987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7167E2BE-4B7E-4280-9341-9420C66C58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97244" y="6174384"/>
            <a:ext cx="994756" cy="683616"/>
          </a:xfrm>
          <a:prstGeom prst="rect">
            <a:avLst/>
          </a:prstGeom>
        </p:spPr>
      </p:pic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3566869"/>
              </p:ext>
            </p:extLst>
          </p:nvPr>
        </p:nvGraphicFramePr>
        <p:xfrm>
          <a:off x="5937384" y="2253785"/>
          <a:ext cx="3581400" cy="1442720"/>
        </p:xfrm>
        <a:graphic>
          <a:graphicData uri="http://schemas.openxmlformats.org/drawingml/2006/table">
            <a:tbl>
              <a:tblPr/>
              <a:tblGrid>
                <a:gridCol w="1193800"/>
                <a:gridCol w="1193800"/>
                <a:gridCol w="1193800"/>
              </a:tblGrid>
              <a:tr h="322858">
                <a:tc rowSpan="2">
                  <a:txBody>
                    <a:bodyPr/>
                    <a:lstStyle/>
                    <a:p>
                      <a:pPr algn="l" fontAlgn="t"/>
                      <a:r>
                        <a:rPr lang="pt-BR" i="0" dirty="0">
                          <a:effectLst/>
                        </a:rPr>
                        <a:t>mi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pt-BR" b="1" i="0" dirty="0">
                          <a:effectLst/>
                        </a:rPr>
                        <a:t>+ </a:t>
                      </a:r>
                      <a:r>
                        <a:rPr lang="pt-BR" b="1" i="0" dirty="0" err="1">
                          <a:effectLst/>
                        </a:rPr>
                        <a:t>ci</a:t>
                      </a:r>
                      <a:r>
                        <a:rPr lang="pt-BR" b="1" i="0" dirty="0">
                          <a:effectLst/>
                        </a:rPr>
                        <a:t> =</a:t>
                      </a:r>
                      <a:endParaRPr lang="pt-BR" i="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i="0">
                          <a:effectLst/>
                        </a:rPr>
                        <a:t>mi ci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l" fontAlgn="t"/>
                      <a:endParaRPr lang="pt-BR" i="0" dirty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pt-BR" i="0" dirty="0">
                          <a:effectLst/>
                        </a:rPr>
                        <a:t>ti </a:t>
                      </a:r>
                      <a:r>
                        <a:rPr lang="pt-BR" i="0" dirty="0" err="1">
                          <a:effectLst/>
                        </a:rPr>
                        <a:t>ci</a:t>
                      </a:r>
                      <a:endParaRPr lang="pt-BR" i="0" dirty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22858">
                <a:tc>
                  <a:txBody>
                    <a:bodyPr/>
                    <a:lstStyle/>
                    <a:p>
                      <a:pPr algn="l" fontAlgn="t"/>
                      <a:r>
                        <a:rPr lang="pt-BR" i="0" dirty="0">
                          <a:effectLst/>
                        </a:rPr>
                        <a:t>ti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65002">
                <a:tc>
                  <a:txBody>
                    <a:bodyPr/>
                    <a:lstStyle/>
                    <a:p>
                      <a:pPr algn="l" fontAlgn="t"/>
                      <a:r>
                        <a:rPr lang="pt-BR" i="0" dirty="0">
                          <a:effectLst/>
                        </a:rPr>
                        <a:t>vi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i="0" dirty="0">
                          <a:effectLst/>
                        </a:rPr>
                        <a:t>vi </a:t>
                      </a:r>
                      <a:r>
                        <a:rPr lang="pt-BR" i="0" dirty="0" err="1" smtClean="0">
                          <a:effectLst/>
                        </a:rPr>
                        <a:t>ci</a:t>
                      </a:r>
                      <a:endParaRPr lang="pt-BR" i="0" dirty="0" smtClean="0">
                        <a:effectLst/>
                      </a:endParaRPr>
                    </a:p>
                    <a:p>
                      <a:pPr algn="l" fontAlgn="t"/>
                      <a:endParaRPr lang="pt-BR" i="0" dirty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4" name="Chave direita 13"/>
          <p:cNvSpPr/>
          <p:nvPr/>
        </p:nvSpPr>
        <p:spPr>
          <a:xfrm>
            <a:off x="5405718" y="1766048"/>
            <a:ext cx="394447" cy="2241175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096" y="5195047"/>
            <a:ext cx="2609850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7170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0141" y="1398166"/>
            <a:ext cx="5079035" cy="488576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it-IT" dirty="0" smtClean="0"/>
          </a:p>
          <a:p>
            <a:r>
              <a:rPr lang="it-IT" b="1" dirty="0"/>
              <a:t>I pronomi diretti e il Passato dei verbi modali</a:t>
            </a:r>
          </a:p>
          <a:p>
            <a:pPr marL="358775" indent="-358775" algn="just">
              <a:buNone/>
            </a:pPr>
            <a:r>
              <a:rPr lang="it-IT" dirty="0" smtClean="0"/>
              <a:t>      L’uso </a:t>
            </a:r>
            <a:r>
              <a:rPr lang="it-IT" dirty="0"/>
              <a:t>dei pronomi diretti con i verbi modali è lo stesso che con i verbi sempici e composti. Ciò significa che </a:t>
            </a:r>
            <a:r>
              <a:rPr lang="it-IT" b="1" dirty="0"/>
              <a:t>si possono collocare indistintamente prima dell’ausiliare  o si possono aggiungere all’infinito del verbo.</a:t>
            </a:r>
            <a:endParaRPr lang="it-IT" dirty="0"/>
          </a:p>
          <a:p>
            <a:pPr marL="358775" indent="-358775" algn="just">
              <a:buNone/>
            </a:pPr>
            <a:r>
              <a:rPr lang="it-IT" dirty="0" smtClean="0"/>
              <a:t>      Ricorda </a:t>
            </a:r>
            <a:r>
              <a:rPr lang="it-IT" dirty="0"/>
              <a:t>che il participio passato concorda con il pronome diretto</a:t>
            </a:r>
            <a:r>
              <a:rPr lang="it-IT" dirty="0" smtClean="0"/>
              <a:t>.</a:t>
            </a:r>
          </a:p>
          <a:p>
            <a:pPr algn="just"/>
            <a:r>
              <a:rPr lang="it-IT" b="1" dirty="0"/>
              <a:t>“Ci” con significato locativo</a:t>
            </a:r>
          </a:p>
          <a:p>
            <a:pPr marL="268288" indent="-268288" algn="just">
              <a:buNone/>
            </a:pPr>
            <a:r>
              <a:rPr lang="it-IT" dirty="0" smtClean="0"/>
              <a:t>      Si </a:t>
            </a:r>
            <a:r>
              <a:rPr lang="it-IT" dirty="0"/>
              <a:t>usa spesso la parola </a:t>
            </a:r>
            <a:r>
              <a:rPr lang="it-IT" i="1" dirty="0"/>
              <a:t>“ci”</a:t>
            </a:r>
            <a:r>
              <a:rPr lang="it-IT" dirty="0"/>
              <a:t> prima di un verbo, </a:t>
            </a:r>
            <a:r>
              <a:rPr lang="it-IT" b="1" dirty="0"/>
              <a:t>con il significato di “qui” e per evitare di ripetere il nome del luogo.</a:t>
            </a:r>
            <a:endParaRPr lang="it-IT" dirty="0"/>
          </a:p>
          <a:p>
            <a:pPr marL="358775" indent="-358775">
              <a:buNone/>
            </a:pPr>
            <a:endParaRPr lang="it-IT" dirty="0" smtClean="0"/>
          </a:p>
          <a:p>
            <a:pPr marL="358775" indent="-358775">
              <a:buNone/>
            </a:pPr>
            <a:endParaRPr lang="it-IT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23A9E4AE-C60A-48E6-9D59-98A5EDB9D6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984"/>
          <a:stretch/>
        </p:blipFill>
        <p:spPr>
          <a:xfrm>
            <a:off x="210141" y="0"/>
            <a:ext cx="2847975" cy="1216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6C6E3E59-CF3E-4228-8E0E-6410E4D8D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7456" y="163586"/>
            <a:ext cx="2365820" cy="12164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História do emblema da Repubblica Italiana | Minha Saga por Fabio Barbier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750" y="181761"/>
            <a:ext cx="977231" cy="10987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7167E2BE-4B7E-4280-9341-9420C66C58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97244" y="6174384"/>
            <a:ext cx="994756" cy="68361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65776" y="1513434"/>
            <a:ext cx="6667500" cy="45275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4817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23A9E4AE-C60A-48E6-9D59-98A5EDB9D6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984"/>
          <a:stretch/>
        </p:blipFill>
        <p:spPr>
          <a:xfrm>
            <a:off x="201177" y="0"/>
            <a:ext cx="2847975" cy="1216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6C6E3E59-CF3E-4228-8E0E-6410E4D8D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7456" y="163586"/>
            <a:ext cx="2365820" cy="12164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História do emblema da Repubblica Italiana | Minha Saga por Fabio Barbier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750" y="181761"/>
            <a:ext cx="977231" cy="10987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7167E2BE-4B7E-4280-9341-9420C66C58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97244" y="6174384"/>
            <a:ext cx="994756" cy="683616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201177" y="1298668"/>
            <a:ext cx="10174942" cy="3970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i="1" dirty="0"/>
              <a:t>Ci</a:t>
            </a:r>
            <a:r>
              <a:rPr lang="it-IT" dirty="0"/>
              <a:t> dopo i pronomi </a:t>
            </a:r>
            <a:r>
              <a:rPr lang="it-IT" i="1" dirty="0"/>
              <a:t>mi, ti, vi</a:t>
            </a:r>
            <a:r>
              <a:rPr lang="it-IT" dirty="0"/>
              <a:t>  </a:t>
            </a:r>
            <a:r>
              <a:rPr lang="it-IT" b="1" dirty="0"/>
              <a:t>non cambia</a:t>
            </a:r>
            <a:r>
              <a:rPr lang="it-IT" dirty="0"/>
              <a:t>.</a:t>
            </a:r>
          </a:p>
          <a:p>
            <a:endParaRPr lang="it-IT" dirty="0" smtClean="0"/>
          </a:p>
          <a:p>
            <a:r>
              <a:rPr lang="it-IT" dirty="0" smtClean="0"/>
              <a:t>Devo </a:t>
            </a:r>
            <a:r>
              <a:rPr lang="it-IT" dirty="0"/>
              <a:t>andare al lavoro, ma la mia macchina è dal meccanico. </a:t>
            </a:r>
            <a:r>
              <a:rPr lang="it-IT" b="1" dirty="0"/>
              <a:t>Mi ci</a:t>
            </a:r>
            <a:r>
              <a:rPr lang="it-IT" dirty="0"/>
              <a:t> porti tu?</a:t>
            </a:r>
            <a:br>
              <a:rPr lang="it-IT" dirty="0"/>
            </a:br>
            <a:r>
              <a:rPr lang="it-IT" dirty="0"/>
              <a:t>(mi = me; ci = al lavoro</a:t>
            </a:r>
            <a:r>
              <a:rPr lang="it-IT" dirty="0" smtClean="0"/>
              <a:t>)</a:t>
            </a:r>
          </a:p>
          <a:p>
            <a:endParaRPr lang="it-IT" dirty="0"/>
          </a:p>
          <a:p>
            <a:r>
              <a:rPr lang="it-IT" dirty="0"/>
              <a:t>Mi accompagni all'aeroporto? Si, </a:t>
            </a:r>
            <a:r>
              <a:rPr lang="it-IT" b="1" dirty="0"/>
              <a:t>ti ci</a:t>
            </a:r>
            <a:r>
              <a:rPr lang="it-IT" dirty="0"/>
              <a:t> accompagno io!</a:t>
            </a:r>
            <a:br>
              <a:rPr lang="it-IT" dirty="0"/>
            </a:br>
            <a:r>
              <a:rPr lang="it-IT" dirty="0"/>
              <a:t>(ti = te; ci = all'aeroporto</a:t>
            </a:r>
            <a:r>
              <a:rPr lang="it-IT" dirty="0" smtClean="0"/>
              <a:t>)</a:t>
            </a:r>
          </a:p>
          <a:p>
            <a:endParaRPr lang="it-IT" dirty="0"/>
          </a:p>
          <a:p>
            <a:r>
              <a:rPr lang="it-IT" dirty="0"/>
              <a:t>Se siete in ritardo per la lezione, </a:t>
            </a:r>
            <a:r>
              <a:rPr lang="it-IT" b="1" dirty="0"/>
              <a:t>vi ci</a:t>
            </a:r>
            <a:r>
              <a:rPr lang="it-IT" dirty="0"/>
              <a:t> porto io.</a:t>
            </a:r>
            <a:br>
              <a:rPr lang="it-IT" dirty="0"/>
            </a:br>
            <a:r>
              <a:rPr lang="it-IT" dirty="0"/>
              <a:t>(vi = voi; ci = a lezione</a:t>
            </a:r>
            <a:r>
              <a:rPr lang="it-IT" dirty="0" smtClean="0"/>
              <a:t>)</a:t>
            </a:r>
          </a:p>
          <a:p>
            <a:endParaRPr lang="it-IT" dirty="0"/>
          </a:p>
          <a:p>
            <a:r>
              <a:rPr lang="it-IT" dirty="0"/>
              <a:t> </a:t>
            </a:r>
            <a:r>
              <a:rPr lang="it-IT" b="1" i="1" dirty="0"/>
              <a:t>Ci + ci</a:t>
            </a:r>
            <a:r>
              <a:rPr lang="it-IT" b="1" dirty="0"/>
              <a:t> non esiste</a:t>
            </a:r>
            <a:r>
              <a:rPr lang="it-IT" dirty="0"/>
              <a:t>, si utilizza un solo</a:t>
            </a:r>
            <a:r>
              <a:rPr lang="it-IT" i="1" dirty="0"/>
              <a:t>“ci”</a:t>
            </a:r>
            <a:r>
              <a:rPr lang="it-IT" dirty="0"/>
              <a:t>:Noi dobbiamo andare al cinema, chi </a:t>
            </a:r>
            <a:r>
              <a:rPr lang="it-IT" b="1" dirty="0"/>
              <a:t>ci</a:t>
            </a:r>
            <a:r>
              <a:rPr lang="it-IT" dirty="0"/>
              <a:t> porta?</a:t>
            </a:r>
            <a:br>
              <a:rPr lang="it-IT" dirty="0"/>
            </a:br>
            <a:r>
              <a:rPr lang="it-IT" dirty="0"/>
              <a:t>(ci = al cinema</a:t>
            </a:r>
            <a:r>
              <a:rPr lang="it-IT" dirty="0" smtClean="0"/>
              <a:t>)</a:t>
            </a:r>
          </a:p>
          <a:p>
            <a:r>
              <a:rPr lang="it-IT" dirty="0"/>
              <a:t> </a:t>
            </a:r>
            <a:r>
              <a:rPr lang="it-IT" b="1" dirty="0"/>
              <a:t>No!</a:t>
            </a:r>
            <a:r>
              <a:rPr lang="it-IT" dirty="0"/>
              <a:t> Chi ci ci porta?</a:t>
            </a:r>
            <a:endParaRPr lang="pt-BR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746" y="5186082"/>
            <a:ext cx="2609850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9131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23A9E4AE-C60A-48E6-9D59-98A5EDB9D6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984"/>
          <a:stretch/>
        </p:blipFill>
        <p:spPr>
          <a:xfrm>
            <a:off x="201177" y="0"/>
            <a:ext cx="2847975" cy="1216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6C6E3E59-CF3E-4228-8E0E-6410E4D8D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7456" y="163586"/>
            <a:ext cx="2365820" cy="12164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História do emblema da Repubblica Italiana | Minha Saga por Fabio Barbier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750" y="181761"/>
            <a:ext cx="977231" cy="10987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7167E2BE-4B7E-4280-9341-9420C66C58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97244" y="6174384"/>
            <a:ext cx="994756" cy="683616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201177" y="1280551"/>
            <a:ext cx="10174942" cy="45243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i="1" dirty="0" smtClean="0"/>
              <a:t>Uso dei pronomi </a:t>
            </a:r>
            <a:r>
              <a:rPr lang="it-IT" b="1" i="1" dirty="0" smtClean="0"/>
              <a:t>I</a:t>
            </a:r>
            <a:r>
              <a:rPr lang="it-IT" sz="1400" b="1" i="1" dirty="0" smtClean="0"/>
              <a:t>l</a:t>
            </a:r>
            <a:r>
              <a:rPr lang="it-IT" i="1" dirty="0" smtClean="0"/>
              <a:t> e </a:t>
            </a:r>
            <a:r>
              <a:rPr lang="it-IT" b="1" i="1" dirty="0" smtClean="0"/>
              <a:t>Lo</a:t>
            </a:r>
            <a:r>
              <a:rPr lang="it-IT" i="1" dirty="0" smtClean="0"/>
              <a:t>? Quando usare?</a:t>
            </a:r>
          </a:p>
          <a:p>
            <a:endParaRPr lang="it-IT" dirty="0" smtClean="0"/>
          </a:p>
          <a:p>
            <a:r>
              <a:rPr lang="it-IT" b="1" dirty="0" smtClean="0"/>
              <a:t>Il</a:t>
            </a:r>
            <a:r>
              <a:rPr lang="it-IT" dirty="0" smtClean="0"/>
              <a:t> se usa prima dei parole che inizia con una consonante.</a:t>
            </a:r>
          </a:p>
          <a:p>
            <a:r>
              <a:rPr lang="it-IT" dirty="0" smtClean="0"/>
              <a:t>Esempio: Il Ragazzo, Il Libro, Il quaderno, il film, Il palazzo, Il Cavallo, Il bel paese</a:t>
            </a:r>
          </a:p>
          <a:p>
            <a:endParaRPr lang="it-IT" dirty="0"/>
          </a:p>
          <a:p>
            <a:r>
              <a:rPr lang="it-IT" dirty="0" smtClean="0"/>
              <a:t>Lo se usa in due case: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 smtClean="0"/>
              <a:t>Prima di parole che inizia </a:t>
            </a:r>
            <a:r>
              <a:rPr lang="it-IT" dirty="0" smtClean="0"/>
              <a:t>con </a:t>
            </a:r>
            <a:r>
              <a:rPr lang="it-IT" dirty="0" smtClean="0"/>
              <a:t>Z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 smtClean="0"/>
              <a:t>Prima di parole che inizia con S impura (un S seguido por altre consonante)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it-IT" dirty="0"/>
          </a:p>
          <a:p>
            <a:r>
              <a:rPr lang="it-IT" dirty="0" smtClean="0"/>
              <a:t>Esempio: Lo Zio, Lo Studente, Lo spavento, Lo studio dell’art , ecc...</a:t>
            </a:r>
          </a:p>
          <a:p>
            <a:endParaRPr lang="it-IT" dirty="0"/>
          </a:p>
          <a:p>
            <a:r>
              <a:rPr lang="it-IT" dirty="0" smtClean="0"/>
              <a:t>Plural di </a:t>
            </a:r>
            <a:r>
              <a:rPr lang="it-IT" b="1" dirty="0" smtClean="0"/>
              <a:t>Il</a:t>
            </a:r>
            <a:r>
              <a:rPr lang="it-IT" dirty="0" smtClean="0"/>
              <a:t> = </a:t>
            </a:r>
            <a:r>
              <a:rPr lang="it-IT" b="1" dirty="0" smtClean="0"/>
              <a:t>i</a:t>
            </a:r>
          </a:p>
          <a:p>
            <a:r>
              <a:rPr lang="it-IT" dirty="0" smtClean="0"/>
              <a:t>Plural di </a:t>
            </a:r>
            <a:r>
              <a:rPr lang="it-IT" b="1" dirty="0" smtClean="0"/>
              <a:t>Lo</a:t>
            </a:r>
            <a:r>
              <a:rPr lang="it-IT" dirty="0" smtClean="0"/>
              <a:t> = Gli</a:t>
            </a:r>
          </a:p>
          <a:p>
            <a:endParaRPr lang="it-IT" dirty="0" smtClean="0"/>
          </a:p>
          <a:p>
            <a:r>
              <a:rPr lang="it-IT" dirty="0" smtClean="0"/>
              <a:t>Esempio: Il libro = I Libri</a:t>
            </a:r>
          </a:p>
          <a:p>
            <a:r>
              <a:rPr lang="it-IT" dirty="0" smtClean="0"/>
              <a:t>                Lo studente = Gli studenti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546" y="5733558"/>
            <a:ext cx="1674441" cy="1124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266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23A9E4AE-C60A-48E6-9D59-98A5EDB9D6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984"/>
          <a:stretch/>
        </p:blipFill>
        <p:spPr>
          <a:xfrm>
            <a:off x="201177" y="0"/>
            <a:ext cx="2847975" cy="1216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6C6E3E59-CF3E-4228-8E0E-6410E4D8D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7456" y="163586"/>
            <a:ext cx="2365820" cy="12164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História do emblema da Repubblica Italiana | Minha Saga por Fabio Barbier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750" y="181761"/>
            <a:ext cx="977231" cy="10987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7167E2BE-4B7E-4280-9341-9420C66C58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97244" y="6174384"/>
            <a:ext cx="994756" cy="683616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201177" y="1225689"/>
            <a:ext cx="10174942" cy="59093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i="1" dirty="0" smtClean="0"/>
              <a:t>Esercizi :</a:t>
            </a:r>
          </a:p>
          <a:p>
            <a:endParaRPr lang="it-IT" dirty="0"/>
          </a:p>
          <a:p>
            <a:pPr marL="342900" indent="-342900">
              <a:buAutoNum type="arabicPeriod"/>
            </a:pPr>
            <a:r>
              <a:rPr lang="it-IT" dirty="0" smtClean="0"/>
              <a:t>Vorrei mangiare </a:t>
            </a:r>
            <a:r>
              <a:rPr lang="it-IT" b="1" dirty="0" smtClean="0"/>
              <a:t>la</a:t>
            </a:r>
            <a:r>
              <a:rPr lang="it-IT" dirty="0" smtClean="0"/>
              <a:t> carne</a:t>
            </a:r>
          </a:p>
          <a:p>
            <a:pPr marL="342900" indent="-342900">
              <a:buAutoNum type="arabicPeriod"/>
            </a:pPr>
            <a:r>
              <a:rPr lang="it-IT" dirty="0" smtClean="0"/>
              <a:t>La mattina bevo </a:t>
            </a:r>
            <a:r>
              <a:rPr lang="it-IT" b="1" dirty="0" smtClean="0"/>
              <a:t>il </a:t>
            </a:r>
            <a:r>
              <a:rPr lang="it-IT" dirty="0" smtClean="0"/>
              <a:t>caffè</a:t>
            </a:r>
          </a:p>
          <a:p>
            <a:pPr marL="342900" indent="-342900">
              <a:buAutoNum type="arabicPeriod"/>
            </a:pPr>
            <a:r>
              <a:rPr lang="it-IT" dirty="0" smtClean="0"/>
              <a:t>Stamattina firmo </a:t>
            </a:r>
            <a:r>
              <a:rPr lang="it-IT" b="1" dirty="0" smtClean="0"/>
              <a:t>il</a:t>
            </a:r>
            <a:r>
              <a:rPr lang="it-IT" dirty="0" smtClean="0"/>
              <a:t> documento</a:t>
            </a:r>
          </a:p>
          <a:p>
            <a:pPr marL="342900" indent="-342900">
              <a:buAutoNum type="arabicPeriod"/>
            </a:pPr>
            <a:r>
              <a:rPr lang="it-IT" dirty="0" smtClean="0"/>
              <a:t>Più tardi invio </a:t>
            </a:r>
            <a:r>
              <a:rPr lang="it-IT" b="1" dirty="0" smtClean="0"/>
              <a:t>la</a:t>
            </a:r>
            <a:r>
              <a:rPr lang="it-IT" dirty="0" smtClean="0"/>
              <a:t> mail</a:t>
            </a:r>
          </a:p>
          <a:p>
            <a:pPr marL="342900" indent="-342900">
              <a:buAutoNum type="arabicPeriod"/>
            </a:pPr>
            <a:endParaRPr lang="it-IT" dirty="0"/>
          </a:p>
          <a:p>
            <a:pPr marL="342900" indent="-342900">
              <a:buAutoNum type="arabicPeriod"/>
            </a:pPr>
            <a:endParaRPr lang="it-IT" dirty="0" smtClean="0"/>
          </a:p>
          <a:p>
            <a:r>
              <a:rPr lang="it-IT" dirty="0" smtClean="0"/>
              <a:t>Risposte:</a:t>
            </a:r>
          </a:p>
          <a:p>
            <a:endParaRPr lang="it-IT" dirty="0"/>
          </a:p>
          <a:p>
            <a:pPr marL="342900" indent="-342900">
              <a:buAutoNum type="arabicPeriod"/>
            </a:pPr>
            <a:r>
              <a:rPr lang="it-IT" dirty="0"/>
              <a:t>Vorrei mangiare </a:t>
            </a:r>
            <a:r>
              <a:rPr lang="it-IT" b="1" dirty="0"/>
              <a:t>la</a:t>
            </a:r>
            <a:r>
              <a:rPr lang="it-IT" dirty="0"/>
              <a:t> </a:t>
            </a:r>
            <a:r>
              <a:rPr lang="it-IT" dirty="0" smtClean="0"/>
              <a:t>carne</a:t>
            </a:r>
          </a:p>
          <a:p>
            <a:r>
              <a:rPr lang="it-IT" dirty="0"/>
              <a:t> </a:t>
            </a:r>
            <a:r>
              <a:rPr lang="it-IT" dirty="0" smtClean="0"/>
              <a:t>     </a:t>
            </a:r>
            <a:r>
              <a:rPr lang="it-IT" b="1" dirty="0" smtClean="0">
                <a:solidFill>
                  <a:srgbClr val="FF0000"/>
                </a:solidFill>
              </a:rPr>
              <a:t>La</a:t>
            </a:r>
            <a:r>
              <a:rPr lang="it-IT" dirty="0" smtClean="0"/>
              <a:t> vorrei </a:t>
            </a:r>
            <a:r>
              <a:rPr lang="it-IT" b="1" dirty="0" smtClean="0"/>
              <a:t>mangiare</a:t>
            </a:r>
            <a:r>
              <a:rPr lang="it-IT" dirty="0" smtClean="0"/>
              <a:t>  </a:t>
            </a:r>
            <a:endParaRPr lang="it-IT" dirty="0"/>
          </a:p>
          <a:p>
            <a:r>
              <a:rPr lang="it-IT" dirty="0" smtClean="0"/>
              <a:t>2.   La </a:t>
            </a:r>
            <a:r>
              <a:rPr lang="it-IT" dirty="0"/>
              <a:t>mattina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bevo</a:t>
            </a:r>
            <a:r>
              <a:rPr lang="it-IT" dirty="0"/>
              <a:t> </a:t>
            </a:r>
            <a:r>
              <a:rPr lang="it-IT" b="1" dirty="0"/>
              <a:t>il </a:t>
            </a:r>
            <a:r>
              <a:rPr lang="it-IT" dirty="0" smtClean="0"/>
              <a:t>caffè</a:t>
            </a:r>
          </a:p>
          <a:p>
            <a:r>
              <a:rPr lang="it-IT" dirty="0"/>
              <a:t> </a:t>
            </a:r>
            <a:r>
              <a:rPr lang="it-IT" dirty="0" smtClean="0"/>
              <a:t>     La mattina </a:t>
            </a:r>
            <a:r>
              <a:rPr lang="it-IT" b="1" dirty="0" smtClean="0">
                <a:solidFill>
                  <a:srgbClr val="FF0000"/>
                </a:solidFill>
              </a:rPr>
              <a:t>lo</a:t>
            </a:r>
            <a:r>
              <a:rPr lang="it-IT" dirty="0" smtClean="0"/>
              <a:t> </a:t>
            </a:r>
            <a:r>
              <a:rPr lang="it-IT" b="1" dirty="0" smtClean="0"/>
              <a:t>bevo</a:t>
            </a:r>
          </a:p>
          <a:p>
            <a:r>
              <a:rPr lang="it-IT" dirty="0" smtClean="0"/>
              <a:t>3.   Stamattina firmo </a:t>
            </a:r>
            <a:r>
              <a:rPr lang="it-IT" b="1" dirty="0" smtClean="0"/>
              <a:t>il</a:t>
            </a:r>
            <a:r>
              <a:rPr lang="it-IT" dirty="0" smtClean="0"/>
              <a:t> documento</a:t>
            </a:r>
          </a:p>
          <a:p>
            <a:r>
              <a:rPr lang="it-IT" dirty="0" smtClean="0"/>
              <a:t>      Stamattina </a:t>
            </a:r>
            <a:r>
              <a:rPr lang="it-IT" b="1" dirty="0" smtClean="0">
                <a:solidFill>
                  <a:srgbClr val="FF0000"/>
                </a:solidFill>
              </a:rPr>
              <a:t>lo</a:t>
            </a:r>
            <a:r>
              <a:rPr lang="it-IT" dirty="0" smtClean="0"/>
              <a:t> </a:t>
            </a:r>
            <a:r>
              <a:rPr lang="it-IT" b="1" dirty="0" smtClean="0"/>
              <a:t>firmo</a:t>
            </a:r>
            <a:endParaRPr lang="it-IT" b="1" dirty="0"/>
          </a:p>
          <a:p>
            <a:r>
              <a:rPr lang="it-IT" dirty="0" smtClean="0"/>
              <a:t>4.   Più </a:t>
            </a:r>
            <a:r>
              <a:rPr lang="it-IT" dirty="0"/>
              <a:t>tardi invio </a:t>
            </a:r>
            <a:r>
              <a:rPr lang="it-IT" b="1" dirty="0"/>
              <a:t>la</a:t>
            </a:r>
            <a:r>
              <a:rPr lang="it-IT" dirty="0"/>
              <a:t> </a:t>
            </a:r>
            <a:r>
              <a:rPr lang="it-IT" dirty="0" smtClean="0"/>
              <a:t>mail</a:t>
            </a:r>
          </a:p>
          <a:p>
            <a:r>
              <a:rPr lang="it-IT" dirty="0"/>
              <a:t> </a:t>
            </a:r>
            <a:r>
              <a:rPr lang="it-IT" dirty="0" smtClean="0"/>
              <a:t>     Più tadi </a:t>
            </a:r>
            <a:r>
              <a:rPr lang="it-IT" b="1" dirty="0" smtClean="0">
                <a:solidFill>
                  <a:srgbClr val="FF0000"/>
                </a:solidFill>
              </a:rPr>
              <a:t>la</a:t>
            </a:r>
            <a:r>
              <a:rPr lang="it-IT" dirty="0" smtClean="0"/>
              <a:t> </a:t>
            </a:r>
            <a:r>
              <a:rPr lang="it-IT" b="1" dirty="0" smtClean="0"/>
              <a:t>invio</a:t>
            </a:r>
            <a:endParaRPr lang="it-IT" b="1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8648" y="1872187"/>
            <a:ext cx="6667500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173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23A9E4AE-C60A-48E6-9D59-98A5EDB9D6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984"/>
          <a:stretch/>
        </p:blipFill>
        <p:spPr>
          <a:xfrm>
            <a:off x="201177" y="0"/>
            <a:ext cx="2847975" cy="1216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6C6E3E59-CF3E-4228-8E0E-6410E4D8D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7456" y="163586"/>
            <a:ext cx="2365820" cy="12164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História do emblema da Repubblica Italiana | Minha Saga por Fabio Barbier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750" y="181761"/>
            <a:ext cx="977231" cy="10987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7167E2BE-4B7E-4280-9341-9420C66C58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97244" y="6174384"/>
            <a:ext cx="994756" cy="683616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201177" y="1628442"/>
            <a:ext cx="10174942" cy="424731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i="1" dirty="0" smtClean="0"/>
              <a:t>Uso dei pronomi </a:t>
            </a:r>
            <a:r>
              <a:rPr lang="it-IT" b="1" i="1" dirty="0" smtClean="0"/>
              <a:t>I</a:t>
            </a:r>
            <a:r>
              <a:rPr lang="it-IT" sz="1400" b="1" i="1" dirty="0" smtClean="0"/>
              <a:t>o</a:t>
            </a:r>
            <a:r>
              <a:rPr lang="it-IT" i="1" dirty="0" smtClean="0"/>
              <a:t> e </a:t>
            </a:r>
            <a:r>
              <a:rPr lang="it-IT" b="1" i="1" dirty="0" smtClean="0"/>
              <a:t>L</a:t>
            </a:r>
            <a:r>
              <a:rPr lang="it-IT" sz="1400" b="1" i="1" dirty="0" smtClean="0"/>
              <a:t>a</a:t>
            </a:r>
            <a:r>
              <a:rPr lang="it-IT" i="1" dirty="0"/>
              <a:t> </a:t>
            </a:r>
            <a:r>
              <a:rPr lang="it-IT" i="1" dirty="0" smtClean="0"/>
              <a:t>come Oggetto Diretto</a:t>
            </a:r>
          </a:p>
          <a:p>
            <a:endParaRPr lang="it-IT" i="1" dirty="0"/>
          </a:p>
          <a:p>
            <a:r>
              <a:rPr lang="it-IT" b="1" dirty="0" smtClean="0"/>
              <a:t>Sto leggendo un Libro</a:t>
            </a:r>
          </a:p>
          <a:p>
            <a:r>
              <a:rPr lang="it-IT" dirty="0" smtClean="0"/>
              <a:t>Che cosa sta leggendo? </a:t>
            </a:r>
          </a:p>
          <a:p>
            <a:endParaRPr lang="it-IT" dirty="0" smtClean="0"/>
          </a:p>
          <a:p>
            <a:r>
              <a:rPr lang="it-IT" dirty="0" smtClean="0"/>
              <a:t>Un libro = oggetto Diretto</a:t>
            </a:r>
          </a:p>
          <a:p>
            <a:r>
              <a:rPr lang="it-IT" dirty="0" smtClean="0"/>
              <a:t>Un libro = </a:t>
            </a:r>
            <a:r>
              <a:rPr lang="it-IT" b="1" dirty="0" smtClean="0">
                <a:solidFill>
                  <a:srgbClr val="FF0000"/>
                </a:solidFill>
              </a:rPr>
              <a:t>Lo</a:t>
            </a:r>
          </a:p>
          <a:p>
            <a:r>
              <a:rPr lang="it-IT" b="1" u="sng" dirty="0" smtClean="0">
                <a:solidFill>
                  <a:srgbClr val="FF0000"/>
                </a:solidFill>
              </a:rPr>
              <a:t>Lo</a:t>
            </a:r>
            <a:r>
              <a:rPr lang="it-IT" u="sng" dirty="0" smtClean="0"/>
              <a:t> sto leggendo</a:t>
            </a:r>
          </a:p>
          <a:p>
            <a:endParaRPr lang="it-IT" dirty="0"/>
          </a:p>
          <a:p>
            <a:r>
              <a:rPr lang="it-IT" b="1" dirty="0" smtClean="0"/>
              <a:t>Tutti i giorni mangiamo la pizza</a:t>
            </a:r>
          </a:p>
          <a:p>
            <a:r>
              <a:rPr lang="it-IT" dirty="0" smtClean="0"/>
              <a:t>Che cosa stiamo manggiando?</a:t>
            </a:r>
          </a:p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La pizza oggetto Diretto</a:t>
            </a:r>
          </a:p>
          <a:p>
            <a:r>
              <a:rPr lang="it-IT" dirty="0" smtClean="0"/>
              <a:t>La pizza = </a:t>
            </a:r>
            <a:r>
              <a:rPr lang="it-IT" b="1" dirty="0" smtClean="0">
                <a:solidFill>
                  <a:srgbClr val="FF0000"/>
                </a:solidFill>
              </a:rPr>
              <a:t>la</a:t>
            </a:r>
          </a:p>
          <a:p>
            <a:r>
              <a:rPr lang="it-IT" u="sng" dirty="0" smtClean="0"/>
              <a:t>Tutti giorni </a:t>
            </a:r>
            <a:r>
              <a:rPr lang="it-IT" b="1" u="sng" dirty="0" smtClean="0">
                <a:solidFill>
                  <a:srgbClr val="FF0000"/>
                </a:solidFill>
              </a:rPr>
              <a:t>la</a:t>
            </a:r>
            <a:r>
              <a:rPr lang="it-IT" u="sng" dirty="0" smtClean="0"/>
              <a:t> mangiamo</a:t>
            </a:r>
          </a:p>
        </p:txBody>
      </p:sp>
    </p:spTree>
    <p:extLst>
      <p:ext uri="{BB962C8B-B14F-4D97-AF65-F5344CB8AC3E}">
        <p14:creationId xmlns:p14="http://schemas.microsoft.com/office/powerpoint/2010/main" val="148696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cho">
  <a:themeElements>
    <a:clrScheme name="Cach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ach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2235</TotalTime>
  <Words>310</Words>
  <Application>Microsoft Office PowerPoint</Application>
  <PresentationFormat>Widescreen</PresentationFormat>
  <Paragraphs>103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5" baseType="lpstr">
      <vt:lpstr>Arial</vt:lpstr>
      <vt:lpstr>Century Gothic</vt:lpstr>
      <vt:lpstr>Wingdings</vt:lpstr>
      <vt:lpstr>Wingdings 3</vt:lpstr>
      <vt:lpstr>Cacho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Antonio Belelli</dc:creator>
  <cp:lastModifiedBy>ANTONIO BELELLI</cp:lastModifiedBy>
  <cp:revision>157</cp:revision>
  <dcterms:created xsi:type="dcterms:W3CDTF">2022-09-01T12:36:47Z</dcterms:created>
  <dcterms:modified xsi:type="dcterms:W3CDTF">2024-06-10T11:42:26Z</dcterms:modified>
</cp:coreProperties>
</file>