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66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694" y="103809"/>
            <a:ext cx="3548888" cy="113533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693" y="741515"/>
            <a:ext cx="6504061" cy="5404502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9261" y="3020291"/>
            <a:ext cx="3241269" cy="202796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8652883" y="1323376"/>
            <a:ext cx="3380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</a:rPr>
              <a:t>MODULO </a:t>
            </a:r>
            <a:r>
              <a:rPr lang="pt-BR" b="1" dirty="0" smtClean="0">
                <a:solidFill>
                  <a:srgbClr val="FF0000"/>
                </a:solidFill>
              </a:rPr>
              <a:t>SETTANTADUE - 72</a:t>
            </a:r>
          </a:p>
          <a:p>
            <a:pPr algn="ctr"/>
            <a:r>
              <a:rPr lang="pt-BR" dirty="0" smtClean="0">
                <a:latin typeface="Bauhaus 93" panose="04030905020B02020C02" pitchFamily="82" charset="0"/>
              </a:rPr>
              <a:t>TERMINAZIONE DEGLI PAROLE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95270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62538" y="640094"/>
            <a:ext cx="770071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871529" y="116739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SAL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71529" y="1688833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NATURAL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871529" y="22102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ANIMAL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871529" y="273282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BRASIL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71529" y="326011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NORMAL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871529" y="3781559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ORIGINAL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1871529" y="432410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CAPITAL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871529" y="484679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HOSPITAL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871529" y="536948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VOCAL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871529" y="58921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VERBAL</a:t>
            </a:r>
            <a:endParaRPr lang="pt-BR" dirty="0"/>
          </a:p>
        </p:txBody>
      </p:sp>
      <p:sp>
        <p:nvSpPr>
          <p:cNvPr id="15" name="Retângulo 14"/>
          <p:cNvSpPr/>
          <p:nvPr/>
        </p:nvSpPr>
        <p:spPr>
          <a:xfrm>
            <a:off x="1871529" y="6413619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RURAL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5006408" y="116043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SALE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006408" y="1686428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NATURALE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997865" y="221027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ANIMALE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997865" y="2731717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BRASILE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997865" y="326011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NORMALE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4997865" y="377990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ORIGINALE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997865" y="432410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CAPITALE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4997865" y="484679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OSPEDALE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4997865" y="536948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VOCALE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4997865" y="589217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VERBALE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7" name="Retângulo 26"/>
          <p:cNvSpPr/>
          <p:nvPr/>
        </p:nvSpPr>
        <p:spPr>
          <a:xfrm>
            <a:off x="4997865" y="6383559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RURALE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 entalhada para a direita 28"/>
          <p:cNvSpPr/>
          <p:nvPr/>
        </p:nvSpPr>
        <p:spPr>
          <a:xfrm>
            <a:off x="4725110" y="124035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entalhada para a direita 29"/>
          <p:cNvSpPr/>
          <p:nvPr/>
        </p:nvSpPr>
        <p:spPr>
          <a:xfrm>
            <a:off x="4720838" y="176214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entalhada para a direita 30"/>
          <p:cNvSpPr/>
          <p:nvPr/>
        </p:nvSpPr>
        <p:spPr>
          <a:xfrm>
            <a:off x="4689502" y="2284000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entalhada para a direita 31"/>
          <p:cNvSpPr/>
          <p:nvPr/>
        </p:nvSpPr>
        <p:spPr>
          <a:xfrm>
            <a:off x="4689501" y="2797245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entalhada para a direita 32"/>
          <p:cNvSpPr/>
          <p:nvPr/>
        </p:nvSpPr>
        <p:spPr>
          <a:xfrm>
            <a:off x="4689500" y="3333082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entalhada para a direita 33"/>
          <p:cNvSpPr/>
          <p:nvPr/>
        </p:nvSpPr>
        <p:spPr>
          <a:xfrm>
            <a:off x="4720838" y="3868919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entalhada para a direita 34"/>
          <p:cNvSpPr/>
          <p:nvPr/>
        </p:nvSpPr>
        <p:spPr>
          <a:xfrm>
            <a:off x="4720837" y="4410321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entalhada para a direita 35"/>
          <p:cNvSpPr/>
          <p:nvPr/>
        </p:nvSpPr>
        <p:spPr>
          <a:xfrm>
            <a:off x="4720836" y="491612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entalhada para a direita 36"/>
          <p:cNvSpPr/>
          <p:nvPr/>
        </p:nvSpPr>
        <p:spPr>
          <a:xfrm>
            <a:off x="4720835" y="545196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 entalhada para a direita 37"/>
          <p:cNvSpPr/>
          <p:nvPr/>
        </p:nvSpPr>
        <p:spPr>
          <a:xfrm>
            <a:off x="4714421" y="595589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Seta entalhada para a direita 38"/>
          <p:cNvSpPr/>
          <p:nvPr/>
        </p:nvSpPr>
        <p:spPr>
          <a:xfrm>
            <a:off x="4730803" y="6456525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511" y="2262667"/>
            <a:ext cx="3866096" cy="3212504"/>
          </a:xfrm>
          <a:prstGeom prst="rect">
            <a:avLst/>
          </a:prstGeom>
        </p:spPr>
      </p:pic>
      <p:sp>
        <p:nvSpPr>
          <p:cNvPr id="41" name="Elipse 40"/>
          <p:cNvSpPr/>
          <p:nvPr/>
        </p:nvSpPr>
        <p:spPr>
          <a:xfrm>
            <a:off x="8426153" y="495656"/>
            <a:ext cx="2820112" cy="9742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TERMINAZIONI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6443517" y="645945"/>
            <a:ext cx="770071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LE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86" y="645945"/>
            <a:ext cx="767650" cy="44786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5001741" y="650969"/>
            <a:ext cx="825451" cy="442844"/>
          </a:xfrm>
          <a:prstGeom prst="rect">
            <a:avLst/>
          </a:prstGeom>
        </p:spPr>
      </p:pic>
      <p:sp>
        <p:nvSpPr>
          <p:cNvPr id="45" name="Seta para a esquerda e para a direita 44"/>
          <p:cNvSpPr/>
          <p:nvPr/>
        </p:nvSpPr>
        <p:spPr>
          <a:xfrm>
            <a:off x="6005186" y="770363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 para a esquerda e para a direita 45"/>
          <p:cNvSpPr/>
          <p:nvPr/>
        </p:nvSpPr>
        <p:spPr>
          <a:xfrm>
            <a:off x="2831026" y="762768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2469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62538" y="640094"/>
            <a:ext cx="770071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GEM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871529" y="1159794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VIAGEM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71529" y="1688833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MENSAGEM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871529" y="22102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CORAGEM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871529" y="273282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VANTAGEM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71529" y="3254263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PAISAGEM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871529" y="3781559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PERSONAGEM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1871529" y="432410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LINGUAGEM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5006408" y="116043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VIAGGIO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006408" y="1686428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MENSAGGIO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997865" y="221027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CORAGGIO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997865" y="2731717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VANTAGGIO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997865" y="326011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PAESAGGIO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4997865" y="377990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PERSONAGGIO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997865" y="432410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LINGUAGGIO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 entalhada para a direita 28"/>
          <p:cNvSpPr/>
          <p:nvPr/>
        </p:nvSpPr>
        <p:spPr>
          <a:xfrm>
            <a:off x="4725110" y="124035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entalhada para a direita 29"/>
          <p:cNvSpPr/>
          <p:nvPr/>
        </p:nvSpPr>
        <p:spPr>
          <a:xfrm>
            <a:off x="4720838" y="176214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entalhada para a direita 30"/>
          <p:cNvSpPr/>
          <p:nvPr/>
        </p:nvSpPr>
        <p:spPr>
          <a:xfrm>
            <a:off x="4689502" y="2284000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entalhada para a direita 31"/>
          <p:cNvSpPr/>
          <p:nvPr/>
        </p:nvSpPr>
        <p:spPr>
          <a:xfrm>
            <a:off x="4689501" y="2797245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entalhada para a direita 32"/>
          <p:cNvSpPr/>
          <p:nvPr/>
        </p:nvSpPr>
        <p:spPr>
          <a:xfrm>
            <a:off x="4689500" y="3333082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entalhada para a direita 33"/>
          <p:cNvSpPr/>
          <p:nvPr/>
        </p:nvSpPr>
        <p:spPr>
          <a:xfrm>
            <a:off x="4720838" y="3868919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entalhada para a direita 34"/>
          <p:cNvSpPr/>
          <p:nvPr/>
        </p:nvSpPr>
        <p:spPr>
          <a:xfrm>
            <a:off x="4720837" y="4410321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511" y="2262667"/>
            <a:ext cx="3866096" cy="3212504"/>
          </a:xfrm>
          <a:prstGeom prst="rect">
            <a:avLst/>
          </a:prstGeom>
        </p:spPr>
      </p:pic>
      <p:sp>
        <p:nvSpPr>
          <p:cNvPr id="41" name="Elipse 40"/>
          <p:cNvSpPr/>
          <p:nvPr/>
        </p:nvSpPr>
        <p:spPr>
          <a:xfrm>
            <a:off x="8426153" y="495656"/>
            <a:ext cx="2820112" cy="9742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TERMINAZIONI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6443517" y="645945"/>
            <a:ext cx="871683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GGIO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86" y="645945"/>
            <a:ext cx="767650" cy="44786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5001741" y="650969"/>
            <a:ext cx="825451" cy="442844"/>
          </a:xfrm>
          <a:prstGeom prst="rect">
            <a:avLst/>
          </a:prstGeom>
        </p:spPr>
      </p:pic>
      <p:sp>
        <p:nvSpPr>
          <p:cNvPr id="45" name="Seta para a esquerda e para a direita 44"/>
          <p:cNvSpPr/>
          <p:nvPr/>
        </p:nvSpPr>
        <p:spPr>
          <a:xfrm>
            <a:off x="6005186" y="770363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 para a esquerda e para a direita 45"/>
          <p:cNvSpPr/>
          <p:nvPr/>
        </p:nvSpPr>
        <p:spPr>
          <a:xfrm>
            <a:off x="2831026" y="762768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47327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62538" y="640094"/>
            <a:ext cx="875353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ÇÃO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871529" y="116739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AÇÃO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71529" y="1688833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NAÇÃO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871529" y="22102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INFORMAÇÃO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871529" y="273282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COMUNICAÇÃO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71529" y="326011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ORGANIZAÇÃO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871529" y="3781559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SITUAÇÃO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1871529" y="432410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TRADIÇÃO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871529" y="484679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ESTAÇÃO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871529" y="536948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EDUCAÇÃO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871529" y="58921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COLEÇÃO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5006408" y="116043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006408" y="1686428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NAZIONE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997865" y="221027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INFORMAZIONE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997865" y="2731717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COMUNICAZIONE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997865" y="326011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ORGANIZZAZIONE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4997865" y="377990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SITUAZIONE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997865" y="432410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TRADIZIONE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4997865" y="484679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ESTAZIONE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4997865" y="536948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EDUCAZIONE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4997865" y="589217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COLLEZIONE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 entalhada para a direita 28"/>
          <p:cNvSpPr/>
          <p:nvPr/>
        </p:nvSpPr>
        <p:spPr>
          <a:xfrm>
            <a:off x="4725110" y="124035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entalhada para a direita 29"/>
          <p:cNvSpPr/>
          <p:nvPr/>
        </p:nvSpPr>
        <p:spPr>
          <a:xfrm>
            <a:off x="4720838" y="176214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entalhada para a direita 30"/>
          <p:cNvSpPr/>
          <p:nvPr/>
        </p:nvSpPr>
        <p:spPr>
          <a:xfrm>
            <a:off x="4689502" y="2284000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entalhada para a direita 31"/>
          <p:cNvSpPr/>
          <p:nvPr/>
        </p:nvSpPr>
        <p:spPr>
          <a:xfrm>
            <a:off x="4689501" y="2797245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entalhada para a direita 32"/>
          <p:cNvSpPr/>
          <p:nvPr/>
        </p:nvSpPr>
        <p:spPr>
          <a:xfrm>
            <a:off x="4689500" y="3333082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entalhada para a direita 33"/>
          <p:cNvSpPr/>
          <p:nvPr/>
        </p:nvSpPr>
        <p:spPr>
          <a:xfrm>
            <a:off x="4720838" y="3868919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entalhada para a direita 34"/>
          <p:cNvSpPr/>
          <p:nvPr/>
        </p:nvSpPr>
        <p:spPr>
          <a:xfrm>
            <a:off x="4720837" y="4410321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entalhada para a direita 35"/>
          <p:cNvSpPr/>
          <p:nvPr/>
        </p:nvSpPr>
        <p:spPr>
          <a:xfrm>
            <a:off x="4720836" y="491612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entalhada para a direita 36"/>
          <p:cNvSpPr/>
          <p:nvPr/>
        </p:nvSpPr>
        <p:spPr>
          <a:xfrm>
            <a:off x="4720835" y="545196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 entalhada para a direita 37"/>
          <p:cNvSpPr/>
          <p:nvPr/>
        </p:nvSpPr>
        <p:spPr>
          <a:xfrm>
            <a:off x="4714421" y="595589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511" y="2262667"/>
            <a:ext cx="3866096" cy="3212504"/>
          </a:xfrm>
          <a:prstGeom prst="rect">
            <a:avLst/>
          </a:prstGeom>
        </p:spPr>
      </p:pic>
      <p:sp>
        <p:nvSpPr>
          <p:cNvPr id="41" name="Elipse 40"/>
          <p:cNvSpPr/>
          <p:nvPr/>
        </p:nvSpPr>
        <p:spPr>
          <a:xfrm>
            <a:off x="8426153" y="495656"/>
            <a:ext cx="2820112" cy="9742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TERMINAZIONI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6443517" y="645945"/>
            <a:ext cx="862447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ZIONE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86" y="645945"/>
            <a:ext cx="767650" cy="44786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5001741" y="650969"/>
            <a:ext cx="825451" cy="442844"/>
          </a:xfrm>
          <a:prstGeom prst="rect">
            <a:avLst/>
          </a:prstGeom>
        </p:spPr>
      </p:pic>
      <p:sp>
        <p:nvSpPr>
          <p:cNvPr id="45" name="Seta para a esquerda e para a direita 44"/>
          <p:cNvSpPr/>
          <p:nvPr/>
        </p:nvSpPr>
        <p:spPr>
          <a:xfrm>
            <a:off x="6005186" y="770363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 para a esquerda e para a direita 45"/>
          <p:cNvSpPr/>
          <p:nvPr/>
        </p:nvSpPr>
        <p:spPr>
          <a:xfrm>
            <a:off x="2831026" y="762768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34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262538" y="640094"/>
            <a:ext cx="875353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VEL</a:t>
            </a:r>
            <a:endParaRPr lang="pt-BR" dirty="0"/>
          </a:p>
        </p:txBody>
      </p:sp>
      <p:sp>
        <p:nvSpPr>
          <p:cNvPr id="5" name="Retângulo 4"/>
          <p:cNvSpPr/>
          <p:nvPr/>
        </p:nvSpPr>
        <p:spPr>
          <a:xfrm>
            <a:off x="1871529" y="116739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POSSÍVEL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871529" y="1688833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IMPOSSÍVEL</a:t>
            </a:r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1871529" y="22102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INCRÍVEL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871529" y="2732820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TERRÍVEL</a:t>
            </a:r>
            <a:endParaRPr lang="pt-BR" dirty="0"/>
          </a:p>
        </p:txBody>
      </p:sp>
      <p:sp>
        <p:nvSpPr>
          <p:cNvPr id="9" name="Retângulo 8"/>
          <p:cNvSpPr/>
          <p:nvPr/>
        </p:nvSpPr>
        <p:spPr>
          <a:xfrm>
            <a:off x="1871529" y="326011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VISÍVEL</a:t>
            </a:r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1871529" y="3781559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FLEXÍVEL</a:t>
            </a:r>
            <a:endParaRPr lang="pt-BR" dirty="0"/>
          </a:p>
        </p:txBody>
      </p:sp>
      <p:sp>
        <p:nvSpPr>
          <p:cNvPr id="11" name="Retângulo 10"/>
          <p:cNvSpPr/>
          <p:nvPr/>
        </p:nvSpPr>
        <p:spPr>
          <a:xfrm>
            <a:off x="1871529" y="432410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SENSÍVEL</a:t>
            </a:r>
            <a:endParaRPr lang="pt-BR" dirty="0"/>
          </a:p>
        </p:txBody>
      </p:sp>
      <p:sp>
        <p:nvSpPr>
          <p:cNvPr id="12" name="Retângulo 11"/>
          <p:cNvSpPr/>
          <p:nvPr/>
        </p:nvSpPr>
        <p:spPr>
          <a:xfrm>
            <a:off x="1871529" y="484679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DISPONÍVEL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871529" y="536948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ADORÁVEL</a:t>
            </a:r>
            <a:endParaRPr lang="pt-BR" dirty="0"/>
          </a:p>
        </p:txBody>
      </p:sp>
      <p:sp>
        <p:nvSpPr>
          <p:cNvPr id="14" name="Retângulo 13"/>
          <p:cNvSpPr/>
          <p:nvPr/>
        </p:nvSpPr>
        <p:spPr>
          <a:xfrm>
            <a:off x="1871529" y="5892176"/>
            <a:ext cx="2717562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PROVÁVEL</a:t>
            </a:r>
            <a:endParaRPr lang="pt-BR" dirty="0"/>
          </a:p>
        </p:txBody>
      </p:sp>
      <p:sp>
        <p:nvSpPr>
          <p:cNvPr id="17" name="Retângulo 16"/>
          <p:cNvSpPr/>
          <p:nvPr/>
        </p:nvSpPr>
        <p:spPr>
          <a:xfrm>
            <a:off x="5006408" y="116043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POSSIBILE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Retângulo 17"/>
          <p:cNvSpPr/>
          <p:nvPr/>
        </p:nvSpPr>
        <p:spPr>
          <a:xfrm>
            <a:off x="5006408" y="1686428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IMPOSSIBILE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9" name="Retângulo 18"/>
          <p:cNvSpPr/>
          <p:nvPr/>
        </p:nvSpPr>
        <p:spPr>
          <a:xfrm>
            <a:off x="4997865" y="222071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INCREDIBILE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0" name="Retângulo 19"/>
          <p:cNvSpPr/>
          <p:nvPr/>
        </p:nvSpPr>
        <p:spPr>
          <a:xfrm>
            <a:off x="4997865" y="2731717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TERRIBILE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1" name="Retângulo 20"/>
          <p:cNvSpPr/>
          <p:nvPr/>
        </p:nvSpPr>
        <p:spPr>
          <a:xfrm>
            <a:off x="4997865" y="326011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VISIBILE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4997865" y="377990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FLESSIBILE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4997865" y="432410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SENSIBILE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4997865" y="4846795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DISPONIBILE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4997865" y="5369484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ADORABILE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6" name="Retângulo 25"/>
          <p:cNvSpPr/>
          <p:nvPr/>
        </p:nvSpPr>
        <p:spPr>
          <a:xfrm>
            <a:off x="4997865" y="5892176"/>
            <a:ext cx="2717562" cy="44438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PROBABILE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29" name="Seta entalhada para a direita 28"/>
          <p:cNvSpPr/>
          <p:nvPr/>
        </p:nvSpPr>
        <p:spPr>
          <a:xfrm>
            <a:off x="4725110" y="124035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0" name="Seta entalhada para a direita 29"/>
          <p:cNvSpPr/>
          <p:nvPr/>
        </p:nvSpPr>
        <p:spPr>
          <a:xfrm>
            <a:off x="4720838" y="176214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Seta entalhada para a direita 30"/>
          <p:cNvSpPr/>
          <p:nvPr/>
        </p:nvSpPr>
        <p:spPr>
          <a:xfrm>
            <a:off x="4689502" y="2284000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2" name="Seta entalhada para a direita 31"/>
          <p:cNvSpPr/>
          <p:nvPr/>
        </p:nvSpPr>
        <p:spPr>
          <a:xfrm>
            <a:off x="4689501" y="2797245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Seta entalhada para a direita 32"/>
          <p:cNvSpPr/>
          <p:nvPr/>
        </p:nvSpPr>
        <p:spPr>
          <a:xfrm>
            <a:off x="4689500" y="3333082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Seta entalhada para a direita 33"/>
          <p:cNvSpPr/>
          <p:nvPr/>
        </p:nvSpPr>
        <p:spPr>
          <a:xfrm>
            <a:off x="4720838" y="3868919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Seta entalhada para a direita 34"/>
          <p:cNvSpPr/>
          <p:nvPr/>
        </p:nvSpPr>
        <p:spPr>
          <a:xfrm>
            <a:off x="4720837" y="4410321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6" name="Seta entalhada para a direita 35"/>
          <p:cNvSpPr/>
          <p:nvPr/>
        </p:nvSpPr>
        <p:spPr>
          <a:xfrm>
            <a:off x="4720836" y="4916126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7" name="Seta entalhada para a direita 36"/>
          <p:cNvSpPr/>
          <p:nvPr/>
        </p:nvSpPr>
        <p:spPr>
          <a:xfrm>
            <a:off x="4720835" y="545196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Seta entalhada para a direita 37"/>
          <p:cNvSpPr/>
          <p:nvPr/>
        </p:nvSpPr>
        <p:spPr>
          <a:xfrm>
            <a:off x="4714421" y="5955893"/>
            <a:ext cx="145279" cy="2984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0" name="Imagem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8511" y="2262667"/>
            <a:ext cx="3866096" cy="3212504"/>
          </a:xfrm>
          <a:prstGeom prst="rect">
            <a:avLst/>
          </a:prstGeom>
        </p:spPr>
      </p:pic>
      <p:sp>
        <p:nvSpPr>
          <p:cNvPr id="41" name="Elipse 40"/>
          <p:cNvSpPr/>
          <p:nvPr/>
        </p:nvSpPr>
        <p:spPr>
          <a:xfrm>
            <a:off x="8426153" y="495656"/>
            <a:ext cx="2820112" cy="9742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TERMINAZIONI</a:t>
            </a:r>
            <a:endParaRPr lang="pt-BR" dirty="0"/>
          </a:p>
        </p:txBody>
      </p:sp>
      <p:sp>
        <p:nvSpPr>
          <p:cNvPr id="43" name="Retângulo 42"/>
          <p:cNvSpPr/>
          <p:nvPr/>
        </p:nvSpPr>
        <p:spPr>
          <a:xfrm>
            <a:off x="6443517" y="645945"/>
            <a:ext cx="862447" cy="44438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BILE</a:t>
            </a:r>
            <a:endParaRPr lang="pt-BR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186" y="645945"/>
            <a:ext cx="767650" cy="44786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5001741" y="650969"/>
            <a:ext cx="825451" cy="442844"/>
          </a:xfrm>
          <a:prstGeom prst="rect">
            <a:avLst/>
          </a:prstGeom>
        </p:spPr>
      </p:pic>
      <p:sp>
        <p:nvSpPr>
          <p:cNvPr id="45" name="Seta para a esquerda e para a direita 44"/>
          <p:cNvSpPr/>
          <p:nvPr/>
        </p:nvSpPr>
        <p:spPr>
          <a:xfrm>
            <a:off x="6005186" y="770363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Seta para a esquerda e para a direita 45"/>
          <p:cNvSpPr/>
          <p:nvPr/>
        </p:nvSpPr>
        <p:spPr>
          <a:xfrm>
            <a:off x="2831026" y="762768"/>
            <a:ext cx="311635" cy="199031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210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694" y="103809"/>
            <a:ext cx="3548888" cy="1135331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225010" y="979054"/>
            <a:ext cx="2484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IO VADO</a:t>
            </a:r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1233304" y="942298"/>
            <a:ext cx="825451" cy="44284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2507194" y="2014475"/>
            <a:ext cx="896881" cy="44438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NEL</a:t>
            </a:r>
            <a:endParaRPr lang="pt-BR" b="1" dirty="0"/>
          </a:p>
        </p:txBody>
      </p:sp>
      <p:sp>
        <p:nvSpPr>
          <p:cNvPr id="10" name="Retângulo 9"/>
          <p:cNvSpPr/>
          <p:nvPr/>
        </p:nvSpPr>
        <p:spPr>
          <a:xfrm>
            <a:off x="5685249" y="1997839"/>
            <a:ext cx="896881" cy="444381"/>
          </a:xfrm>
          <a:prstGeom prst="rect">
            <a:avLst/>
          </a:prstGeom>
          <a:solidFill>
            <a:srgbClr val="FF00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DAL</a:t>
            </a:r>
            <a:endParaRPr lang="pt-BR" b="1" dirty="0"/>
          </a:p>
        </p:txBody>
      </p:sp>
      <p:sp>
        <p:nvSpPr>
          <p:cNvPr id="11" name="Retângulo 10"/>
          <p:cNvSpPr/>
          <p:nvPr/>
        </p:nvSpPr>
        <p:spPr>
          <a:xfrm>
            <a:off x="8739089" y="2014476"/>
            <a:ext cx="896881" cy="444381"/>
          </a:xfrm>
          <a:prstGeom prst="rect">
            <a:avLst/>
          </a:prstGeom>
          <a:solidFill>
            <a:srgbClr val="0070C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b="1" dirty="0" err="1" smtClean="0">
                <a:solidFill>
                  <a:srgbClr val="0070C0"/>
                </a:solidFill>
              </a:rPr>
              <a:t>L</a:t>
            </a:r>
            <a:r>
              <a:rPr lang="pt-BR" b="1" dirty="0" err="1" smtClean="0">
                <a:solidFill>
                  <a:schemeClr val="bg1"/>
                </a:solidFill>
              </a:rPr>
              <a:t>All</a:t>
            </a:r>
            <a:r>
              <a:rPr lang="pt-BR" b="1" dirty="0" err="1" smtClean="0">
                <a:solidFill>
                  <a:srgbClr val="0070C0"/>
                </a:solidFill>
              </a:rPr>
              <a:t>L</a:t>
            </a:r>
            <a:endParaRPr lang="pt-BR" b="1" dirty="0">
              <a:solidFill>
                <a:srgbClr val="0070C0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1862297" y="2512291"/>
            <a:ext cx="21866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Si usa </a:t>
            </a:r>
            <a:r>
              <a:rPr lang="pt-BR" sz="1600" b="1" dirty="0" err="1" smtClean="0"/>
              <a:t>con</a:t>
            </a:r>
            <a:r>
              <a:rPr lang="pt-BR" sz="1600" b="1" dirty="0" smtClean="0"/>
              <a:t> i </a:t>
            </a:r>
            <a:r>
              <a:rPr lang="pt-BR" sz="1600" b="1" dirty="0" err="1" smtClean="0"/>
              <a:t>luoghi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che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iniziano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con</a:t>
            </a:r>
            <a:r>
              <a:rPr lang="pt-BR" sz="1600" b="1" dirty="0" smtClean="0"/>
              <a:t> una </a:t>
            </a:r>
            <a:r>
              <a:rPr lang="pt-BR" sz="1600" b="1" dirty="0" smtClean="0">
                <a:solidFill>
                  <a:srgbClr val="FF0000"/>
                </a:solidFill>
              </a:rPr>
              <a:t>consonante</a:t>
            </a:r>
            <a:endParaRPr lang="pt-BR" sz="1600" b="1" dirty="0">
              <a:solidFill>
                <a:srgbClr val="FF0000"/>
              </a:solidFill>
            </a:endParaRPr>
          </a:p>
        </p:txBody>
      </p:sp>
      <p:sp>
        <p:nvSpPr>
          <p:cNvPr id="14" name="CaixaDeTexto 13"/>
          <p:cNvSpPr txBox="1"/>
          <p:nvPr/>
        </p:nvSpPr>
        <p:spPr>
          <a:xfrm>
            <a:off x="5157420" y="2512291"/>
            <a:ext cx="1952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Si usa </a:t>
            </a:r>
            <a:r>
              <a:rPr lang="pt-BR" sz="1600" b="1" dirty="0" err="1" smtClean="0"/>
              <a:t>con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le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persone</a:t>
            </a:r>
            <a:r>
              <a:rPr lang="pt-BR" sz="1600" b="1" dirty="0" smtClean="0"/>
              <a:t> e </a:t>
            </a:r>
            <a:r>
              <a:rPr lang="pt-BR" sz="1600" b="1" dirty="0" err="1" smtClean="0"/>
              <a:t>le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professioni</a:t>
            </a:r>
            <a:r>
              <a:rPr lang="pt-BR" sz="1600" b="1" dirty="0" smtClean="0"/>
              <a:t>.</a:t>
            </a:r>
            <a:endParaRPr lang="pt-BR" sz="1600" b="1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8101339" y="2512291"/>
            <a:ext cx="21723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600" b="1" dirty="0" smtClean="0"/>
              <a:t>Si usa </a:t>
            </a:r>
            <a:r>
              <a:rPr lang="pt-BR" sz="1600" b="1" dirty="0" err="1" smtClean="0"/>
              <a:t>con</a:t>
            </a:r>
            <a:r>
              <a:rPr lang="pt-BR" sz="1600" b="1" dirty="0" smtClean="0"/>
              <a:t> i </a:t>
            </a:r>
            <a:r>
              <a:rPr lang="pt-BR" sz="1600" b="1" dirty="0" err="1" smtClean="0"/>
              <a:t>luoghi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che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iniziano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con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vocale</a:t>
            </a:r>
            <a:endParaRPr lang="pt-BR" sz="1600" b="1" dirty="0">
              <a:solidFill>
                <a:srgbClr val="FF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753183" y="3586005"/>
            <a:ext cx="3301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B050"/>
                </a:solidFill>
              </a:rPr>
              <a:t>nel</a:t>
            </a:r>
            <a:r>
              <a:rPr lang="pt-BR" sz="1600" b="1" dirty="0" smtClean="0"/>
              <a:t> parco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B050"/>
                </a:solidFill>
              </a:rPr>
              <a:t>nel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supermercato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B050"/>
                </a:solidFill>
              </a:rPr>
              <a:t>nel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museo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B050"/>
                </a:solidFill>
              </a:rPr>
              <a:t>nel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giardino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B050"/>
                </a:solidFill>
              </a:rPr>
              <a:t>nel</a:t>
            </a:r>
            <a:r>
              <a:rPr lang="pt-BR" sz="1600" b="1" dirty="0" smtClean="0"/>
              <a:t> Bosco</a:t>
            </a:r>
            <a:endParaRPr lang="pt-BR" sz="1600" b="1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4799555" y="3586005"/>
            <a:ext cx="3301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dal</a:t>
            </a:r>
            <a:r>
              <a:rPr lang="pt-BR" sz="1600" b="1" dirty="0" smtClean="0"/>
              <a:t> medico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dal</a:t>
            </a:r>
            <a:r>
              <a:rPr lang="pt-BR" sz="1600" b="1" dirty="0" smtClean="0">
                <a:solidFill>
                  <a:srgbClr val="FF0000"/>
                </a:solidFill>
              </a:rPr>
              <a:t> </a:t>
            </a:r>
            <a:r>
              <a:rPr lang="pt-BR" sz="1600" b="1" dirty="0" smtClean="0"/>
              <a:t>dentista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dal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parrucchiere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dal</a:t>
            </a:r>
            <a:r>
              <a:rPr lang="pt-BR" sz="1600" b="1" dirty="0" smtClean="0"/>
              <a:t> professore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FF0000"/>
                </a:solidFill>
              </a:rPr>
              <a:t>dal</a:t>
            </a:r>
            <a:r>
              <a:rPr lang="pt-BR" sz="1600" b="1" dirty="0" smtClean="0"/>
              <a:t> </a:t>
            </a:r>
            <a:r>
              <a:rPr lang="pt-BR" sz="1600" b="1" dirty="0" err="1" smtClean="0"/>
              <a:t>meccanico</a:t>
            </a:r>
            <a:endParaRPr lang="pt-BR" sz="1600" b="1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7985078" y="3569885"/>
            <a:ext cx="33017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70C0"/>
                </a:solidFill>
              </a:rPr>
              <a:t>all</a:t>
            </a:r>
            <a:r>
              <a:rPr lang="pt-BR" sz="1600" b="1" dirty="0" err="1" smtClean="0"/>
              <a:t>’universit</a:t>
            </a:r>
            <a:r>
              <a:rPr lang="pt-BR" sz="1600" b="1" dirty="0" err="1"/>
              <a:t>à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70C0"/>
                </a:solidFill>
              </a:rPr>
              <a:t>all</a:t>
            </a:r>
            <a:r>
              <a:rPr lang="pt-BR" sz="1600" b="1" dirty="0" err="1" smtClean="0"/>
              <a:t>’aeroporto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70C0"/>
                </a:solidFill>
              </a:rPr>
              <a:t>all</a:t>
            </a:r>
            <a:r>
              <a:rPr lang="pt-BR" sz="1600" b="1" dirty="0" err="1" smtClean="0"/>
              <a:t>’ospedale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70C0"/>
                </a:solidFill>
              </a:rPr>
              <a:t>all</a:t>
            </a:r>
            <a:r>
              <a:rPr lang="pt-BR" sz="1600" b="1" dirty="0" err="1" smtClean="0"/>
              <a:t>’edicola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err="1" smtClean="0"/>
              <a:t>Vado</a:t>
            </a:r>
            <a:r>
              <a:rPr lang="pt-BR" sz="1600" b="1" dirty="0" smtClean="0"/>
              <a:t> </a:t>
            </a:r>
            <a:r>
              <a:rPr lang="pt-BR" sz="1600" b="1" dirty="0" err="1" smtClean="0">
                <a:solidFill>
                  <a:srgbClr val="0070C0"/>
                </a:solidFill>
              </a:rPr>
              <a:t>all</a:t>
            </a:r>
            <a:r>
              <a:rPr lang="pt-BR" sz="1600" b="1" dirty="0" err="1" smtClean="0"/>
              <a:t>’ufficio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2264310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8694" y="103809"/>
            <a:ext cx="3548888" cy="1135331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5" t="7796" r="7313" b="11426"/>
          <a:stretch/>
        </p:blipFill>
        <p:spPr>
          <a:xfrm>
            <a:off x="1233304" y="942298"/>
            <a:ext cx="825451" cy="442844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1570432" y="2126659"/>
            <a:ext cx="3301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Do = </a:t>
            </a:r>
            <a:r>
              <a:rPr lang="pt-BR" sz="1600" b="1" dirty="0" err="1" smtClean="0"/>
              <a:t>del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dello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dell</a:t>
            </a:r>
            <a:r>
              <a:rPr lang="pt-BR" sz="1600" b="1" dirty="0" smtClean="0"/>
              <a:t>’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Da = Della, </a:t>
            </a:r>
            <a:r>
              <a:rPr lang="pt-BR" sz="1600" b="1" dirty="0" err="1" smtClean="0"/>
              <a:t>dell</a:t>
            </a:r>
            <a:r>
              <a:rPr lang="pt-BR" sz="1600" b="1" dirty="0" smtClean="0"/>
              <a:t>’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Dos = dei, </a:t>
            </a:r>
            <a:r>
              <a:rPr lang="pt-BR" sz="1600" b="1" dirty="0" err="1" smtClean="0"/>
              <a:t>degli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Das = </a:t>
            </a:r>
            <a:r>
              <a:rPr lang="pt-BR" sz="1600" b="1" dirty="0" err="1" smtClean="0"/>
              <a:t>delle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No = </a:t>
            </a:r>
            <a:r>
              <a:rPr lang="pt-BR" sz="1600" b="1" dirty="0" err="1" smtClean="0"/>
              <a:t>nel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nello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nell</a:t>
            </a:r>
            <a:r>
              <a:rPr lang="pt-BR" sz="1600" b="1" dirty="0" smtClean="0"/>
              <a:t>’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Na = </a:t>
            </a:r>
            <a:r>
              <a:rPr lang="pt-BR" sz="1600" b="1" dirty="0" err="1" smtClean="0"/>
              <a:t>nella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nell</a:t>
            </a:r>
            <a:r>
              <a:rPr lang="pt-BR" sz="1600" b="1" dirty="0" smtClean="0"/>
              <a:t>’</a:t>
            </a:r>
            <a:endParaRPr lang="pt-BR" sz="1600" b="1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1570432" y="3696319"/>
            <a:ext cx="33017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Nos = </a:t>
            </a:r>
            <a:r>
              <a:rPr lang="pt-BR" sz="1600" b="1" dirty="0" err="1" smtClean="0"/>
              <a:t>nei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negli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Nas = </a:t>
            </a:r>
            <a:r>
              <a:rPr lang="pt-BR" sz="1600" b="1" dirty="0" err="1" smtClean="0"/>
              <a:t>nelle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À = ala, </a:t>
            </a:r>
            <a:r>
              <a:rPr lang="pt-BR" sz="1600" b="1" dirty="0" err="1" smtClean="0"/>
              <a:t>all</a:t>
            </a:r>
            <a:r>
              <a:rPr lang="pt-BR" sz="1600" b="1" dirty="0" smtClean="0"/>
              <a:t>’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Às = </a:t>
            </a:r>
            <a:r>
              <a:rPr lang="pt-BR" sz="1600" b="1" dirty="0" err="1" smtClean="0"/>
              <a:t>alle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Ao = al, </a:t>
            </a:r>
            <a:r>
              <a:rPr lang="pt-BR" sz="1600" b="1" dirty="0" err="1" smtClean="0"/>
              <a:t>allo</a:t>
            </a:r>
            <a:r>
              <a:rPr lang="pt-BR" sz="1600" b="1" dirty="0" smtClean="0"/>
              <a:t>, </a:t>
            </a:r>
            <a:r>
              <a:rPr lang="pt-BR" sz="1600" b="1" dirty="0" err="1" smtClean="0"/>
              <a:t>all</a:t>
            </a:r>
            <a:r>
              <a:rPr lang="pt-BR" sz="1600" b="1" dirty="0" smtClean="0"/>
              <a:t>’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Pela = per </a:t>
            </a:r>
            <a:r>
              <a:rPr lang="pt-BR" sz="1600" b="1" dirty="0" err="1" smtClean="0"/>
              <a:t>la</a:t>
            </a:r>
            <a:r>
              <a:rPr lang="pt-BR" sz="1600" b="1" dirty="0" smtClean="0"/>
              <a:t>, per l’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Pelas = per </a:t>
            </a:r>
            <a:r>
              <a:rPr lang="pt-BR" sz="1600" b="1" dirty="0" err="1" smtClean="0"/>
              <a:t>le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Pelo = per </a:t>
            </a:r>
            <a:r>
              <a:rPr lang="pt-BR" sz="1600" b="1" dirty="0" err="1" smtClean="0"/>
              <a:t>il</a:t>
            </a:r>
            <a:r>
              <a:rPr lang="pt-BR" sz="1600" b="1" dirty="0" smtClean="0"/>
              <a:t>, per </a:t>
            </a:r>
            <a:r>
              <a:rPr lang="pt-BR" sz="1600" b="1" dirty="0" err="1" smtClean="0"/>
              <a:t>lo</a:t>
            </a:r>
            <a:endParaRPr lang="pt-BR" sz="1600" b="1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pt-BR" sz="1600" b="1" dirty="0" smtClean="0"/>
              <a:t>Pelos = per i, per </a:t>
            </a:r>
            <a:r>
              <a:rPr lang="pt-BR" sz="1600" b="1" dirty="0" err="1" smtClean="0"/>
              <a:t>gli</a:t>
            </a:r>
            <a:endParaRPr lang="pt-BR" sz="1600" b="1" dirty="0"/>
          </a:p>
        </p:txBody>
      </p:sp>
    </p:spTree>
    <p:extLst>
      <p:ext uri="{BB962C8B-B14F-4D97-AF65-F5344CB8AC3E}">
        <p14:creationId xmlns:p14="http://schemas.microsoft.com/office/powerpoint/2010/main" val="519146033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309</TotalTime>
  <Words>255</Words>
  <Application>Microsoft Office PowerPoint</Application>
  <PresentationFormat>Widescreen</PresentationFormat>
  <Paragraphs>127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Bauhaus 93</vt:lpstr>
      <vt:lpstr>Century Gothic</vt:lpstr>
      <vt:lpstr>Wingdings</vt:lpstr>
      <vt:lpstr>Wingdings 3</vt:lpstr>
      <vt:lpstr>Cacho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41</cp:revision>
  <dcterms:created xsi:type="dcterms:W3CDTF">2024-11-13T18:51:31Z</dcterms:created>
  <dcterms:modified xsi:type="dcterms:W3CDTF">2026-08-10T17:16:16Z</dcterms:modified>
</cp:coreProperties>
</file>