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6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0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9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1423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4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2079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72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83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8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8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6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3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0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9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0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49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74274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4555260" y="893238"/>
            <a:ext cx="444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TRANTACINQUE</a:t>
            </a:r>
          </a:p>
          <a:p>
            <a:pPr algn="ctr"/>
            <a:r>
              <a:rPr lang="pt-BR" b="1" dirty="0" smtClean="0"/>
              <a:t>LA FARMACIA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0FA5FA9-4CD6-4CE0-8AF8-3602F19C7DF8}"/>
              </a:ext>
            </a:extLst>
          </p:cNvPr>
          <p:cNvSpPr txBox="1"/>
          <p:nvPr/>
        </p:nvSpPr>
        <p:spPr>
          <a:xfrm>
            <a:off x="-418060" y="46202"/>
            <a:ext cx="989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66858" y="2367146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19327" y="3005607"/>
            <a:ext cx="5205844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CHE COS’È UNA FARMACIA</a:t>
            </a:r>
          </a:p>
          <a:p>
            <a:endParaRPr lang="it-IT" dirty="0"/>
          </a:p>
          <a:p>
            <a:pPr marL="342900" indent="-342900" algn="just">
              <a:buAutoNum type="arabicPeriod"/>
            </a:pPr>
            <a:r>
              <a:rPr lang="it-IT" dirty="0"/>
              <a:t>La FARMACIA è la scienza e la tecnica che si occupa della preparazione, delle proprietà, dell'uso e degli effetti dei farmaci, cioè dei medicinali</a:t>
            </a:r>
            <a:r>
              <a:rPr lang="it-IT" dirty="0" smtClean="0"/>
              <a:t>;</a:t>
            </a:r>
          </a:p>
          <a:p>
            <a:pPr marL="342900" indent="-342900" algn="just">
              <a:buAutoNum type="arabicPeriod"/>
            </a:pPr>
            <a:r>
              <a:rPr lang="it-IT" dirty="0" smtClean="0"/>
              <a:t>La </a:t>
            </a:r>
            <a:r>
              <a:rPr lang="it-IT" dirty="0"/>
              <a:t>parola si riferisce anche al corso universitario che si occupa dello studio e dell'insegnamento di questa </a:t>
            </a:r>
            <a:r>
              <a:rPr lang="it-IT" dirty="0" smtClean="0"/>
              <a:t>scienza.</a:t>
            </a:r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01" y="1717804"/>
            <a:ext cx="6317777" cy="4332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53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74274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4555260" y="893238"/>
            <a:ext cx="444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TRANTACINQUE</a:t>
            </a:r>
          </a:p>
          <a:p>
            <a:pPr algn="ctr"/>
            <a:r>
              <a:rPr lang="pt-BR" b="1" dirty="0" smtClean="0"/>
              <a:t>LA FARMACIA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0FA5FA9-4CD6-4CE0-8AF8-3602F19C7DF8}"/>
              </a:ext>
            </a:extLst>
          </p:cNvPr>
          <p:cNvSpPr txBox="1"/>
          <p:nvPr/>
        </p:nvSpPr>
        <p:spPr>
          <a:xfrm>
            <a:off x="-418060" y="46202"/>
            <a:ext cx="989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66858" y="2367146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19327" y="3005607"/>
            <a:ext cx="520584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Chie è uno Farmacista?</a:t>
            </a:r>
          </a:p>
          <a:p>
            <a:endParaRPr lang="it-IT" dirty="0" smtClean="0"/>
          </a:p>
          <a:p>
            <a:pPr algn="just"/>
            <a:r>
              <a:rPr lang="it-IT" dirty="0" smtClean="0"/>
              <a:t>Il</a:t>
            </a:r>
            <a:r>
              <a:rPr lang="it-IT" dirty="0"/>
              <a:t> farmacista è un professionista sanitario che si occupa della preparazione, della fabbricazione e del controllo dei medicinali, nonché della loro corretta dispensazione, della giusta posologia, aderenza alla terapia ed possibili effetti collaterali.</a:t>
            </a:r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5507" y="1766277"/>
            <a:ext cx="6151334" cy="4322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046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74274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4555260" y="893238"/>
            <a:ext cx="444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TRANTACINQUE</a:t>
            </a:r>
          </a:p>
          <a:p>
            <a:pPr algn="ctr"/>
            <a:r>
              <a:rPr lang="pt-BR" b="1" dirty="0" smtClean="0"/>
              <a:t>LA FARMACIA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0FA5FA9-4CD6-4CE0-8AF8-3602F19C7DF8}"/>
              </a:ext>
            </a:extLst>
          </p:cNvPr>
          <p:cNvSpPr txBox="1"/>
          <p:nvPr/>
        </p:nvSpPr>
        <p:spPr>
          <a:xfrm>
            <a:off x="-418060" y="46202"/>
            <a:ext cx="989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66858" y="2367146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25323" y="3261981"/>
            <a:ext cx="487052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pPr algn="just"/>
            <a:r>
              <a:rPr lang="it-IT" b="1" dirty="0"/>
              <a:t>Qual è lo stipendio di un farmacista in Italia</a:t>
            </a:r>
            <a:r>
              <a:rPr lang="it-IT" b="1" dirty="0" smtClean="0"/>
              <a:t>?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Nonostante si tratti di un lavoro altamente specializzato, lo stipendio medio del farmacista dipendente in Italia si attesta fra i 1.300 e i 1.600 euro al mese.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6442" y="1857694"/>
            <a:ext cx="6366834" cy="4175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27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74274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4555260" y="893238"/>
            <a:ext cx="444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TRANTACINQUE</a:t>
            </a:r>
          </a:p>
          <a:p>
            <a:pPr algn="ctr"/>
            <a:r>
              <a:rPr lang="pt-BR" b="1" dirty="0" smtClean="0"/>
              <a:t>LA FARMACIA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0FA5FA9-4CD6-4CE0-8AF8-3602F19C7DF8}"/>
              </a:ext>
            </a:extLst>
          </p:cNvPr>
          <p:cNvSpPr txBox="1"/>
          <p:nvPr/>
        </p:nvSpPr>
        <p:spPr>
          <a:xfrm>
            <a:off x="-418060" y="46202"/>
            <a:ext cx="989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66858" y="2367146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19327" y="3005607"/>
            <a:ext cx="5205844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Cosa si fa in una Farmacia?</a:t>
            </a:r>
          </a:p>
          <a:p>
            <a:endParaRPr lang="it-IT" dirty="0"/>
          </a:p>
          <a:p>
            <a:pPr algn="just"/>
            <a:r>
              <a:rPr lang="it-IT" dirty="0"/>
              <a:t>Nelle farmacie aperte al pubblico, distribuisce medicinali, dispositivi medici, prodotti per l'igiene della persona e dell'ambiente, alimenti per la prima infanzia e per patologie particolari, prodotti alimentari e integratori per persone anziane e/o debilitate, cosmetici.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4936" y="1644940"/>
            <a:ext cx="5246051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5050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74274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4555260" y="893238"/>
            <a:ext cx="444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TRANTACINQUE</a:t>
            </a:r>
          </a:p>
          <a:p>
            <a:pPr algn="ctr"/>
            <a:r>
              <a:rPr lang="pt-BR" b="1" dirty="0" smtClean="0"/>
              <a:t>LA FARMACIA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0FA5FA9-4CD6-4CE0-8AF8-3602F19C7DF8}"/>
              </a:ext>
            </a:extLst>
          </p:cNvPr>
          <p:cNvSpPr txBox="1"/>
          <p:nvPr/>
        </p:nvSpPr>
        <p:spPr>
          <a:xfrm>
            <a:off x="-418060" y="46202"/>
            <a:ext cx="989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66858" y="2367146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6958" y="1517857"/>
            <a:ext cx="10940286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CHE SERVIZI PUÒ OFFRIRE  IN UNA FARMACIA</a:t>
            </a:r>
          </a:p>
          <a:p>
            <a:endParaRPr lang="it-IT" dirty="0"/>
          </a:p>
          <a:p>
            <a:r>
              <a:rPr lang="it-IT" dirty="0" smtClean="0"/>
              <a:t>I</a:t>
            </a:r>
            <a:r>
              <a:rPr lang="it-IT" dirty="0"/>
              <a:t> servizi e le prestazioni della farmacia sono sintetizzabili come segue: </a:t>
            </a:r>
            <a:endParaRPr lang="it-IT" dirty="0" smtClean="0"/>
          </a:p>
          <a:p>
            <a:endParaRPr lang="it-IT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 smtClean="0"/>
              <a:t>dispensazione </a:t>
            </a:r>
            <a:r>
              <a:rPr lang="it-IT" dirty="0"/>
              <a:t>dei medicinali; </a:t>
            </a:r>
            <a:endParaRPr lang="it-IT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 servizi di base (che tutte le farmacie sono tenute ad erogare); </a:t>
            </a:r>
            <a:endParaRPr lang="it-IT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 smtClean="0"/>
              <a:t>servizi</a:t>
            </a:r>
            <a:r>
              <a:rPr lang="it-IT" dirty="0"/>
              <a:t> socio-sanitari specializzati (che possono caratterizzare specifiche farmacie); </a:t>
            </a:r>
            <a:endParaRPr lang="it-IT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 smtClean="0"/>
              <a:t>servizi</a:t>
            </a:r>
            <a:r>
              <a:rPr lang="it-IT" dirty="0"/>
              <a:t> di informazione ed educazione sanitaria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7576" y="3936852"/>
            <a:ext cx="7734300" cy="2798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8284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74274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4555260" y="893238"/>
            <a:ext cx="444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TRANTACINQUE</a:t>
            </a:r>
          </a:p>
          <a:p>
            <a:pPr algn="ctr"/>
            <a:r>
              <a:rPr lang="pt-BR" b="1" dirty="0" smtClean="0"/>
              <a:t>LA FARMACIA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0FA5FA9-4CD6-4CE0-8AF8-3602F19C7DF8}"/>
              </a:ext>
            </a:extLst>
          </p:cNvPr>
          <p:cNvSpPr txBox="1"/>
          <p:nvPr/>
        </p:nvSpPr>
        <p:spPr>
          <a:xfrm>
            <a:off x="-418060" y="46202"/>
            <a:ext cx="989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66858" y="2367146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19327" y="3005607"/>
            <a:ext cx="5205844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Quanti tipi di Farmacia Esistono?</a:t>
            </a:r>
          </a:p>
          <a:p>
            <a:endParaRPr lang="it-IT" dirty="0"/>
          </a:p>
          <a:p>
            <a:pPr algn="just"/>
            <a:r>
              <a:rPr lang="it-IT" dirty="0" smtClean="0"/>
              <a:t>Le </a:t>
            </a:r>
            <a:r>
              <a:rPr lang="it-IT" dirty="0"/>
              <a:t>farmacie sono </a:t>
            </a:r>
            <a:r>
              <a:rPr lang="it-IT" b="1" dirty="0"/>
              <a:t>classificate in due categorie: </a:t>
            </a:r>
            <a:endParaRPr lang="it-IT" b="1" dirty="0" smtClean="0"/>
          </a:p>
          <a:p>
            <a:pPr algn="just"/>
            <a:endParaRPr lang="it-IT" b="1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b="1" dirty="0" smtClean="0">
                <a:solidFill>
                  <a:srgbClr val="FF0000"/>
                </a:solidFill>
              </a:rPr>
              <a:t>Farmacie </a:t>
            </a:r>
            <a:r>
              <a:rPr lang="it-IT" b="1" dirty="0">
                <a:solidFill>
                  <a:srgbClr val="FF0000"/>
                </a:solidFill>
              </a:rPr>
              <a:t>urbane</a:t>
            </a:r>
            <a:r>
              <a:rPr lang="it-IT" dirty="0"/>
              <a:t> (situate in Comuni o centri abitati con popolazione superiore a 5.000 abitanti); </a:t>
            </a:r>
            <a:endParaRPr lang="it-IT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b="1" dirty="0" smtClean="0">
                <a:solidFill>
                  <a:srgbClr val="FF0000"/>
                </a:solidFill>
              </a:rPr>
              <a:t>Farmacie </a:t>
            </a:r>
            <a:r>
              <a:rPr lang="it-IT" b="1" dirty="0">
                <a:solidFill>
                  <a:srgbClr val="FF0000"/>
                </a:solidFill>
              </a:rPr>
              <a:t>rurali </a:t>
            </a:r>
            <a:r>
              <a:rPr lang="it-IT" dirty="0"/>
              <a:t>(ubicate in Comuni, frazioni o centri abitati con popolazione non superiore a 5.000 abitanti)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5171" y="1765083"/>
            <a:ext cx="6477023" cy="4379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5566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74274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4555260" y="893238"/>
            <a:ext cx="444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TRANTACINQUE</a:t>
            </a:r>
          </a:p>
          <a:p>
            <a:pPr algn="ctr"/>
            <a:r>
              <a:rPr lang="pt-BR" b="1" dirty="0" smtClean="0"/>
              <a:t>LA FARMACIA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0FA5FA9-4CD6-4CE0-8AF8-3602F19C7DF8}"/>
              </a:ext>
            </a:extLst>
          </p:cNvPr>
          <p:cNvSpPr txBox="1"/>
          <p:nvPr/>
        </p:nvSpPr>
        <p:spPr>
          <a:xfrm>
            <a:off x="-418060" y="46202"/>
            <a:ext cx="989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66858" y="2367146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08232" y="2864320"/>
            <a:ext cx="5205844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Cosa si può vendere in farmacia</a:t>
            </a:r>
            <a:r>
              <a:rPr lang="it-IT" b="1" dirty="0" smtClean="0"/>
              <a:t>?</a:t>
            </a:r>
          </a:p>
          <a:p>
            <a:endParaRPr lang="it-IT" b="1" dirty="0"/>
          </a:p>
          <a:p>
            <a:pPr algn="just"/>
            <a:r>
              <a:rPr lang="it-IT" dirty="0"/>
              <a:t>Se ci si chiede cosa possano vendere le farmacie, la risposta è molto più semplice: oltre a tutti i prodotti di cui si è detto fino ad ora, quindi articoli che non rientrano nella categoria dei farmaci, SOP e OTC, le farmacie possono vendere anche farmaci per i quali la ricetta medica è necessaria.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5171" y="2714832"/>
            <a:ext cx="6566829" cy="286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7878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460</TotalTime>
  <Words>144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Wingdings</vt:lpstr>
      <vt:lpstr>Wingdings 3</vt:lpstr>
      <vt:lpstr>Cacho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Belelli</dc:creator>
  <cp:lastModifiedBy>ANTONIO BELELLI</cp:lastModifiedBy>
  <cp:revision>62</cp:revision>
  <dcterms:created xsi:type="dcterms:W3CDTF">2022-09-01T12:36:47Z</dcterms:created>
  <dcterms:modified xsi:type="dcterms:W3CDTF">2024-06-21T13:58:32Z</dcterms:modified>
</cp:coreProperties>
</file>