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34" r:id="rId1"/>
  </p:sldMasterIdLst>
  <p:sldIdLst>
    <p:sldId id="261" r:id="rId2"/>
    <p:sldId id="260" r:id="rId3"/>
    <p:sldId id="262" r:id="rId4"/>
    <p:sldId id="256" r:id="rId5"/>
    <p:sldId id="257" r:id="rId6"/>
    <p:sldId id="258" r:id="rId7"/>
    <p:sldId id="259" r:id="rId8"/>
    <p:sldId id="263" r:id="rId9"/>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2" d="100"/>
          <a:sy n="112" d="100"/>
        </p:scale>
        <p:origin x="41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pt-BR" smtClean="0"/>
              <a:t>Clique para editar o título mestre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pt-BR" smtClean="0"/>
              <a:t>Clique para editar o estilo do subtítulo mestre</a:t>
            </a:r>
            <a:endParaRPr lang="en-US" dirty="0"/>
          </a:p>
        </p:txBody>
      </p:sp>
      <p:sp>
        <p:nvSpPr>
          <p:cNvPr id="4" name="Date Placeholder 3"/>
          <p:cNvSpPr>
            <a:spLocks noGrp="1"/>
          </p:cNvSpPr>
          <p:nvPr>
            <p:ph type="dt" sz="half" idx="10"/>
          </p:nvPr>
        </p:nvSpPr>
        <p:spPr/>
        <p:txBody>
          <a:bodyPr/>
          <a:lstStyle/>
          <a:p>
            <a:fld id="{819FAA2C-77E4-4EE3-9B9A-57176C728013}" type="datetimeFigureOut">
              <a:rPr lang="pt-BR" smtClean="0"/>
              <a:t>16/09/2024</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1CCDC8FD-7F91-4315-97EE-A3D50BFFB2EC}" type="slidenum">
              <a:rPr lang="pt-BR" smtClean="0"/>
              <a:t>‹nº›</a:t>
            </a:fld>
            <a:endParaRPr lang="pt-B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64939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819FAA2C-77E4-4EE3-9B9A-57176C728013}" type="datetimeFigureOut">
              <a:rPr lang="pt-BR" smtClean="0"/>
              <a:t>16/09/2024</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1CCDC8FD-7F91-4315-97EE-A3D50BFFB2EC}" type="slidenum">
              <a:rPr lang="pt-BR" smtClean="0"/>
              <a:t>‹nº›</a:t>
            </a:fld>
            <a:endParaRPr lang="pt-BR"/>
          </a:p>
        </p:txBody>
      </p:sp>
    </p:spTree>
    <p:extLst>
      <p:ext uri="{BB962C8B-B14F-4D97-AF65-F5344CB8AC3E}">
        <p14:creationId xmlns:p14="http://schemas.microsoft.com/office/powerpoint/2010/main" val="5234572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e texto verticais">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pt-BR" smtClean="0"/>
              <a:t>Clique para editar o título mestre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819FAA2C-77E4-4EE3-9B9A-57176C728013}" type="datetimeFigureOut">
              <a:rPr lang="pt-BR" smtClean="0"/>
              <a:t>16/09/2024</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1CCDC8FD-7F91-4315-97EE-A3D50BFFB2EC}" type="slidenum">
              <a:rPr lang="pt-BR" smtClean="0"/>
              <a:t>‹nº›</a:t>
            </a:fld>
            <a:endParaRPr lang="pt-BR"/>
          </a:p>
        </p:txBody>
      </p:sp>
    </p:spTree>
    <p:extLst>
      <p:ext uri="{BB962C8B-B14F-4D97-AF65-F5344CB8AC3E}">
        <p14:creationId xmlns:p14="http://schemas.microsoft.com/office/powerpoint/2010/main" val="3995118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pt-BR" smtClean="0"/>
              <a:t>Clique para editar o título mestre</a:t>
            </a:r>
            <a:endParaRPr lang="en-US" dirty="0"/>
          </a:p>
        </p:txBody>
      </p:sp>
      <p:sp>
        <p:nvSpPr>
          <p:cNvPr id="3" name="Content Placeholder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819FAA2C-77E4-4EE3-9B9A-57176C728013}" type="datetimeFigureOut">
              <a:rPr lang="pt-BR" smtClean="0"/>
              <a:t>16/09/2024</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1CCDC8FD-7F91-4315-97EE-A3D50BFFB2EC}" type="slidenum">
              <a:rPr lang="pt-BR" smtClean="0"/>
              <a:t>‹nº›</a:t>
            </a:fld>
            <a:endParaRPr lang="pt-BR"/>
          </a:p>
        </p:txBody>
      </p:sp>
    </p:spTree>
    <p:extLst>
      <p:ext uri="{BB962C8B-B14F-4D97-AF65-F5344CB8AC3E}">
        <p14:creationId xmlns:p14="http://schemas.microsoft.com/office/powerpoint/2010/main" val="2095483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pt-BR" smtClean="0"/>
              <a:t>Clique para editar o título mestre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819FAA2C-77E4-4EE3-9B9A-57176C728013}" type="datetimeFigureOut">
              <a:rPr lang="pt-BR" smtClean="0"/>
              <a:t>16/09/2024</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1CCDC8FD-7F91-4315-97EE-A3D50BFFB2EC}" type="slidenum">
              <a:rPr lang="pt-BR" smtClean="0"/>
              <a:t>‹nº›</a:t>
            </a:fld>
            <a:endParaRPr lang="pt-B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9258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pt-BR" smtClean="0"/>
              <a:t>Clique para editar o título mestre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Date Placeholder 4"/>
          <p:cNvSpPr>
            <a:spLocks noGrp="1"/>
          </p:cNvSpPr>
          <p:nvPr>
            <p:ph type="dt" sz="half" idx="10"/>
          </p:nvPr>
        </p:nvSpPr>
        <p:spPr/>
        <p:txBody>
          <a:bodyPr/>
          <a:lstStyle/>
          <a:p>
            <a:fld id="{819FAA2C-77E4-4EE3-9B9A-57176C728013}" type="datetimeFigureOut">
              <a:rPr lang="pt-BR" smtClean="0"/>
              <a:t>16/09/2024</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1CCDC8FD-7F91-4315-97EE-A3D50BFFB2EC}" type="slidenum">
              <a:rPr lang="pt-BR" smtClean="0"/>
              <a:t>‹nº›</a:t>
            </a:fld>
            <a:endParaRPr lang="pt-BR"/>
          </a:p>
        </p:txBody>
      </p:sp>
    </p:spTree>
    <p:extLst>
      <p:ext uri="{BB962C8B-B14F-4D97-AF65-F5344CB8AC3E}">
        <p14:creationId xmlns:p14="http://schemas.microsoft.com/office/powerpoint/2010/main" val="338171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pt-BR" smtClean="0"/>
              <a:t>Clique para editar o título mestre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Content Placeholder 3"/>
          <p:cNvSpPr>
            <a:spLocks noGrp="1"/>
          </p:cNvSpPr>
          <p:nvPr>
            <p:ph sz="half" idx="2"/>
          </p:nvPr>
        </p:nvSpPr>
        <p:spPr>
          <a:xfrm>
            <a:off x="1097280" y="2582334"/>
            <a:ext cx="4937760" cy="3378200"/>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Content Placeholder 5"/>
          <p:cNvSpPr>
            <a:spLocks noGrp="1"/>
          </p:cNvSpPr>
          <p:nvPr>
            <p:ph sz="quarter" idx="4"/>
          </p:nvPr>
        </p:nvSpPr>
        <p:spPr>
          <a:xfrm>
            <a:off x="6217920" y="2582334"/>
            <a:ext cx="4937760" cy="3378200"/>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Date Placeholder 6"/>
          <p:cNvSpPr>
            <a:spLocks noGrp="1"/>
          </p:cNvSpPr>
          <p:nvPr>
            <p:ph type="dt" sz="half" idx="10"/>
          </p:nvPr>
        </p:nvSpPr>
        <p:spPr/>
        <p:txBody>
          <a:bodyPr/>
          <a:lstStyle/>
          <a:p>
            <a:fld id="{819FAA2C-77E4-4EE3-9B9A-57176C728013}" type="datetimeFigureOut">
              <a:rPr lang="pt-BR" smtClean="0"/>
              <a:t>16/09/2024</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1CCDC8FD-7F91-4315-97EE-A3D50BFFB2EC}" type="slidenum">
              <a:rPr lang="pt-BR" smtClean="0"/>
              <a:t>‹nº›</a:t>
            </a:fld>
            <a:endParaRPr lang="pt-BR"/>
          </a:p>
        </p:txBody>
      </p:sp>
    </p:spTree>
    <p:extLst>
      <p:ext uri="{BB962C8B-B14F-4D97-AF65-F5344CB8AC3E}">
        <p14:creationId xmlns:p14="http://schemas.microsoft.com/office/powerpoint/2010/main" val="1937533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Date Placeholder 2"/>
          <p:cNvSpPr>
            <a:spLocks noGrp="1"/>
          </p:cNvSpPr>
          <p:nvPr>
            <p:ph type="dt" sz="half" idx="10"/>
          </p:nvPr>
        </p:nvSpPr>
        <p:spPr/>
        <p:txBody>
          <a:bodyPr/>
          <a:lstStyle/>
          <a:p>
            <a:fld id="{819FAA2C-77E4-4EE3-9B9A-57176C728013}" type="datetimeFigureOut">
              <a:rPr lang="pt-BR" smtClean="0"/>
              <a:t>16/09/2024</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1CCDC8FD-7F91-4315-97EE-A3D50BFFB2EC}" type="slidenum">
              <a:rPr lang="pt-BR" smtClean="0"/>
              <a:t>‹nº›</a:t>
            </a:fld>
            <a:endParaRPr lang="pt-BR"/>
          </a:p>
        </p:txBody>
      </p:sp>
    </p:spTree>
    <p:extLst>
      <p:ext uri="{BB962C8B-B14F-4D97-AF65-F5344CB8AC3E}">
        <p14:creationId xmlns:p14="http://schemas.microsoft.com/office/powerpoint/2010/main" val="2038103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19FAA2C-77E4-4EE3-9B9A-57176C728013}" type="datetimeFigureOut">
              <a:rPr lang="pt-BR" smtClean="0"/>
              <a:t>16/09/2024</a:t>
            </a:fld>
            <a:endParaRPr lang="pt-B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pt-BR"/>
          </a:p>
        </p:txBody>
      </p:sp>
      <p:sp>
        <p:nvSpPr>
          <p:cNvPr id="9" name="Slide Number Placeholder 8"/>
          <p:cNvSpPr>
            <a:spLocks noGrp="1"/>
          </p:cNvSpPr>
          <p:nvPr>
            <p:ph type="sldNum" sz="quarter" idx="12"/>
          </p:nvPr>
        </p:nvSpPr>
        <p:spPr/>
        <p:txBody>
          <a:bodyPr/>
          <a:lstStyle/>
          <a:p>
            <a:fld id="{1CCDC8FD-7F91-4315-97EE-A3D50BFFB2EC}" type="slidenum">
              <a:rPr lang="pt-BR" smtClean="0"/>
              <a:t>‹nº›</a:t>
            </a:fld>
            <a:endParaRPr lang="pt-BR"/>
          </a:p>
        </p:txBody>
      </p:sp>
    </p:spTree>
    <p:extLst>
      <p:ext uri="{BB962C8B-B14F-4D97-AF65-F5344CB8AC3E}">
        <p14:creationId xmlns:p14="http://schemas.microsoft.com/office/powerpoint/2010/main" val="35255833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pt-BR" smtClean="0"/>
              <a:t>Clique para editar o título mestre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819FAA2C-77E4-4EE3-9B9A-57176C728013}" type="datetimeFigureOut">
              <a:rPr lang="pt-BR" smtClean="0"/>
              <a:t>16/09/2024</a:t>
            </a:fld>
            <a:endParaRPr lang="pt-B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pt-B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CCDC8FD-7F91-4315-97EE-A3D50BFFB2EC}" type="slidenum">
              <a:rPr lang="pt-BR" smtClean="0"/>
              <a:t>‹nº›</a:t>
            </a:fld>
            <a:endParaRPr lang="pt-BR"/>
          </a:p>
        </p:txBody>
      </p:sp>
    </p:spTree>
    <p:extLst>
      <p:ext uri="{BB962C8B-B14F-4D97-AF65-F5344CB8AC3E}">
        <p14:creationId xmlns:p14="http://schemas.microsoft.com/office/powerpoint/2010/main" val="14745532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pt-BR" smtClean="0"/>
              <a:t>Clique para editar o título mestre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819FAA2C-77E4-4EE3-9B9A-57176C728013}" type="datetimeFigureOut">
              <a:rPr lang="pt-BR" smtClean="0"/>
              <a:t>16/09/2024</a:t>
            </a:fld>
            <a:endParaRPr lang="pt-B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CCDC8FD-7F91-4315-97EE-A3D50BFFB2EC}" type="slidenum">
              <a:rPr lang="pt-BR" smtClean="0"/>
              <a:t>‹nº›</a:t>
            </a:fld>
            <a:endParaRPr lang="pt-BR"/>
          </a:p>
        </p:txBody>
      </p:sp>
    </p:spTree>
    <p:extLst>
      <p:ext uri="{BB962C8B-B14F-4D97-AF65-F5344CB8AC3E}">
        <p14:creationId xmlns:p14="http://schemas.microsoft.com/office/powerpoint/2010/main" val="8263905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pt-BR" smtClean="0"/>
              <a:t>Clique para editar o título mestre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819FAA2C-77E4-4EE3-9B9A-57176C728013}" type="datetimeFigureOut">
              <a:rPr lang="pt-BR" smtClean="0"/>
              <a:t>16/09/2024</a:t>
            </a:fld>
            <a:endParaRPr lang="pt-B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pt-B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1CCDC8FD-7F91-4315-97EE-A3D50BFFB2EC}" type="slidenum">
              <a:rPr lang="pt-BR" smtClean="0"/>
              <a:t>‹nº›</a:t>
            </a:fld>
            <a:endParaRPr lang="pt-B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6543090"/>
      </p:ext>
    </p:extLst>
  </p:cSld>
  <p:clrMap bg1="lt1" tx1="dk1" bg2="lt2" tx2="dk2" accent1="accent1" accent2="accent2" accent3="accent3" accent4="accent4" accent5="accent5" accent6="accent6" hlink="hlink" folHlink="folHlink"/>
  <p:sldLayoutIdLst>
    <p:sldLayoutId id="2147484035" r:id="rId1"/>
    <p:sldLayoutId id="2147484036" r:id="rId2"/>
    <p:sldLayoutId id="2147484037" r:id="rId3"/>
    <p:sldLayoutId id="2147484038" r:id="rId4"/>
    <p:sldLayoutId id="2147484039" r:id="rId5"/>
    <p:sldLayoutId id="2147484040" r:id="rId6"/>
    <p:sldLayoutId id="2147484041" r:id="rId7"/>
    <p:sldLayoutId id="2147484042" r:id="rId8"/>
    <p:sldLayoutId id="2147484043" r:id="rId9"/>
    <p:sldLayoutId id="2147484044" r:id="rId10"/>
    <p:sldLayoutId id="214748404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hyperlink" Target="http://www.doppiadifesa.i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62371" y="4255806"/>
            <a:ext cx="12029630" cy="369332"/>
          </a:xfrm>
          <a:prstGeom prst="rect">
            <a:avLst/>
          </a:prstGeom>
          <a:solidFill>
            <a:schemeClr val="bg1"/>
          </a:solidFill>
        </p:spPr>
        <p:txBody>
          <a:bodyPr wrap="square" rtlCol="0">
            <a:spAutoFit/>
          </a:bodyPr>
          <a:lstStyle/>
          <a:p>
            <a:endParaRPr lang="pt-BR"/>
          </a:p>
        </p:txBody>
      </p:sp>
      <p:sp>
        <p:nvSpPr>
          <p:cNvPr id="4" name="CaixaDeTexto 3"/>
          <p:cNvSpPr txBox="1"/>
          <p:nvPr/>
        </p:nvSpPr>
        <p:spPr>
          <a:xfrm>
            <a:off x="290557" y="1210891"/>
            <a:ext cx="8776531" cy="2831544"/>
          </a:xfrm>
          <a:prstGeom prst="rect">
            <a:avLst/>
          </a:prstGeom>
          <a:noFill/>
        </p:spPr>
        <p:txBody>
          <a:bodyPr wrap="square" rtlCol="0">
            <a:spAutoFit/>
          </a:bodyPr>
          <a:lstStyle/>
          <a:p>
            <a:pPr algn="just"/>
            <a:r>
              <a:rPr lang="it-IT" sz="2000" b="1" dirty="0" smtClean="0"/>
              <a:t>Il movimento femminista è nato in Italia negli anni ‘60 del secolo scorso con l'intento di mofificare la divisione del ruoli maschili e femminili.</a:t>
            </a:r>
          </a:p>
          <a:p>
            <a:pPr algn="just"/>
            <a:endParaRPr lang="it-IT" sz="2000" b="1" dirty="0" smtClean="0"/>
          </a:p>
          <a:p>
            <a:pPr algn="just"/>
            <a:r>
              <a:rPr lang="it-IT" sz="2000" b="1" dirty="0" smtClean="0"/>
              <a:t>Tuttavia dalla fine della Seconda Guerra Mondiale, le donne italiane avevano già cominciato il loro cammino di emancipazione che in seguito avrebbe portato alle più importante conquiste sociali: nel 1946 le donne hanno avuto per la prima volta il diritto di voto in ocasione del referendum per scegliere fra Monarchia e Repubblica.</a:t>
            </a:r>
            <a:endParaRPr lang="it-IT" sz="2000" b="1" dirty="0"/>
          </a:p>
          <a:p>
            <a:endParaRPr lang="pt-BR" b="1" dirty="0"/>
          </a:p>
        </p:txBody>
      </p:sp>
      <p:sp>
        <p:nvSpPr>
          <p:cNvPr id="5" name="CaixaDeTexto 4"/>
          <p:cNvSpPr txBox="1"/>
          <p:nvPr/>
        </p:nvSpPr>
        <p:spPr>
          <a:xfrm>
            <a:off x="9638612" y="1162228"/>
            <a:ext cx="2553388" cy="2031325"/>
          </a:xfrm>
          <a:prstGeom prst="rect">
            <a:avLst/>
          </a:prstGeom>
          <a:noFill/>
        </p:spPr>
        <p:txBody>
          <a:bodyPr wrap="square" rtlCol="0">
            <a:spAutoFit/>
          </a:bodyPr>
          <a:lstStyle/>
          <a:p>
            <a:r>
              <a:rPr lang="pt-BR" b="1" dirty="0" err="1" smtClean="0"/>
              <a:t>Ruoli</a:t>
            </a:r>
            <a:r>
              <a:rPr lang="pt-BR" b="1" dirty="0" smtClean="0"/>
              <a:t>: </a:t>
            </a:r>
            <a:r>
              <a:rPr lang="pt-BR" sz="1400" b="1" dirty="0" smtClean="0"/>
              <a:t>Papeis, ponto de vista</a:t>
            </a:r>
          </a:p>
          <a:p>
            <a:r>
              <a:rPr lang="pt-BR" b="1" dirty="0" err="1" smtClean="0"/>
              <a:t>Avevano</a:t>
            </a:r>
            <a:r>
              <a:rPr lang="pt-BR" b="1" dirty="0" smtClean="0"/>
              <a:t>: </a:t>
            </a:r>
            <a:r>
              <a:rPr lang="pt-BR" sz="1400" b="1" dirty="0" smtClean="0"/>
              <a:t>Tinham</a:t>
            </a:r>
          </a:p>
          <a:p>
            <a:r>
              <a:rPr lang="pt-BR" b="1" dirty="0" err="1" smtClean="0"/>
              <a:t>Avrebbe</a:t>
            </a:r>
            <a:r>
              <a:rPr lang="pt-BR" b="1" dirty="0" smtClean="0"/>
              <a:t> </a:t>
            </a:r>
            <a:r>
              <a:rPr lang="pt-BR" b="1" dirty="0" err="1" smtClean="0"/>
              <a:t>portato</a:t>
            </a:r>
            <a:r>
              <a:rPr lang="pt-BR" b="1" dirty="0" smtClean="0"/>
              <a:t>: </a:t>
            </a:r>
            <a:r>
              <a:rPr lang="pt-BR" sz="1400" b="1" dirty="0" smtClean="0"/>
              <a:t>trariam</a:t>
            </a:r>
          </a:p>
          <a:p>
            <a:r>
              <a:rPr lang="pt-BR" b="1" dirty="0" err="1" smtClean="0"/>
              <a:t>Hanno</a:t>
            </a:r>
            <a:r>
              <a:rPr lang="pt-BR" b="1" dirty="0" smtClean="0"/>
              <a:t> </a:t>
            </a:r>
            <a:r>
              <a:rPr lang="pt-BR" b="1" dirty="0" err="1" smtClean="0"/>
              <a:t>avuto</a:t>
            </a:r>
            <a:r>
              <a:rPr lang="pt-BR" b="1" dirty="0" smtClean="0"/>
              <a:t>: </a:t>
            </a:r>
            <a:r>
              <a:rPr lang="pt-BR" sz="1400" b="1" dirty="0" smtClean="0"/>
              <a:t>tiveram</a:t>
            </a:r>
          </a:p>
          <a:p>
            <a:r>
              <a:rPr lang="pt-BR" b="1" dirty="0" err="1" smtClean="0"/>
              <a:t>Negli</a:t>
            </a:r>
            <a:r>
              <a:rPr lang="pt-BR" b="1" dirty="0" smtClean="0"/>
              <a:t>: </a:t>
            </a:r>
            <a:r>
              <a:rPr lang="pt-BR" sz="1400" b="1" dirty="0" smtClean="0"/>
              <a:t>nos</a:t>
            </a:r>
          </a:p>
          <a:p>
            <a:r>
              <a:rPr lang="pt-BR" b="1" dirty="0" err="1" smtClean="0"/>
              <a:t>Scorso</a:t>
            </a:r>
            <a:r>
              <a:rPr lang="pt-BR" b="1" dirty="0" smtClean="0"/>
              <a:t>: </a:t>
            </a:r>
            <a:r>
              <a:rPr lang="pt-BR" sz="1400" b="1" dirty="0" smtClean="0"/>
              <a:t>passado</a:t>
            </a:r>
          </a:p>
          <a:p>
            <a:r>
              <a:rPr lang="pt-BR" b="1" dirty="0" smtClean="0"/>
              <a:t>Dalla: </a:t>
            </a:r>
            <a:r>
              <a:rPr lang="pt-BR" sz="1400" b="1" dirty="0" smtClean="0"/>
              <a:t>do</a:t>
            </a:r>
          </a:p>
        </p:txBody>
      </p:sp>
      <p:pic>
        <p:nvPicPr>
          <p:cNvPr id="9" name="Imagem 8"/>
          <p:cNvPicPr>
            <a:picLocks noChangeAspect="1"/>
          </p:cNvPicPr>
          <p:nvPr/>
        </p:nvPicPr>
        <p:blipFill>
          <a:blip r:embed="rId2"/>
          <a:stretch>
            <a:fillRect/>
          </a:stretch>
        </p:blipFill>
        <p:spPr>
          <a:xfrm>
            <a:off x="23832" y="68367"/>
            <a:ext cx="2899872" cy="1093861"/>
          </a:xfrm>
          <a:prstGeom prst="rect">
            <a:avLst/>
          </a:prstGeom>
        </p:spPr>
      </p:pic>
      <p:pic>
        <p:nvPicPr>
          <p:cNvPr id="3" name="Imagem 2"/>
          <p:cNvPicPr>
            <a:picLocks noChangeAspect="1"/>
          </p:cNvPicPr>
          <p:nvPr/>
        </p:nvPicPr>
        <p:blipFill>
          <a:blip r:embed="rId3"/>
          <a:stretch>
            <a:fillRect/>
          </a:stretch>
        </p:blipFill>
        <p:spPr>
          <a:xfrm>
            <a:off x="384561" y="3747258"/>
            <a:ext cx="8682527" cy="2544017"/>
          </a:xfrm>
          <a:prstGeom prst="rect">
            <a:avLst/>
          </a:prstGeom>
          <a:ln>
            <a:noFill/>
          </a:ln>
          <a:effectLst>
            <a:outerShdw blurRad="292100" dist="139700" dir="2700000" algn="tl" rotWithShape="0">
              <a:srgbClr val="333333">
                <a:alpha val="65000"/>
              </a:srgbClr>
            </a:outerShdw>
          </a:effectLst>
        </p:spPr>
      </p:pic>
      <p:sp>
        <p:nvSpPr>
          <p:cNvPr id="7" name="CaixaDeTexto 6">
            <a:extLst>
              <a:ext uri="{FF2B5EF4-FFF2-40B4-BE49-F238E27FC236}">
                <a16:creationId xmlns:a16="http://schemas.microsoft.com/office/drawing/2014/main" xmlns="" id="{DEC5A90C-A7C0-4FE3-B4D0-944FC07BDBC3}"/>
              </a:ext>
            </a:extLst>
          </p:cNvPr>
          <p:cNvSpPr txBox="1"/>
          <p:nvPr/>
        </p:nvSpPr>
        <p:spPr>
          <a:xfrm>
            <a:off x="4725824" y="104171"/>
            <a:ext cx="3842158" cy="584775"/>
          </a:xfrm>
          <a:prstGeom prst="rect">
            <a:avLst/>
          </a:prstGeom>
          <a:noFill/>
        </p:spPr>
        <p:txBody>
          <a:bodyPr wrap="square" rtlCol="0">
            <a:spAutoFit/>
          </a:bodyPr>
          <a:lstStyle/>
          <a:p>
            <a:pPr algn="ctr"/>
            <a:r>
              <a:rPr lang="pt-BR" b="1" dirty="0" smtClean="0"/>
              <a:t>L’ITALIANO ALL”UNIVERSITÀ</a:t>
            </a:r>
            <a:endParaRPr lang="pt-BR" b="1" dirty="0"/>
          </a:p>
          <a:p>
            <a:pPr algn="ctr"/>
            <a:r>
              <a:rPr lang="pt-BR" sz="1400" b="1" dirty="0" smtClean="0"/>
              <a:t>Corso </a:t>
            </a:r>
            <a:r>
              <a:rPr lang="pt-BR" sz="1400" b="1" dirty="0" err="1" smtClean="0"/>
              <a:t>di</a:t>
            </a:r>
            <a:r>
              <a:rPr lang="pt-BR" sz="1400" b="1" dirty="0" smtClean="0"/>
              <a:t> </a:t>
            </a:r>
            <a:r>
              <a:rPr lang="pt-BR" sz="1400" b="1" dirty="0" err="1" smtClean="0"/>
              <a:t>Conversazione</a:t>
            </a:r>
            <a:endParaRPr lang="pt-BR" sz="1400" b="1" dirty="0"/>
          </a:p>
        </p:txBody>
      </p:sp>
      <p:sp>
        <p:nvSpPr>
          <p:cNvPr id="8" name="CaixaDeTexto 7"/>
          <p:cNvSpPr txBox="1"/>
          <p:nvPr/>
        </p:nvSpPr>
        <p:spPr>
          <a:xfrm>
            <a:off x="4951007" y="708046"/>
            <a:ext cx="3391791" cy="369332"/>
          </a:xfrm>
          <a:prstGeom prst="rect">
            <a:avLst/>
          </a:prstGeom>
          <a:noFill/>
        </p:spPr>
        <p:txBody>
          <a:bodyPr wrap="square" rtlCol="0">
            <a:spAutoFit/>
          </a:bodyPr>
          <a:lstStyle/>
          <a:p>
            <a:pPr algn="ctr"/>
            <a:r>
              <a:rPr lang="pt-BR" b="1" dirty="0" smtClean="0"/>
              <a:t>MODULO QUARANTAQUATTRO</a:t>
            </a:r>
          </a:p>
        </p:txBody>
      </p:sp>
    </p:spTree>
    <p:extLst>
      <p:ext uri="{BB962C8B-B14F-4D97-AF65-F5344CB8AC3E}">
        <p14:creationId xmlns:p14="http://schemas.microsoft.com/office/powerpoint/2010/main" val="39636906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ixaDeTexto 7"/>
          <p:cNvSpPr txBox="1"/>
          <p:nvPr/>
        </p:nvSpPr>
        <p:spPr>
          <a:xfrm>
            <a:off x="162371" y="4255806"/>
            <a:ext cx="12029630" cy="369332"/>
          </a:xfrm>
          <a:prstGeom prst="rect">
            <a:avLst/>
          </a:prstGeom>
          <a:solidFill>
            <a:schemeClr val="bg1"/>
          </a:solidFill>
        </p:spPr>
        <p:txBody>
          <a:bodyPr wrap="square" rtlCol="0">
            <a:spAutoFit/>
          </a:bodyPr>
          <a:lstStyle/>
          <a:p>
            <a:endParaRPr lang="pt-BR"/>
          </a:p>
        </p:txBody>
      </p:sp>
      <p:sp>
        <p:nvSpPr>
          <p:cNvPr id="4" name="CaixaDeTexto 3"/>
          <p:cNvSpPr txBox="1"/>
          <p:nvPr/>
        </p:nvSpPr>
        <p:spPr>
          <a:xfrm>
            <a:off x="4519521" y="1597879"/>
            <a:ext cx="4452359" cy="4555093"/>
          </a:xfrm>
          <a:prstGeom prst="rect">
            <a:avLst/>
          </a:prstGeom>
          <a:noFill/>
        </p:spPr>
        <p:txBody>
          <a:bodyPr wrap="square" rtlCol="0">
            <a:spAutoFit/>
          </a:bodyPr>
          <a:lstStyle/>
          <a:p>
            <a:pPr algn="just"/>
            <a:r>
              <a:rPr lang="it-IT" b="1" dirty="0" smtClean="0"/>
              <a:t>Molti gruppi feministi italiani come per esempio il Movimento di Liberazione della Donna Autonomo – MLDA – si erano formati all’interno del movimento studentesco del ‘68 perché per la prima volta nella storia sociale italiana, nelle università, c’èra  una numerosa presenza femminile fra gli studenti, infatti, le migliori condizioni socio-economiche del paese avevano permesso a molte ragazze di quegli anni di studiare, mentre nel decenni precedenti, lo studio universitario era riservato quasi esclusivamente agli uomini.</a:t>
            </a:r>
          </a:p>
          <a:p>
            <a:endParaRPr lang="it-IT" b="1" dirty="0"/>
          </a:p>
          <a:p>
            <a:endParaRPr lang="it-IT" sz="2000" b="1" dirty="0"/>
          </a:p>
          <a:p>
            <a:endParaRPr lang="pt-BR" b="1" dirty="0"/>
          </a:p>
        </p:txBody>
      </p:sp>
      <p:sp>
        <p:nvSpPr>
          <p:cNvPr id="5" name="CaixaDeTexto 4"/>
          <p:cNvSpPr txBox="1"/>
          <p:nvPr/>
        </p:nvSpPr>
        <p:spPr>
          <a:xfrm>
            <a:off x="9776390" y="1597879"/>
            <a:ext cx="2307363" cy="2585323"/>
          </a:xfrm>
          <a:prstGeom prst="rect">
            <a:avLst/>
          </a:prstGeom>
          <a:noFill/>
        </p:spPr>
        <p:txBody>
          <a:bodyPr wrap="square" rtlCol="0">
            <a:spAutoFit/>
          </a:bodyPr>
          <a:lstStyle/>
          <a:p>
            <a:r>
              <a:rPr lang="pt-BR" b="1" dirty="0" smtClean="0"/>
              <a:t>Si </a:t>
            </a:r>
            <a:r>
              <a:rPr lang="pt-BR" b="1" dirty="0" err="1" smtClean="0"/>
              <a:t>erano</a:t>
            </a:r>
            <a:r>
              <a:rPr lang="pt-BR" b="1" dirty="0" smtClean="0"/>
              <a:t>: </a:t>
            </a:r>
            <a:r>
              <a:rPr lang="pt-BR" sz="1400" b="1" dirty="0" smtClean="0"/>
              <a:t>eram</a:t>
            </a:r>
          </a:p>
          <a:p>
            <a:r>
              <a:rPr lang="pt-BR" b="1" dirty="0" err="1" smtClean="0"/>
              <a:t>Nelle</a:t>
            </a:r>
            <a:r>
              <a:rPr lang="pt-BR" b="1" dirty="0" smtClean="0"/>
              <a:t>: </a:t>
            </a:r>
            <a:r>
              <a:rPr lang="pt-BR" sz="1400" b="1" dirty="0" smtClean="0"/>
              <a:t>nas</a:t>
            </a:r>
          </a:p>
          <a:p>
            <a:r>
              <a:rPr lang="pt-BR" b="1" dirty="0" err="1" smtClean="0"/>
              <a:t>Fra</a:t>
            </a:r>
            <a:r>
              <a:rPr lang="pt-BR" b="1" dirty="0" smtClean="0"/>
              <a:t>: </a:t>
            </a:r>
            <a:r>
              <a:rPr lang="pt-BR" sz="1400" b="1" dirty="0" smtClean="0"/>
              <a:t>entre</a:t>
            </a:r>
          </a:p>
          <a:p>
            <a:r>
              <a:rPr lang="pt-BR" b="1" dirty="0" err="1" smtClean="0"/>
              <a:t>Infatti</a:t>
            </a:r>
            <a:r>
              <a:rPr lang="pt-BR" b="1" dirty="0" smtClean="0"/>
              <a:t>: </a:t>
            </a:r>
            <a:r>
              <a:rPr lang="pt-BR" sz="1400" b="1" dirty="0" smtClean="0"/>
              <a:t>de fato</a:t>
            </a:r>
          </a:p>
          <a:p>
            <a:r>
              <a:rPr lang="pt-BR" b="1" dirty="0" err="1" smtClean="0"/>
              <a:t>Avevano</a:t>
            </a:r>
            <a:r>
              <a:rPr lang="pt-BR" b="1" dirty="0" smtClean="0"/>
              <a:t>: </a:t>
            </a:r>
            <a:r>
              <a:rPr lang="pt-BR" sz="1400" b="1" dirty="0" smtClean="0"/>
              <a:t>Tinham</a:t>
            </a:r>
          </a:p>
          <a:p>
            <a:r>
              <a:rPr lang="pt-BR" b="1" dirty="0" err="1" smtClean="0"/>
              <a:t>Quegli</a:t>
            </a:r>
            <a:r>
              <a:rPr lang="pt-BR" b="1" dirty="0" smtClean="0"/>
              <a:t>: </a:t>
            </a:r>
            <a:r>
              <a:rPr lang="pt-BR" sz="1400" b="1" dirty="0" smtClean="0"/>
              <a:t>naqueles</a:t>
            </a:r>
          </a:p>
          <a:p>
            <a:r>
              <a:rPr lang="pt-BR" b="1" dirty="0" err="1" smtClean="0"/>
              <a:t>Mentre</a:t>
            </a:r>
            <a:r>
              <a:rPr lang="pt-BR" b="1" dirty="0" smtClean="0"/>
              <a:t>: </a:t>
            </a:r>
            <a:r>
              <a:rPr lang="pt-BR" sz="1400" b="1" dirty="0" smtClean="0"/>
              <a:t>Enquanto</a:t>
            </a:r>
          </a:p>
          <a:p>
            <a:r>
              <a:rPr lang="pt-BR" b="1" dirty="0" err="1" smtClean="0"/>
              <a:t>Decenni</a:t>
            </a:r>
            <a:r>
              <a:rPr lang="pt-BR" b="1" dirty="0" smtClean="0"/>
              <a:t>: </a:t>
            </a:r>
            <a:r>
              <a:rPr lang="pt-BR" sz="1400" b="1" dirty="0" smtClean="0"/>
              <a:t>década</a:t>
            </a:r>
          </a:p>
          <a:p>
            <a:r>
              <a:rPr lang="pt-BR" b="1" dirty="0" err="1" smtClean="0"/>
              <a:t>Agli</a:t>
            </a:r>
            <a:r>
              <a:rPr lang="pt-BR" b="1" dirty="0" smtClean="0"/>
              <a:t>: </a:t>
            </a:r>
            <a:r>
              <a:rPr lang="pt-BR" sz="1400" b="1" dirty="0" smtClean="0"/>
              <a:t>Você vai </a:t>
            </a:r>
            <a:r>
              <a:rPr lang="pt-BR" sz="1400" b="1" dirty="0" err="1" smtClean="0"/>
              <a:t>entenaosder</a:t>
            </a:r>
            <a:endParaRPr lang="pt-BR" sz="1400" b="1" dirty="0" smtClean="0"/>
          </a:p>
        </p:txBody>
      </p:sp>
      <p:pic>
        <p:nvPicPr>
          <p:cNvPr id="9" name="Imagem 8"/>
          <p:cNvPicPr>
            <a:picLocks noChangeAspect="1"/>
          </p:cNvPicPr>
          <p:nvPr/>
        </p:nvPicPr>
        <p:blipFill>
          <a:blip r:embed="rId2"/>
          <a:stretch>
            <a:fillRect/>
          </a:stretch>
        </p:blipFill>
        <p:spPr>
          <a:xfrm>
            <a:off x="23832" y="68368"/>
            <a:ext cx="2582635" cy="974196"/>
          </a:xfrm>
          <a:prstGeom prst="rect">
            <a:avLst/>
          </a:prstGeom>
        </p:spPr>
      </p:pic>
      <p:pic>
        <p:nvPicPr>
          <p:cNvPr id="2" name="Imagem 1"/>
          <p:cNvPicPr>
            <a:picLocks noChangeAspect="1"/>
          </p:cNvPicPr>
          <p:nvPr/>
        </p:nvPicPr>
        <p:blipFill>
          <a:blip r:embed="rId3"/>
          <a:stretch>
            <a:fillRect/>
          </a:stretch>
        </p:blipFill>
        <p:spPr>
          <a:xfrm>
            <a:off x="61026" y="1162228"/>
            <a:ext cx="4357150" cy="4990744"/>
          </a:xfrm>
          <a:prstGeom prst="rect">
            <a:avLst/>
          </a:prstGeom>
          <a:ln>
            <a:noFill/>
          </a:ln>
          <a:effectLst>
            <a:outerShdw blurRad="292100" dist="139700" dir="2700000" algn="tl" rotWithShape="0">
              <a:srgbClr val="333333">
                <a:alpha val="65000"/>
              </a:srgbClr>
            </a:outerShdw>
          </a:effectLst>
        </p:spPr>
      </p:pic>
      <p:sp>
        <p:nvSpPr>
          <p:cNvPr id="7" name="CaixaDeTexto 6">
            <a:extLst>
              <a:ext uri="{FF2B5EF4-FFF2-40B4-BE49-F238E27FC236}">
                <a16:creationId xmlns:a16="http://schemas.microsoft.com/office/drawing/2014/main" xmlns="" id="{DEC5A90C-A7C0-4FE3-B4D0-944FC07BDBC3}"/>
              </a:ext>
            </a:extLst>
          </p:cNvPr>
          <p:cNvSpPr txBox="1"/>
          <p:nvPr/>
        </p:nvSpPr>
        <p:spPr>
          <a:xfrm>
            <a:off x="4725824" y="104171"/>
            <a:ext cx="3842158" cy="584775"/>
          </a:xfrm>
          <a:prstGeom prst="rect">
            <a:avLst/>
          </a:prstGeom>
          <a:noFill/>
        </p:spPr>
        <p:txBody>
          <a:bodyPr wrap="square" rtlCol="0">
            <a:spAutoFit/>
          </a:bodyPr>
          <a:lstStyle/>
          <a:p>
            <a:pPr algn="ctr"/>
            <a:r>
              <a:rPr lang="pt-BR" b="1" dirty="0" smtClean="0"/>
              <a:t>L’ITALIANO ALL”UNIVERSITÀ</a:t>
            </a:r>
            <a:endParaRPr lang="pt-BR" b="1" dirty="0"/>
          </a:p>
          <a:p>
            <a:pPr algn="ctr"/>
            <a:r>
              <a:rPr lang="pt-BR" sz="1400" b="1" dirty="0" smtClean="0"/>
              <a:t>Corso </a:t>
            </a:r>
            <a:r>
              <a:rPr lang="pt-BR" sz="1400" b="1" dirty="0" err="1" smtClean="0"/>
              <a:t>di</a:t>
            </a:r>
            <a:r>
              <a:rPr lang="pt-BR" sz="1400" b="1" dirty="0" smtClean="0"/>
              <a:t> </a:t>
            </a:r>
            <a:r>
              <a:rPr lang="pt-BR" sz="1400" b="1" dirty="0" err="1" smtClean="0"/>
              <a:t>Conversazione</a:t>
            </a:r>
            <a:endParaRPr lang="pt-BR" sz="1400" b="1" dirty="0"/>
          </a:p>
        </p:txBody>
      </p:sp>
      <p:sp>
        <p:nvSpPr>
          <p:cNvPr id="11" name="CaixaDeTexto 10"/>
          <p:cNvSpPr txBox="1"/>
          <p:nvPr/>
        </p:nvSpPr>
        <p:spPr>
          <a:xfrm>
            <a:off x="4962167" y="800439"/>
            <a:ext cx="3391791" cy="646331"/>
          </a:xfrm>
          <a:prstGeom prst="rect">
            <a:avLst/>
          </a:prstGeom>
          <a:noFill/>
        </p:spPr>
        <p:txBody>
          <a:bodyPr wrap="square" rtlCol="0">
            <a:spAutoFit/>
          </a:bodyPr>
          <a:lstStyle/>
          <a:p>
            <a:pPr algn="ctr"/>
            <a:r>
              <a:rPr lang="pt-BR" b="1" dirty="0" smtClean="0"/>
              <a:t>MODULO QUARANTAQUATTRO</a:t>
            </a:r>
          </a:p>
          <a:p>
            <a:pPr algn="ctr"/>
            <a:r>
              <a:rPr lang="pt-BR" b="1" dirty="0" smtClean="0"/>
              <a:t>SPECIALE 10 - </a:t>
            </a:r>
            <a:r>
              <a:rPr lang="pt-BR" b="1" dirty="0" err="1" smtClean="0"/>
              <a:t>Grammatica</a:t>
            </a:r>
            <a:endParaRPr lang="pt-BR" b="1" dirty="0"/>
          </a:p>
        </p:txBody>
      </p:sp>
    </p:spTree>
    <p:extLst>
      <p:ext uri="{BB962C8B-B14F-4D97-AF65-F5344CB8AC3E}">
        <p14:creationId xmlns:p14="http://schemas.microsoft.com/office/powerpoint/2010/main" val="27758393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ixaDeTexto 7"/>
          <p:cNvSpPr txBox="1"/>
          <p:nvPr/>
        </p:nvSpPr>
        <p:spPr>
          <a:xfrm>
            <a:off x="162371" y="4255806"/>
            <a:ext cx="12029630" cy="369332"/>
          </a:xfrm>
          <a:prstGeom prst="rect">
            <a:avLst/>
          </a:prstGeom>
          <a:solidFill>
            <a:schemeClr val="bg1"/>
          </a:solidFill>
        </p:spPr>
        <p:txBody>
          <a:bodyPr wrap="square" rtlCol="0">
            <a:spAutoFit/>
          </a:bodyPr>
          <a:lstStyle/>
          <a:p>
            <a:endParaRPr lang="pt-BR"/>
          </a:p>
        </p:txBody>
      </p:sp>
      <p:sp>
        <p:nvSpPr>
          <p:cNvPr id="4" name="CaixaDeTexto 3"/>
          <p:cNvSpPr txBox="1"/>
          <p:nvPr/>
        </p:nvSpPr>
        <p:spPr>
          <a:xfrm>
            <a:off x="4631720" y="1488217"/>
            <a:ext cx="4324273" cy="5109091"/>
          </a:xfrm>
          <a:prstGeom prst="rect">
            <a:avLst/>
          </a:prstGeom>
          <a:noFill/>
        </p:spPr>
        <p:txBody>
          <a:bodyPr wrap="square" rtlCol="0">
            <a:spAutoFit/>
          </a:bodyPr>
          <a:lstStyle/>
          <a:p>
            <a:pPr algn="just"/>
            <a:r>
              <a:rPr lang="it-IT" b="1" dirty="0" smtClean="0"/>
              <a:t>Nel 1970 è estato introdutto il divorzio, divenuto definitivamente una legge dello stato italiano nel 1974. Nel 1975 è stato mofificato il diritto di famiglia, che riconosce il ruolo della donna all’interno della famiglia non più subordinato ma alla pari con quello  dell’uomo.</a:t>
            </a:r>
          </a:p>
          <a:p>
            <a:pPr algn="just"/>
            <a:r>
              <a:rPr lang="it-IT" b="1" dirty="0" smtClean="0"/>
              <a:t> </a:t>
            </a:r>
          </a:p>
          <a:p>
            <a:pPr algn="just"/>
            <a:r>
              <a:rPr lang="it-IT" b="1" dirty="0" smtClean="0"/>
              <a:t>Nel 1978 è stata aprovata la legge che regola l’aborto. Inoltre, le femiste hanno preparato il terreno per altre conquiste sociali come l’instituzione dei Consultori Familiari, con la liberazzione del contraccetivi, la constituzione del centri antiviolenza e delle case delle donne.</a:t>
            </a:r>
          </a:p>
          <a:p>
            <a:endParaRPr lang="it-IT" b="1" dirty="0"/>
          </a:p>
          <a:p>
            <a:endParaRPr lang="it-IT" sz="2000" b="1" dirty="0"/>
          </a:p>
          <a:p>
            <a:endParaRPr lang="pt-BR" b="1" dirty="0"/>
          </a:p>
        </p:txBody>
      </p:sp>
      <p:sp>
        <p:nvSpPr>
          <p:cNvPr id="5" name="CaixaDeTexto 4"/>
          <p:cNvSpPr txBox="1"/>
          <p:nvPr/>
        </p:nvSpPr>
        <p:spPr>
          <a:xfrm>
            <a:off x="9382239" y="1488217"/>
            <a:ext cx="2809761" cy="2862322"/>
          </a:xfrm>
          <a:prstGeom prst="rect">
            <a:avLst/>
          </a:prstGeom>
          <a:noFill/>
        </p:spPr>
        <p:txBody>
          <a:bodyPr wrap="square" rtlCol="0">
            <a:spAutoFit/>
          </a:bodyPr>
          <a:lstStyle/>
          <a:p>
            <a:r>
              <a:rPr lang="pt-BR" b="1" dirty="0" err="1" smtClean="0"/>
              <a:t>È</a:t>
            </a:r>
            <a:r>
              <a:rPr lang="pt-BR" b="1" dirty="0" smtClean="0"/>
              <a:t> </a:t>
            </a:r>
            <a:r>
              <a:rPr lang="pt-BR" b="1" dirty="0" err="1" smtClean="0"/>
              <a:t>stato</a:t>
            </a:r>
            <a:r>
              <a:rPr lang="pt-BR" b="1" dirty="0" smtClean="0"/>
              <a:t>: </a:t>
            </a:r>
            <a:r>
              <a:rPr lang="pt-BR" sz="1400" b="1" dirty="0" smtClean="0"/>
              <a:t>foi</a:t>
            </a:r>
          </a:p>
          <a:p>
            <a:r>
              <a:rPr lang="pt-BR" b="1" dirty="0" err="1" smtClean="0"/>
              <a:t>Introdutto</a:t>
            </a:r>
            <a:r>
              <a:rPr lang="pt-BR" b="1" dirty="0" smtClean="0"/>
              <a:t>: </a:t>
            </a:r>
            <a:r>
              <a:rPr lang="pt-BR" sz="1400" b="1" dirty="0" smtClean="0"/>
              <a:t>introduzido</a:t>
            </a:r>
          </a:p>
          <a:p>
            <a:r>
              <a:rPr lang="pt-BR" b="1" dirty="0" err="1" smtClean="0"/>
              <a:t>Divenuto</a:t>
            </a:r>
            <a:r>
              <a:rPr lang="pt-BR" b="1" dirty="0" smtClean="0"/>
              <a:t>: </a:t>
            </a:r>
            <a:r>
              <a:rPr lang="pt-BR" sz="1400" b="1" dirty="0" smtClean="0"/>
              <a:t>tornou</a:t>
            </a:r>
          </a:p>
          <a:p>
            <a:r>
              <a:rPr lang="pt-BR" b="1" dirty="0" err="1" smtClean="0"/>
              <a:t>Legge</a:t>
            </a:r>
            <a:r>
              <a:rPr lang="pt-BR" b="1" dirty="0" smtClean="0"/>
              <a:t>: </a:t>
            </a:r>
            <a:r>
              <a:rPr lang="pt-BR" sz="1400" b="1" dirty="0" smtClean="0"/>
              <a:t>Lei</a:t>
            </a:r>
          </a:p>
          <a:p>
            <a:r>
              <a:rPr lang="pt-BR" b="1" dirty="0" err="1" smtClean="0"/>
              <a:t>Dello</a:t>
            </a:r>
            <a:r>
              <a:rPr lang="pt-BR" b="1" dirty="0" smtClean="0"/>
              <a:t>: </a:t>
            </a:r>
            <a:r>
              <a:rPr lang="pt-BR" sz="1400" b="1" dirty="0" smtClean="0"/>
              <a:t>do</a:t>
            </a:r>
          </a:p>
          <a:p>
            <a:r>
              <a:rPr lang="pt-BR" b="1" dirty="0" err="1" smtClean="0"/>
              <a:t>All’interno</a:t>
            </a:r>
            <a:r>
              <a:rPr lang="pt-BR" b="1" dirty="0" smtClean="0"/>
              <a:t>: </a:t>
            </a:r>
            <a:r>
              <a:rPr lang="pt-BR" sz="1400" b="1" dirty="0" smtClean="0"/>
              <a:t>no meio, no interior</a:t>
            </a:r>
          </a:p>
          <a:p>
            <a:r>
              <a:rPr lang="pt-BR" b="1" dirty="0" smtClean="0"/>
              <a:t>Alla pari: </a:t>
            </a:r>
            <a:r>
              <a:rPr lang="pt-BR" sz="1400" b="1" dirty="0" smtClean="0"/>
              <a:t>no mesmo nível</a:t>
            </a:r>
          </a:p>
          <a:p>
            <a:r>
              <a:rPr lang="pt-BR" b="1" dirty="0" err="1" smtClean="0"/>
              <a:t>Inoltre</a:t>
            </a:r>
            <a:r>
              <a:rPr lang="pt-BR" b="1" dirty="0" smtClean="0"/>
              <a:t>: </a:t>
            </a:r>
            <a:r>
              <a:rPr lang="pt-BR" sz="1400" b="1" dirty="0" smtClean="0"/>
              <a:t>Além disso</a:t>
            </a:r>
          </a:p>
          <a:p>
            <a:r>
              <a:rPr lang="pt-BR" b="1" dirty="0" err="1" smtClean="0"/>
              <a:t>Altre</a:t>
            </a:r>
            <a:r>
              <a:rPr lang="pt-BR" b="1" dirty="0" smtClean="0"/>
              <a:t>: </a:t>
            </a:r>
            <a:r>
              <a:rPr lang="pt-BR" sz="1400" b="1" dirty="0" smtClean="0"/>
              <a:t>Outras </a:t>
            </a:r>
          </a:p>
          <a:p>
            <a:r>
              <a:rPr lang="pt-BR" b="1" dirty="0" smtClean="0"/>
              <a:t>Dei: </a:t>
            </a:r>
            <a:r>
              <a:rPr lang="pt-BR" sz="1400" b="1" dirty="0" smtClean="0"/>
              <a:t>dos</a:t>
            </a:r>
          </a:p>
        </p:txBody>
      </p:sp>
      <p:pic>
        <p:nvPicPr>
          <p:cNvPr id="9" name="Imagem 8"/>
          <p:cNvPicPr>
            <a:picLocks noChangeAspect="1"/>
          </p:cNvPicPr>
          <p:nvPr/>
        </p:nvPicPr>
        <p:blipFill>
          <a:blip r:embed="rId2"/>
          <a:stretch>
            <a:fillRect/>
          </a:stretch>
        </p:blipFill>
        <p:spPr>
          <a:xfrm>
            <a:off x="23832" y="68368"/>
            <a:ext cx="2582635" cy="974196"/>
          </a:xfrm>
          <a:prstGeom prst="rect">
            <a:avLst/>
          </a:prstGeom>
        </p:spPr>
      </p:pic>
      <p:pic>
        <p:nvPicPr>
          <p:cNvPr id="2" name="Imagem 1"/>
          <p:cNvPicPr>
            <a:picLocks noChangeAspect="1"/>
          </p:cNvPicPr>
          <p:nvPr/>
        </p:nvPicPr>
        <p:blipFill>
          <a:blip r:embed="rId3"/>
          <a:stretch>
            <a:fillRect/>
          </a:stretch>
        </p:blipFill>
        <p:spPr>
          <a:xfrm>
            <a:off x="49572" y="1488217"/>
            <a:ext cx="4469349" cy="3971925"/>
          </a:xfrm>
          <a:prstGeom prst="rect">
            <a:avLst/>
          </a:prstGeom>
          <a:ln>
            <a:noFill/>
          </a:ln>
          <a:effectLst>
            <a:outerShdw blurRad="292100" dist="139700" dir="2700000" algn="tl" rotWithShape="0">
              <a:srgbClr val="333333">
                <a:alpha val="65000"/>
              </a:srgbClr>
            </a:outerShdw>
          </a:effectLst>
        </p:spPr>
      </p:pic>
      <p:sp>
        <p:nvSpPr>
          <p:cNvPr id="7" name="CaixaDeTexto 6">
            <a:extLst>
              <a:ext uri="{FF2B5EF4-FFF2-40B4-BE49-F238E27FC236}">
                <a16:creationId xmlns:a16="http://schemas.microsoft.com/office/drawing/2014/main" xmlns="" id="{DEC5A90C-A7C0-4FE3-B4D0-944FC07BDBC3}"/>
              </a:ext>
            </a:extLst>
          </p:cNvPr>
          <p:cNvSpPr txBox="1"/>
          <p:nvPr/>
        </p:nvSpPr>
        <p:spPr>
          <a:xfrm>
            <a:off x="4725824" y="104171"/>
            <a:ext cx="3842158" cy="584775"/>
          </a:xfrm>
          <a:prstGeom prst="rect">
            <a:avLst/>
          </a:prstGeom>
          <a:noFill/>
        </p:spPr>
        <p:txBody>
          <a:bodyPr wrap="square" rtlCol="0">
            <a:spAutoFit/>
          </a:bodyPr>
          <a:lstStyle/>
          <a:p>
            <a:pPr algn="ctr"/>
            <a:r>
              <a:rPr lang="pt-BR" b="1" dirty="0" smtClean="0"/>
              <a:t>L’ITALIANO ALL”UNIVERSITÀ</a:t>
            </a:r>
            <a:endParaRPr lang="pt-BR" b="1" dirty="0"/>
          </a:p>
          <a:p>
            <a:pPr algn="ctr"/>
            <a:r>
              <a:rPr lang="pt-BR" sz="1400" b="1" dirty="0" smtClean="0"/>
              <a:t>Corso </a:t>
            </a:r>
            <a:r>
              <a:rPr lang="pt-BR" sz="1400" b="1" dirty="0" err="1" smtClean="0"/>
              <a:t>di</a:t>
            </a:r>
            <a:r>
              <a:rPr lang="pt-BR" sz="1400" b="1" dirty="0" smtClean="0"/>
              <a:t> </a:t>
            </a:r>
            <a:r>
              <a:rPr lang="pt-BR" sz="1400" b="1" dirty="0" err="1" smtClean="0"/>
              <a:t>Conversazione</a:t>
            </a:r>
            <a:endParaRPr lang="pt-BR" sz="1400" b="1" dirty="0"/>
          </a:p>
        </p:txBody>
      </p:sp>
      <p:sp>
        <p:nvSpPr>
          <p:cNvPr id="11" name="CaixaDeTexto 10"/>
          <p:cNvSpPr txBox="1"/>
          <p:nvPr/>
        </p:nvSpPr>
        <p:spPr>
          <a:xfrm>
            <a:off x="4962167" y="800439"/>
            <a:ext cx="3391791" cy="646331"/>
          </a:xfrm>
          <a:prstGeom prst="rect">
            <a:avLst/>
          </a:prstGeom>
          <a:noFill/>
        </p:spPr>
        <p:txBody>
          <a:bodyPr wrap="square" rtlCol="0">
            <a:spAutoFit/>
          </a:bodyPr>
          <a:lstStyle/>
          <a:p>
            <a:pPr algn="ctr"/>
            <a:r>
              <a:rPr lang="pt-BR" b="1" dirty="0" smtClean="0"/>
              <a:t>MODULO QUARANTAQUATTRO</a:t>
            </a:r>
          </a:p>
          <a:p>
            <a:pPr algn="ctr"/>
            <a:r>
              <a:rPr lang="pt-BR" b="1" dirty="0" smtClean="0"/>
              <a:t>SPECIALE 10 - </a:t>
            </a:r>
            <a:r>
              <a:rPr lang="pt-BR" b="1" dirty="0" err="1" smtClean="0"/>
              <a:t>Grammatica</a:t>
            </a:r>
            <a:endParaRPr lang="pt-BR" b="1" dirty="0"/>
          </a:p>
        </p:txBody>
      </p:sp>
    </p:spTree>
    <p:extLst>
      <p:ext uri="{BB962C8B-B14F-4D97-AF65-F5344CB8AC3E}">
        <p14:creationId xmlns:p14="http://schemas.microsoft.com/office/powerpoint/2010/main" val="12778888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aixaDeTexto 9"/>
          <p:cNvSpPr txBox="1"/>
          <p:nvPr/>
        </p:nvSpPr>
        <p:spPr>
          <a:xfrm>
            <a:off x="162371" y="4255806"/>
            <a:ext cx="12029630" cy="369332"/>
          </a:xfrm>
          <a:prstGeom prst="rect">
            <a:avLst/>
          </a:prstGeom>
          <a:solidFill>
            <a:schemeClr val="bg1"/>
          </a:solidFill>
        </p:spPr>
        <p:txBody>
          <a:bodyPr wrap="square" rtlCol="0">
            <a:spAutoFit/>
          </a:bodyPr>
          <a:lstStyle/>
          <a:p>
            <a:endParaRPr lang="pt-BR"/>
          </a:p>
        </p:txBody>
      </p:sp>
      <p:sp>
        <p:nvSpPr>
          <p:cNvPr id="4" name="CaixaDeTexto 3"/>
          <p:cNvSpPr txBox="1"/>
          <p:nvPr/>
        </p:nvSpPr>
        <p:spPr>
          <a:xfrm>
            <a:off x="153825" y="1180921"/>
            <a:ext cx="5751320" cy="4955203"/>
          </a:xfrm>
          <a:prstGeom prst="rect">
            <a:avLst/>
          </a:prstGeom>
          <a:noFill/>
        </p:spPr>
        <p:txBody>
          <a:bodyPr wrap="square" rtlCol="0">
            <a:spAutoFit/>
          </a:bodyPr>
          <a:lstStyle/>
          <a:p>
            <a:endParaRPr lang="it-IT" b="1" dirty="0" smtClean="0"/>
          </a:p>
          <a:p>
            <a:endParaRPr lang="it-IT" b="1" dirty="0"/>
          </a:p>
          <a:p>
            <a:r>
              <a:rPr lang="it-IT" sz="2000" b="1" dirty="0" smtClean="0"/>
              <a:t>Sola </a:t>
            </a:r>
            <a:r>
              <a:rPr lang="it-IT" sz="2000" b="1" dirty="0"/>
              <a:t>qui, lo sai</a:t>
            </a:r>
            <a:br>
              <a:rPr lang="it-IT" sz="2000" b="1" dirty="0"/>
            </a:br>
            <a:r>
              <a:rPr lang="it-IT" sz="2000" b="1" dirty="0"/>
              <a:t>Ho una casa nuova e nuovi amici che son solo miei</a:t>
            </a:r>
            <a:br>
              <a:rPr lang="it-IT" sz="2000" b="1" dirty="0"/>
            </a:br>
            <a:r>
              <a:rPr lang="it-IT" sz="2000" b="1" dirty="0"/>
              <a:t>Ogni tanto c'è mia madre che mi chiede come </a:t>
            </a:r>
            <a:r>
              <a:rPr lang="it-IT" sz="2000" b="1" dirty="0" smtClean="0"/>
              <a:t>sto</a:t>
            </a:r>
          </a:p>
          <a:p>
            <a:r>
              <a:rPr lang="it-IT" sz="2000" b="1" dirty="0" smtClean="0"/>
              <a:t>Non </a:t>
            </a:r>
            <a:r>
              <a:rPr lang="it-IT" sz="2000" b="1" dirty="0"/>
              <a:t>potrebbe andare meglio di </a:t>
            </a:r>
            <a:r>
              <a:rPr lang="it-IT" sz="2000" b="1" dirty="0" smtClean="0"/>
              <a:t>così</a:t>
            </a:r>
          </a:p>
          <a:p>
            <a:endParaRPr lang="it-IT" sz="2000" b="1" dirty="0"/>
          </a:p>
          <a:p>
            <a:r>
              <a:rPr lang="it-IT" sz="2000" b="1" dirty="0"/>
              <a:t>L'ho dimenticato ormai</a:t>
            </a:r>
            <a:br>
              <a:rPr lang="it-IT" sz="2000" b="1" dirty="0"/>
            </a:br>
            <a:r>
              <a:rPr lang="it-IT" sz="2000" b="1" dirty="0"/>
              <a:t>Ma è passato poco tempo ed è un po' presto, capirai</a:t>
            </a:r>
            <a:br>
              <a:rPr lang="it-IT" sz="2000" b="1" dirty="0"/>
            </a:br>
            <a:r>
              <a:rPr lang="it-IT" sz="2000" b="1" dirty="0"/>
              <a:t>Per tornare quella che conosci, quella che vorrei</a:t>
            </a:r>
            <a:br>
              <a:rPr lang="it-IT" sz="2000" b="1" dirty="0"/>
            </a:br>
            <a:r>
              <a:rPr lang="it-IT" sz="2000" b="1" dirty="0"/>
              <a:t>Quella che ero prima di incontrare </a:t>
            </a:r>
            <a:r>
              <a:rPr lang="it-IT" sz="2000" b="1" dirty="0" smtClean="0"/>
              <a:t>lui</a:t>
            </a:r>
          </a:p>
          <a:p>
            <a:endParaRPr lang="it-IT" sz="2000" b="1" dirty="0"/>
          </a:p>
          <a:p>
            <a:r>
              <a:rPr lang="it-IT" sz="2000" b="1" dirty="0"/>
              <a:t>Qualche notte ancora sento le sue mani</a:t>
            </a:r>
            <a:r>
              <a:rPr lang="it-IT" sz="2000" b="1" dirty="0" smtClean="0"/>
              <a:t/>
            </a:r>
            <a:br>
              <a:rPr lang="it-IT" sz="2000" b="1" dirty="0" smtClean="0"/>
            </a:br>
            <a:r>
              <a:rPr lang="it-IT" sz="2000" b="1" dirty="0"/>
              <a:t>Che non so fermare, che mi fanno male</a:t>
            </a:r>
            <a:r>
              <a:rPr lang="it-IT" sz="2000" b="1" dirty="0" smtClean="0"/>
              <a:t/>
            </a:r>
            <a:br>
              <a:rPr lang="it-IT" sz="2000" b="1" dirty="0" smtClean="0"/>
            </a:br>
            <a:r>
              <a:rPr lang="it-IT" sz="2000" b="1" dirty="0"/>
              <a:t>Sento la sua voce che mi grida addosso</a:t>
            </a:r>
            <a:r>
              <a:rPr lang="it-IT" sz="2000" b="1" dirty="0" smtClean="0"/>
              <a:t/>
            </a:r>
            <a:br>
              <a:rPr lang="it-IT" sz="2000" b="1" dirty="0" smtClean="0"/>
            </a:br>
            <a:r>
              <a:rPr lang="it-IT" sz="2000" b="1" dirty="0"/>
              <a:t>Io mi copro il viso ma per lui è lo </a:t>
            </a:r>
            <a:r>
              <a:rPr lang="it-IT" sz="2000" b="1" dirty="0" smtClean="0"/>
              <a:t>stesso</a:t>
            </a:r>
            <a:endParaRPr lang="pt-BR" b="1" dirty="0"/>
          </a:p>
        </p:txBody>
      </p:sp>
      <p:sp>
        <p:nvSpPr>
          <p:cNvPr id="5" name="CaixaDeTexto 4"/>
          <p:cNvSpPr txBox="1"/>
          <p:nvPr/>
        </p:nvSpPr>
        <p:spPr>
          <a:xfrm>
            <a:off x="9186730" y="1016776"/>
            <a:ext cx="3005271" cy="5078313"/>
          </a:xfrm>
          <a:prstGeom prst="rect">
            <a:avLst/>
          </a:prstGeom>
          <a:noFill/>
        </p:spPr>
        <p:txBody>
          <a:bodyPr wrap="square" rtlCol="0">
            <a:spAutoFit/>
          </a:bodyPr>
          <a:lstStyle/>
          <a:p>
            <a:r>
              <a:rPr lang="pt-BR" b="1" dirty="0" err="1" smtClean="0"/>
              <a:t>Spezzate</a:t>
            </a:r>
            <a:r>
              <a:rPr lang="pt-BR" b="1" dirty="0" smtClean="0"/>
              <a:t>: </a:t>
            </a:r>
            <a:r>
              <a:rPr lang="pt-BR" sz="1400" b="1" dirty="0" smtClean="0"/>
              <a:t>Quebradas</a:t>
            </a:r>
          </a:p>
          <a:p>
            <a:r>
              <a:rPr lang="pt-BR" b="1" dirty="0" err="1" smtClean="0"/>
              <a:t>Ogni</a:t>
            </a:r>
            <a:r>
              <a:rPr lang="pt-BR" b="1" dirty="0" smtClean="0"/>
              <a:t> Tanto: </a:t>
            </a:r>
            <a:r>
              <a:rPr lang="pt-BR" sz="1400" b="1" dirty="0" smtClean="0"/>
              <a:t>De vez em quando</a:t>
            </a:r>
          </a:p>
          <a:p>
            <a:r>
              <a:rPr lang="pt-BR" b="1" dirty="0" smtClean="0"/>
              <a:t>Mi </a:t>
            </a:r>
            <a:r>
              <a:rPr lang="pt-BR" b="1" dirty="0" err="1" smtClean="0"/>
              <a:t>Chiede</a:t>
            </a:r>
            <a:r>
              <a:rPr lang="pt-BR" b="1" dirty="0" smtClean="0"/>
              <a:t>: </a:t>
            </a:r>
            <a:r>
              <a:rPr lang="pt-BR" sz="1400" b="1" dirty="0" smtClean="0"/>
              <a:t>Me pergunta</a:t>
            </a:r>
          </a:p>
          <a:p>
            <a:r>
              <a:rPr lang="pt-BR" b="1" dirty="0" err="1" smtClean="0"/>
              <a:t>Potrebbe</a:t>
            </a:r>
            <a:r>
              <a:rPr lang="pt-BR" b="1" dirty="0" smtClean="0"/>
              <a:t>: </a:t>
            </a:r>
            <a:r>
              <a:rPr lang="pt-BR" sz="1400" b="1" dirty="0" smtClean="0"/>
              <a:t>poderia</a:t>
            </a:r>
          </a:p>
          <a:p>
            <a:r>
              <a:rPr lang="pt-BR" b="1" dirty="0" smtClean="0"/>
              <a:t>Di cosi: </a:t>
            </a:r>
            <a:r>
              <a:rPr lang="pt-BR" sz="1400" b="1" dirty="0" smtClean="0"/>
              <a:t>do que isso</a:t>
            </a:r>
          </a:p>
          <a:p>
            <a:r>
              <a:rPr lang="pt-BR" b="1" dirty="0" err="1" smtClean="0"/>
              <a:t>Dimenticato</a:t>
            </a:r>
            <a:r>
              <a:rPr lang="pt-BR" b="1" dirty="0" smtClean="0"/>
              <a:t>: </a:t>
            </a:r>
            <a:r>
              <a:rPr lang="pt-BR" sz="1400" b="1" dirty="0" smtClean="0"/>
              <a:t>Esqueci</a:t>
            </a:r>
          </a:p>
          <a:p>
            <a:r>
              <a:rPr lang="pt-BR" b="1" dirty="0" err="1" smtClean="0"/>
              <a:t>Ormai</a:t>
            </a:r>
            <a:r>
              <a:rPr lang="pt-BR" b="1" dirty="0" smtClean="0"/>
              <a:t>: </a:t>
            </a:r>
            <a:r>
              <a:rPr lang="pt-BR" sz="1400" b="1" dirty="0" smtClean="0"/>
              <a:t>Agora</a:t>
            </a:r>
          </a:p>
          <a:p>
            <a:r>
              <a:rPr lang="pt-BR" b="1" dirty="0" err="1" smtClean="0"/>
              <a:t>È</a:t>
            </a:r>
            <a:r>
              <a:rPr lang="pt-BR" b="1" dirty="0" smtClean="0"/>
              <a:t> </a:t>
            </a:r>
            <a:r>
              <a:rPr lang="pt-BR" b="1" dirty="0" err="1" smtClean="0"/>
              <a:t>un</a:t>
            </a:r>
            <a:r>
              <a:rPr lang="pt-BR" b="1" dirty="0" smtClean="0"/>
              <a:t> </a:t>
            </a:r>
            <a:r>
              <a:rPr lang="pt-BR" b="1" dirty="0" err="1" smtClean="0"/>
              <a:t>po</a:t>
            </a:r>
            <a:r>
              <a:rPr lang="pt-BR" b="1" dirty="0" smtClean="0"/>
              <a:t>’ presto: </a:t>
            </a:r>
            <a:r>
              <a:rPr lang="pt-BR" sz="1200" b="1" dirty="0" smtClean="0"/>
              <a:t>é um pouco cedo</a:t>
            </a:r>
          </a:p>
          <a:p>
            <a:r>
              <a:rPr lang="pt-BR" b="1" dirty="0" err="1" smtClean="0"/>
              <a:t>Capirai</a:t>
            </a:r>
            <a:r>
              <a:rPr lang="pt-BR" b="1" dirty="0" smtClean="0"/>
              <a:t>: </a:t>
            </a:r>
            <a:r>
              <a:rPr lang="pt-BR" sz="1400" b="1" dirty="0" smtClean="0"/>
              <a:t>Você vai entender</a:t>
            </a:r>
          </a:p>
          <a:p>
            <a:r>
              <a:rPr lang="pt-BR" b="1" dirty="0" smtClean="0"/>
              <a:t>Che </a:t>
            </a:r>
            <a:r>
              <a:rPr lang="pt-BR" b="1" dirty="0" err="1" smtClean="0"/>
              <a:t>Vorrei</a:t>
            </a:r>
            <a:r>
              <a:rPr lang="pt-BR" b="1" dirty="0" smtClean="0"/>
              <a:t>: </a:t>
            </a:r>
            <a:r>
              <a:rPr lang="pt-BR" sz="1400" b="1" dirty="0" smtClean="0"/>
              <a:t>Que eu gostaria</a:t>
            </a:r>
          </a:p>
          <a:p>
            <a:r>
              <a:rPr lang="pt-BR" b="1" dirty="0" smtClean="0"/>
              <a:t>Ero prima: </a:t>
            </a:r>
            <a:r>
              <a:rPr lang="pt-BR" sz="1400" b="1" dirty="0" smtClean="0"/>
              <a:t>Era antes</a:t>
            </a:r>
          </a:p>
          <a:p>
            <a:r>
              <a:rPr lang="pt-BR" b="1" dirty="0" smtClean="0"/>
              <a:t>Sento: Sinto</a:t>
            </a:r>
          </a:p>
          <a:p>
            <a:r>
              <a:rPr lang="pt-BR" b="1" dirty="0" err="1" smtClean="0"/>
              <a:t>So</a:t>
            </a:r>
            <a:r>
              <a:rPr lang="pt-BR" b="1" dirty="0" smtClean="0"/>
              <a:t> </a:t>
            </a:r>
            <a:r>
              <a:rPr lang="pt-BR" b="1" dirty="0" err="1" smtClean="0"/>
              <a:t>fermare</a:t>
            </a:r>
            <a:r>
              <a:rPr lang="pt-BR" b="1" dirty="0" smtClean="0"/>
              <a:t>: </a:t>
            </a:r>
            <a:r>
              <a:rPr lang="pt-BR" sz="1400" b="1" dirty="0" smtClean="0"/>
              <a:t>Que não posso parar</a:t>
            </a:r>
          </a:p>
          <a:p>
            <a:r>
              <a:rPr lang="pt-BR" b="1" dirty="0" err="1" smtClean="0"/>
              <a:t>Fanno</a:t>
            </a:r>
            <a:r>
              <a:rPr lang="pt-BR" b="1" dirty="0" smtClean="0"/>
              <a:t> male: </a:t>
            </a:r>
            <a:r>
              <a:rPr lang="pt-BR" sz="1400" b="1" dirty="0" smtClean="0"/>
              <a:t>fazem mal</a:t>
            </a:r>
          </a:p>
          <a:p>
            <a:r>
              <a:rPr lang="pt-BR" b="1" dirty="0" smtClean="0"/>
              <a:t>Mi </a:t>
            </a:r>
            <a:r>
              <a:rPr lang="pt-BR" b="1" dirty="0" err="1" smtClean="0"/>
              <a:t>grida</a:t>
            </a:r>
            <a:r>
              <a:rPr lang="pt-BR" b="1" dirty="0" smtClean="0"/>
              <a:t>: Grita </a:t>
            </a:r>
          </a:p>
          <a:p>
            <a:r>
              <a:rPr lang="pt-BR" b="1" dirty="0" err="1" smtClean="0"/>
              <a:t>Addosso</a:t>
            </a:r>
            <a:r>
              <a:rPr lang="pt-BR" b="1" dirty="0" smtClean="0"/>
              <a:t>: </a:t>
            </a:r>
            <a:r>
              <a:rPr lang="pt-BR" sz="1400" b="1" dirty="0" smtClean="0"/>
              <a:t>comigo, sobre mim</a:t>
            </a:r>
          </a:p>
          <a:p>
            <a:r>
              <a:rPr lang="pt-BR" b="1" dirty="0" err="1" smtClean="0"/>
              <a:t>Copro</a:t>
            </a:r>
            <a:r>
              <a:rPr lang="pt-BR" b="1" dirty="0" smtClean="0"/>
              <a:t> </a:t>
            </a:r>
            <a:r>
              <a:rPr lang="pt-BR" b="1" dirty="0" err="1" smtClean="0"/>
              <a:t>il</a:t>
            </a:r>
            <a:r>
              <a:rPr lang="pt-BR" b="1" dirty="0" smtClean="0"/>
              <a:t> viso: </a:t>
            </a:r>
            <a:r>
              <a:rPr lang="pt-BR" sz="1400" b="1" dirty="0" smtClean="0"/>
              <a:t>Cubro o rosto</a:t>
            </a:r>
          </a:p>
          <a:p>
            <a:r>
              <a:rPr lang="pt-BR" b="1" dirty="0" err="1" smtClean="0"/>
              <a:t>Stesso</a:t>
            </a:r>
            <a:r>
              <a:rPr lang="pt-BR" b="1" dirty="0" smtClean="0"/>
              <a:t>: </a:t>
            </a:r>
            <a:r>
              <a:rPr lang="pt-BR" sz="1400" b="1" dirty="0" smtClean="0"/>
              <a:t>Mesmo</a:t>
            </a:r>
            <a:endParaRPr lang="pt-BR" sz="1400" b="1" dirty="0"/>
          </a:p>
        </p:txBody>
      </p:sp>
      <p:sp>
        <p:nvSpPr>
          <p:cNvPr id="6" name="Retângulo 5"/>
          <p:cNvSpPr/>
          <p:nvPr/>
        </p:nvSpPr>
        <p:spPr>
          <a:xfrm>
            <a:off x="162371" y="1147135"/>
            <a:ext cx="2479043" cy="523220"/>
          </a:xfrm>
          <a:prstGeom prst="rect">
            <a:avLst/>
          </a:prstGeom>
          <a:noFill/>
        </p:spPr>
        <p:txBody>
          <a:bodyPr wrap="square" lIns="91440" tIns="45720" rIns="91440" bIns="45720">
            <a:spAutoFit/>
          </a:bodyPr>
          <a:lstStyle/>
          <a:p>
            <a:pPr algn="ctr"/>
            <a:r>
              <a:rPr lang="pt-BR" sz="28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ROSE SPEZZATE</a:t>
            </a:r>
            <a:endParaRPr lang="pt-BR" sz="28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pic>
        <p:nvPicPr>
          <p:cNvPr id="7" name="Imagem 6"/>
          <p:cNvPicPr>
            <a:picLocks noChangeAspect="1"/>
          </p:cNvPicPr>
          <p:nvPr/>
        </p:nvPicPr>
        <p:blipFill>
          <a:blip r:embed="rId2"/>
          <a:stretch>
            <a:fillRect/>
          </a:stretch>
        </p:blipFill>
        <p:spPr>
          <a:xfrm>
            <a:off x="6308563" y="1937126"/>
            <a:ext cx="2602935" cy="260293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Imagem 8"/>
          <p:cNvPicPr>
            <a:picLocks noChangeAspect="1"/>
          </p:cNvPicPr>
          <p:nvPr/>
        </p:nvPicPr>
        <p:blipFill>
          <a:blip r:embed="rId3"/>
          <a:stretch>
            <a:fillRect/>
          </a:stretch>
        </p:blipFill>
        <p:spPr>
          <a:xfrm>
            <a:off x="23832" y="68368"/>
            <a:ext cx="2514269" cy="948408"/>
          </a:xfrm>
          <a:prstGeom prst="rect">
            <a:avLst/>
          </a:prstGeom>
        </p:spPr>
      </p:pic>
      <p:sp>
        <p:nvSpPr>
          <p:cNvPr id="11" name="CaixaDeTexto 10">
            <a:extLst>
              <a:ext uri="{FF2B5EF4-FFF2-40B4-BE49-F238E27FC236}">
                <a16:creationId xmlns="" xmlns:a16="http://schemas.microsoft.com/office/drawing/2014/main" id="{DEC5A90C-A7C0-4FE3-B4D0-944FC07BDBC3}"/>
              </a:ext>
            </a:extLst>
          </p:cNvPr>
          <p:cNvSpPr txBox="1"/>
          <p:nvPr/>
        </p:nvSpPr>
        <p:spPr>
          <a:xfrm>
            <a:off x="5155309" y="68368"/>
            <a:ext cx="3005506" cy="584775"/>
          </a:xfrm>
          <a:prstGeom prst="rect">
            <a:avLst/>
          </a:prstGeom>
          <a:noFill/>
        </p:spPr>
        <p:txBody>
          <a:bodyPr wrap="square" rtlCol="0">
            <a:spAutoFit/>
          </a:bodyPr>
          <a:lstStyle/>
          <a:p>
            <a:pPr algn="ctr"/>
            <a:r>
              <a:rPr lang="pt-BR" b="1" dirty="0" smtClean="0"/>
              <a:t>L’ITALIANO ALL”UNIVERSITÀ</a:t>
            </a:r>
            <a:endParaRPr lang="pt-BR" b="1" dirty="0"/>
          </a:p>
          <a:p>
            <a:pPr algn="ctr"/>
            <a:r>
              <a:rPr lang="pt-BR" sz="1400" b="1" dirty="0" smtClean="0"/>
              <a:t>Corso </a:t>
            </a:r>
            <a:r>
              <a:rPr lang="pt-BR" sz="1400" b="1" dirty="0" err="1" smtClean="0"/>
              <a:t>di</a:t>
            </a:r>
            <a:r>
              <a:rPr lang="pt-BR" sz="1400" b="1" dirty="0" smtClean="0"/>
              <a:t> </a:t>
            </a:r>
            <a:r>
              <a:rPr lang="pt-BR" sz="1400" b="1" dirty="0" err="1" smtClean="0"/>
              <a:t>Conversazione</a:t>
            </a:r>
            <a:endParaRPr lang="pt-BR" sz="1400" b="1" dirty="0"/>
          </a:p>
        </p:txBody>
      </p:sp>
      <p:sp>
        <p:nvSpPr>
          <p:cNvPr id="12" name="CaixaDeTexto 11"/>
          <p:cNvSpPr txBox="1"/>
          <p:nvPr/>
        </p:nvSpPr>
        <p:spPr>
          <a:xfrm>
            <a:off x="4962167" y="800439"/>
            <a:ext cx="3391791" cy="646331"/>
          </a:xfrm>
          <a:prstGeom prst="rect">
            <a:avLst/>
          </a:prstGeom>
          <a:noFill/>
        </p:spPr>
        <p:txBody>
          <a:bodyPr wrap="square" rtlCol="0">
            <a:spAutoFit/>
          </a:bodyPr>
          <a:lstStyle/>
          <a:p>
            <a:pPr algn="ctr"/>
            <a:r>
              <a:rPr lang="pt-BR" b="1" dirty="0" smtClean="0"/>
              <a:t>MODULO QUARANTAQUATTRO</a:t>
            </a:r>
          </a:p>
          <a:p>
            <a:pPr algn="ctr"/>
            <a:r>
              <a:rPr lang="pt-BR" b="1" dirty="0" smtClean="0"/>
              <a:t>SPECIALE 10 - </a:t>
            </a:r>
            <a:r>
              <a:rPr lang="pt-BR" b="1" dirty="0" err="1" smtClean="0"/>
              <a:t>Grammatica</a:t>
            </a:r>
            <a:endParaRPr lang="pt-BR" b="1" dirty="0"/>
          </a:p>
        </p:txBody>
      </p:sp>
    </p:spTree>
    <p:extLst>
      <p:ext uri="{BB962C8B-B14F-4D97-AF65-F5344CB8AC3E}">
        <p14:creationId xmlns:p14="http://schemas.microsoft.com/office/powerpoint/2010/main" val="2646144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ixaDeTexto 7"/>
          <p:cNvSpPr txBox="1"/>
          <p:nvPr/>
        </p:nvSpPr>
        <p:spPr>
          <a:xfrm>
            <a:off x="162371" y="4255806"/>
            <a:ext cx="12029630" cy="369332"/>
          </a:xfrm>
          <a:prstGeom prst="rect">
            <a:avLst/>
          </a:prstGeom>
          <a:solidFill>
            <a:schemeClr val="bg1"/>
          </a:solidFill>
        </p:spPr>
        <p:txBody>
          <a:bodyPr wrap="square" rtlCol="0">
            <a:spAutoFit/>
          </a:bodyPr>
          <a:lstStyle/>
          <a:p>
            <a:endParaRPr lang="pt-BR"/>
          </a:p>
        </p:txBody>
      </p:sp>
      <p:sp>
        <p:nvSpPr>
          <p:cNvPr id="4" name="CaixaDeTexto 3"/>
          <p:cNvSpPr txBox="1"/>
          <p:nvPr/>
        </p:nvSpPr>
        <p:spPr>
          <a:xfrm>
            <a:off x="162371" y="1037658"/>
            <a:ext cx="6000381" cy="5324535"/>
          </a:xfrm>
          <a:prstGeom prst="rect">
            <a:avLst/>
          </a:prstGeom>
          <a:noFill/>
        </p:spPr>
        <p:txBody>
          <a:bodyPr wrap="square" rtlCol="0">
            <a:spAutoFit/>
          </a:bodyPr>
          <a:lstStyle/>
          <a:p>
            <a:r>
              <a:rPr lang="it-IT" sz="2000" b="1" dirty="0"/>
              <a:t>È così più forte che io più non posso</a:t>
            </a:r>
            <a:br>
              <a:rPr lang="it-IT" sz="2000" b="1" dirty="0"/>
            </a:br>
            <a:r>
              <a:rPr lang="it-IT" sz="2000" b="1" dirty="0"/>
              <a:t>Neanche respirare, neanche più parlare</a:t>
            </a:r>
            <a:br>
              <a:rPr lang="it-IT" sz="2000" b="1" dirty="0"/>
            </a:br>
            <a:r>
              <a:rPr lang="it-IT" sz="2000" b="1" dirty="0"/>
              <a:t>E sto giù per terra come un animale</a:t>
            </a:r>
            <a:br>
              <a:rPr lang="it-IT" sz="2000" b="1" dirty="0"/>
            </a:br>
            <a:r>
              <a:rPr lang="it-IT" sz="2000" b="1" dirty="0"/>
              <a:t>Non ho più dolore, non c'è più </a:t>
            </a:r>
            <a:r>
              <a:rPr lang="it-IT" sz="2000" b="1" dirty="0" smtClean="0"/>
              <a:t>rumore</a:t>
            </a:r>
          </a:p>
          <a:p>
            <a:endParaRPr lang="it-IT" sz="2000" b="1" dirty="0"/>
          </a:p>
          <a:p>
            <a:r>
              <a:rPr lang="it-IT" sz="2000" b="1" dirty="0"/>
              <a:t>Solo deboli singhiozzi e voci</a:t>
            </a:r>
            <a:br>
              <a:rPr lang="it-IT" sz="2000" b="1" dirty="0"/>
            </a:br>
            <a:r>
              <a:rPr lang="it-IT" sz="2000" b="1" dirty="0"/>
              <a:t>Dal televisore acceso</a:t>
            </a:r>
            <a:br>
              <a:rPr lang="it-IT" sz="2000" b="1" dirty="0"/>
            </a:br>
            <a:r>
              <a:rPr lang="it-IT" sz="2000" b="1" dirty="0"/>
              <a:t>Tremo, anche adesso </a:t>
            </a:r>
            <a:r>
              <a:rPr lang="it-IT" sz="2000" b="1" dirty="0" smtClean="0"/>
              <a:t>che ...</a:t>
            </a:r>
            <a:endParaRPr lang="it-IT" sz="2000" b="1" dirty="0" smtClean="0"/>
          </a:p>
          <a:p>
            <a:endParaRPr lang="it-IT" sz="2000" b="1" dirty="0"/>
          </a:p>
          <a:p>
            <a:r>
              <a:rPr lang="it-IT" sz="2000" b="1" dirty="0"/>
              <a:t>Lui non vive più con me</a:t>
            </a:r>
            <a:br>
              <a:rPr lang="it-IT" sz="2000" b="1" dirty="0"/>
            </a:br>
            <a:r>
              <a:rPr lang="it-IT" sz="2000" b="1" dirty="0"/>
              <a:t>Ho un lavoro che va bene e poi domani chi lo sa</a:t>
            </a:r>
            <a:br>
              <a:rPr lang="it-IT" sz="2000" b="1" dirty="0"/>
            </a:br>
            <a:r>
              <a:rPr lang="it-IT" sz="2000" b="1" dirty="0"/>
              <a:t>Far programmi non conviene, se un amore arriverà</a:t>
            </a:r>
            <a:br>
              <a:rPr lang="it-IT" sz="2000" b="1" dirty="0"/>
            </a:br>
            <a:r>
              <a:rPr lang="it-IT" sz="2000" b="1" dirty="0"/>
              <a:t>Sarà certo che non gli </a:t>
            </a:r>
            <a:r>
              <a:rPr lang="it-IT" sz="2000" b="1" dirty="0" smtClean="0"/>
              <a:t>somiglierà</a:t>
            </a:r>
          </a:p>
          <a:p>
            <a:endParaRPr lang="it-IT" sz="2000" b="1" dirty="0"/>
          </a:p>
          <a:p>
            <a:r>
              <a:rPr lang="it-IT" sz="2000" b="1" dirty="0"/>
              <a:t>Sono quelle come noi</a:t>
            </a:r>
            <a:br>
              <a:rPr lang="it-IT" sz="2000" b="1" dirty="0"/>
            </a:br>
            <a:r>
              <a:rPr lang="it-IT" sz="2000" b="1" dirty="0"/>
              <a:t>Che hanno bisogno di un coraggio che non c'è</a:t>
            </a:r>
            <a:br>
              <a:rPr lang="it-IT" sz="2000" b="1" dirty="0"/>
            </a:br>
            <a:r>
              <a:rPr lang="it-IT" sz="2000" b="1" dirty="0"/>
              <a:t>Quando brucia il fuoco </a:t>
            </a:r>
            <a:r>
              <a:rPr lang="it-IT" sz="2000" b="1" dirty="0" smtClean="0"/>
              <a:t>dell'inferno</a:t>
            </a:r>
            <a:endParaRPr lang="pt-BR" b="1" dirty="0"/>
          </a:p>
        </p:txBody>
      </p:sp>
      <p:sp>
        <p:nvSpPr>
          <p:cNvPr id="2" name="Retângulo 1"/>
          <p:cNvSpPr/>
          <p:nvPr/>
        </p:nvSpPr>
        <p:spPr>
          <a:xfrm>
            <a:off x="9218065" y="1037575"/>
            <a:ext cx="2899872" cy="2862322"/>
          </a:xfrm>
          <a:prstGeom prst="rect">
            <a:avLst/>
          </a:prstGeom>
        </p:spPr>
        <p:txBody>
          <a:bodyPr wrap="square">
            <a:spAutoFit/>
          </a:bodyPr>
          <a:lstStyle/>
          <a:p>
            <a:r>
              <a:rPr lang="pt-BR" b="1" dirty="0" smtClean="0"/>
              <a:t>Non posso: </a:t>
            </a:r>
            <a:r>
              <a:rPr lang="pt-BR" sz="1400" b="1" dirty="0" smtClean="0"/>
              <a:t>Não aguento</a:t>
            </a:r>
          </a:p>
          <a:p>
            <a:r>
              <a:rPr lang="pt-BR" b="1" dirty="0" err="1" smtClean="0"/>
              <a:t>Neanche</a:t>
            </a:r>
            <a:r>
              <a:rPr lang="pt-BR" b="1" dirty="0" smtClean="0"/>
              <a:t>: </a:t>
            </a:r>
            <a:r>
              <a:rPr lang="pt-BR" sz="1400" b="1" dirty="0" smtClean="0"/>
              <a:t>nem mesmo</a:t>
            </a:r>
          </a:p>
          <a:p>
            <a:r>
              <a:rPr lang="pt-BR" b="1" dirty="0" err="1" smtClean="0"/>
              <a:t>Giù</a:t>
            </a:r>
            <a:r>
              <a:rPr lang="pt-BR" b="1" dirty="0" smtClean="0"/>
              <a:t> </a:t>
            </a:r>
            <a:r>
              <a:rPr lang="pt-BR" b="1" dirty="0" err="1" smtClean="0"/>
              <a:t>er</a:t>
            </a:r>
            <a:r>
              <a:rPr lang="pt-BR" b="1" dirty="0" smtClean="0"/>
              <a:t> terra: </a:t>
            </a:r>
            <a:r>
              <a:rPr lang="pt-BR" sz="1400" b="1" dirty="0" smtClean="0"/>
              <a:t>estou no chão</a:t>
            </a:r>
          </a:p>
          <a:p>
            <a:r>
              <a:rPr lang="pt-BR" b="1" dirty="0" err="1" smtClean="0"/>
              <a:t>Deboli</a:t>
            </a:r>
            <a:r>
              <a:rPr lang="pt-BR" b="1" dirty="0" smtClean="0"/>
              <a:t>: </a:t>
            </a:r>
            <a:r>
              <a:rPr lang="pt-BR" sz="1400" b="1" dirty="0" smtClean="0"/>
              <a:t>Fracos</a:t>
            </a:r>
          </a:p>
          <a:p>
            <a:r>
              <a:rPr lang="pt-BR" b="1" dirty="0" err="1" smtClean="0"/>
              <a:t>Singhiozzi</a:t>
            </a:r>
            <a:r>
              <a:rPr lang="pt-BR" b="1" dirty="0" smtClean="0"/>
              <a:t>: </a:t>
            </a:r>
            <a:r>
              <a:rPr lang="pt-BR" sz="1400" b="1" dirty="0" smtClean="0"/>
              <a:t>soluços</a:t>
            </a:r>
          </a:p>
          <a:p>
            <a:r>
              <a:rPr lang="pt-BR" b="1" dirty="0" err="1" smtClean="0"/>
              <a:t>Acceso</a:t>
            </a:r>
            <a:r>
              <a:rPr lang="pt-BR" b="1" dirty="0" smtClean="0"/>
              <a:t>: </a:t>
            </a:r>
            <a:r>
              <a:rPr lang="pt-BR" sz="1200" b="1" dirty="0" smtClean="0"/>
              <a:t>Ligado</a:t>
            </a:r>
          </a:p>
          <a:p>
            <a:r>
              <a:rPr lang="pt-BR" b="1" dirty="0" err="1" smtClean="0"/>
              <a:t>Programmi</a:t>
            </a:r>
            <a:r>
              <a:rPr lang="pt-BR" b="1" dirty="0" smtClean="0"/>
              <a:t>: </a:t>
            </a:r>
            <a:r>
              <a:rPr lang="pt-BR" sz="1400" b="1" dirty="0" smtClean="0"/>
              <a:t>Planos</a:t>
            </a:r>
          </a:p>
          <a:p>
            <a:r>
              <a:rPr lang="pt-BR" b="1" dirty="0" err="1" smtClean="0"/>
              <a:t>Somiglierà</a:t>
            </a:r>
            <a:r>
              <a:rPr lang="pt-BR" b="1" dirty="0" smtClean="0"/>
              <a:t>: </a:t>
            </a:r>
            <a:r>
              <a:rPr lang="pt-BR" sz="1400" b="1" dirty="0" smtClean="0"/>
              <a:t>parecerá</a:t>
            </a:r>
          </a:p>
          <a:p>
            <a:r>
              <a:rPr lang="pt-BR" b="1" dirty="0" err="1" smtClean="0"/>
              <a:t>Hanno</a:t>
            </a:r>
            <a:r>
              <a:rPr lang="pt-BR" b="1" dirty="0" smtClean="0"/>
              <a:t> </a:t>
            </a:r>
            <a:r>
              <a:rPr lang="pt-BR" b="1" dirty="0" err="1" smtClean="0"/>
              <a:t>Bisogno</a:t>
            </a:r>
            <a:r>
              <a:rPr lang="pt-BR" b="1" dirty="0" smtClean="0"/>
              <a:t>: </a:t>
            </a:r>
            <a:r>
              <a:rPr lang="pt-BR" sz="1400" b="1" dirty="0" smtClean="0"/>
              <a:t>necessitam</a:t>
            </a:r>
          </a:p>
          <a:p>
            <a:r>
              <a:rPr lang="pt-BR" b="1" dirty="0" err="1" smtClean="0"/>
              <a:t>Brucia</a:t>
            </a:r>
            <a:r>
              <a:rPr lang="pt-BR" b="1" dirty="0" smtClean="0"/>
              <a:t>: </a:t>
            </a:r>
            <a:r>
              <a:rPr lang="pt-BR" sz="1400" b="1" dirty="0" smtClean="0"/>
              <a:t>queima</a:t>
            </a:r>
          </a:p>
        </p:txBody>
      </p:sp>
      <p:pic>
        <p:nvPicPr>
          <p:cNvPr id="7" name="Imagem 6"/>
          <p:cNvPicPr>
            <a:picLocks noChangeAspect="1"/>
          </p:cNvPicPr>
          <p:nvPr/>
        </p:nvPicPr>
        <p:blipFill>
          <a:blip r:embed="rId2"/>
          <a:stretch>
            <a:fillRect/>
          </a:stretch>
        </p:blipFill>
        <p:spPr>
          <a:xfrm>
            <a:off x="196553" y="1"/>
            <a:ext cx="2273182" cy="951254"/>
          </a:xfrm>
          <a:prstGeom prst="rect">
            <a:avLst/>
          </a:prstGeom>
        </p:spPr>
      </p:pic>
      <p:pic>
        <p:nvPicPr>
          <p:cNvPr id="9" name="Imagem 8"/>
          <p:cNvPicPr>
            <a:picLocks noChangeAspect="1"/>
          </p:cNvPicPr>
          <p:nvPr/>
        </p:nvPicPr>
        <p:blipFill rotWithShape="1">
          <a:blip r:embed="rId3"/>
          <a:srcRect l="600" t="-1226" r="-600" b="24754"/>
          <a:stretch/>
        </p:blipFill>
        <p:spPr>
          <a:xfrm>
            <a:off x="4780774" y="1563759"/>
            <a:ext cx="4276146" cy="2131549"/>
          </a:xfrm>
          <a:prstGeom prst="rect">
            <a:avLst/>
          </a:prstGeom>
          <a:ln>
            <a:noFill/>
          </a:ln>
          <a:effectLst>
            <a:outerShdw blurRad="292100" dist="139700" dir="2700000" algn="tl" rotWithShape="0">
              <a:srgbClr val="333333">
                <a:alpha val="65000"/>
              </a:srgbClr>
            </a:outerShdw>
          </a:effectLst>
        </p:spPr>
      </p:pic>
      <p:sp>
        <p:nvSpPr>
          <p:cNvPr id="10" name="CaixaDeTexto 9"/>
          <p:cNvSpPr txBox="1"/>
          <p:nvPr/>
        </p:nvSpPr>
        <p:spPr>
          <a:xfrm>
            <a:off x="4953621" y="654377"/>
            <a:ext cx="3391791" cy="646331"/>
          </a:xfrm>
          <a:prstGeom prst="rect">
            <a:avLst/>
          </a:prstGeom>
          <a:noFill/>
        </p:spPr>
        <p:txBody>
          <a:bodyPr wrap="square" rtlCol="0">
            <a:spAutoFit/>
          </a:bodyPr>
          <a:lstStyle/>
          <a:p>
            <a:pPr algn="ctr"/>
            <a:r>
              <a:rPr lang="pt-BR" b="1" dirty="0" smtClean="0"/>
              <a:t>MODULO QUARANTAQUATTRO</a:t>
            </a:r>
          </a:p>
          <a:p>
            <a:pPr algn="ctr"/>
            <a:r>
              <a:rPr lang="pt-BR" b="1" dirty="0" smtClean="0"/>
              <a:t>SPECIALE 10 - </a:t>
            </a:r>
            <a:r>
              <a:rPr lang="pt-BR" b="1" dirty="0" err="1" smtClean="0"/>
              <a:t>Grammatica</a:t>
            </a:r>
            <a:endParaRPr lang="pt-BR" b="1" dirty="0"/>
          </a:p>
        </p:txBody>
      </p:sp>
      <p:sp>
        <p:nvSpPr>
          <p:cNvPr id="11" name="CaixaDeTexto 10">
            <a:extLst>
              <a:ext uri="{FF2B5EF4-FFF2-40B4-BE49-F238E27FC236}">
                <a16:creationId xmlns:a16="http://schemas.microsoft.com/office/drawing/2014/main" xmlns="" id="{DEC5A90C-A7C0-4FE3-B4D0-944FC07BDBC3}"/>
              </a:ext>
            </a:extLst>
          </p:cNvPr>
          <p:cNvSpPr txBox="1"/>
          <p:nvPr/>
        </p:nvSpPr>
        <p:spPr>
          <a:xfrm>
            <a:off x="4725824" y="104171"/>
            <a:ext cx="3842158" cy="584775"/>
          </a:xfrm>
          <a:prstGeom prst="rect">
            <a:avLst/>
          </a:prstGeom>
          <a:noFill/>
        </p:spPr>
        <p:txBody>
          <a:bodyPr wrap="square" rtlCol="0">
            <a:spAutoFit/>
          </a:bodyPr>
          <a:lstStyle/>
          <a:p>
            <a:pPr algn="ctr"/>
            <a:r>
              <a:rPr lang="pt-BR" b="1" dirty="0" smtClean="0"/>
              <a:t>L’ITALIANO ALL”UNIVERSITÀ</a:t>
            </a:r>
            <a:endParaRPr lang="pt-BR" b="1" dirty="0"/>
          </a:p>
          <a:p>
            <a:pPr algn="ctr"/>
            <a:r>
              <a:rPr lang="pt-BR" sz="1400" b="1" dirty="0" smtClean="0"/>
              <a:t>Corso </a:t>
            </a:r>
            <a:r>
              <a:rPr lang="pt-BR" sz="1400" b="1" dirty="0" err="1" smtClean="0"/>
              <a:t>di</a:t>
            </a:r>
            <a:r>
              <a:rPr lang="pt-BR" sz="1400" b="1" dirty="0" smtClean="0"/>
              <a:t> </a:t>
            </a:r>
            <a:r>
              <a:rPr lang="pt-BR" sz="1400" b="1" dirty="0" err="1" smtClean="0"/>
              <a:t>Conversazione</a:t>
            </a:r>
            <a:endParaRPr lang="pt-BR" sz="1400" b="1" dirty="0"/>
          </a:p>
        </p:txBody>
      </p:sp>
    </p:spTree>
    <p:extLst>
      <p:ext uri="{BB962C8B-B14F-4D97-AF65-F5344CB8AC3E}">
        <p14:creationId xmlns:p14="http://schemas.microsoft.com/office/powerpoint/2010/main" val="23151956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aixaDeTexto 10"/>
          <p:cNvSpPr txBox="1"/>
          <p:nvPr/>
        </p:nvSpPr>
        <p:spPr>
          <a:xfrm>
            <a:off x="162371" y="4255806"/>
            <a:ext cx="12029630" cy="369332"/>
          </a:xfrm>
          <a:prstGeom prst="rect">
            <a:avLst/>
          </a:prstGeom>
          <a:solidFill>
            <a:schemeClr val="bg1"/>
          </a:solidFill>
        </p:spPr>
        <p:txBody>
          <a:bodyPr wrap="square" rtlCol="0">
            <a:spAutoFit/>
          </a:bodyPr>
          <a:lstStyle/>
          <a:p>
            <a:endParaRPr lang="pt-BR"/>
          </a:p>
        </p:txBody>
      </p:sp>
      <p:sp>
        <p:nvSpPr>
          <p:cNvPr id="8" name="CaixaDeTexto 7"/>
          <p:cNvSpPr txBox="1"/>
          <p:nvPr/>
        </p:nvSpPr>
        <p:spPr>
          <a:xfrm>
            <a:off x="162370" y="4667068"/>
            <a:ext cx="12029630" cy="369332"/>
          </a:xfrm>
          <a:prstGeom prst="rect">
            <a:avLst/>
          </a:prstGeom>
          <a:solidFill>
            <a:schemeClr val="bg1"/>
          </a:solidFill>
        </p:spPr>
        <p:txBody>
          <a:bodyPr wrap="square" rtlCol="0">
            <a:spAutoFit/>
          </a:bodyPr>
          <a:lstStyle/>
          <a:p>
            <a:endParaRPr lang="pt-BR"/>
          </a:p>
        </p:txBody>
      </p:sp>
      <p:sp>
        <p:nvSpPr>
          <p:cNvPr id="4" name="CaixaDeTexto 3"/>
          <p:cNvSpPr txBox="1"/>
          <p:nvPr/>
        </p:nvSpPr>
        <p:spPr>
          <a:xfrm>
            <a:off x="0" y="1435447"/>
            <a:ext cx="5050565" cy="4370427"/>
          </a:xfrm>
          <a:prstGeom prst="rect">
            <a:avLst/>
          </a:prstGeom>
          <a:noFill/>
        </p:spPr>
        <p:txBody>
          <a:bodyPr wrap="square" rtlCol="0">
            <a:spAutoFit/>
          </a:bodyPr>
          <a:lstStyle/>
          <a:p>
            <a:r>
              <a:rPr lang="it-IT" sz="2000" b="1" dirty="0"/>
              <a:t>Qualche notte ancora sento le sue mani</a:t>
            </a:r>
            <a:br>
              <a:rPr lang="it-IT" sz="2000" b="1" dirty="0"/>
            </a:br>
            <a:r>
              <a:rPr lang="it-IT" sz="2000" b="1" dirty="0"/>
              <a:t>Poi la mia vergogna dentro gli ospedali</a:t>
            </a:r>
            <a:br>
              <a:rPr lang="it-IT" sz="2000" b="1" dirty="0"/>
            </a:br>
            <a:r>
              <a:rPr lang="it-IT" sz="2000" b="1" dirty="0"/>
              <a:t>Dove ho imparato anche a recitare</a:t>
            </a:r>
            <a:br>
              <a:rPr lang="it-IT" sz="2000" b="1" dirty="0"/>
            </a:br>
            <a:r>
              <a:rPr lang="it-IT" sz="2000" b="1" dirty="0"/>
              <a:t>Quella scusa scema che non so </a:t>
            </a:r>
            <a:r>
              <a:rPr lang="it-IT" sz="2000" b="1" dirty="0" smtClean="0"/>
              <a:t>spiegare</a:t>
            </a:r>
          </a:p>
          <a:p>
            <a:endParaRPr lang="it-IT" sz="2000" b="1" dirty="0"/>
          </a:p>
          <a:p>
            <a:r>
              <a:rPr lang="it-IT" sz="2000" b="1" dirty="0"/>
              <a:t>Come "son caduta sola per le scale"</a:t>
            </a:r>
            <a:br>
              <a:rPr lang="it-IT" sz="2000" b="1" dirty="0"/>
            </a:br>
            <a:r>
              <a:rPr lang="it-IT" sz="2000" b="1" dirty="0"/>
              <a:t>Ero sorda e cieca, troppo innamorata</a:t>
            </a:r>
            <a:br>
              <a:rPr lang="it-IT" sz="2000" b="1" dirty="0"/>
            </a:br>
            <a:r>
              <a:rPr lang="it-IT" sz="2000" b="1" dirty="0"/>
              <a:t>Di quel gran bastardo che mi ha consumata</a:t>
            </a:r>
            <a:br>
              <a:rPr lang="it-IT" sz="2000" b="1" dirty="0"/>
            </a:br>
            <a:r>
              <a:rPr lang="it-IT" sz="2000" b="1" dirty="0"/>
              <a:t>Dio, ma come ho fatto ad amarla </a:t>
            </a:r>
            <a:r>
              <a:rPr lang="it-IT" sz="2000" b="1" dirty="0" smtClean="0"/>
              <a:t>tanto</a:t>
            </a:r>
          </a:p>
          <a:p>
            <a:endParaRPr lang="it-IT" sz="2000" b="1" dirty="0"/>
          </a:p>
          <a:p>
            <a:r>
              <a:rPr lang="it-IT" sz="2000" b="1" dirty="0"/>
              <a:t>Quella rosa che mi ha regalato</a:t>
            </a:r>
            <a:br>
              <a:rPr lang="it-IT" sz="2000" b="1" dirty="0"/>
            </a:br>
            <a:r>
              <a:rPr lang="it-IT" sz="2000" b="1" dirty="0"/>
              <a:t>Ma che un giorno poi ha spezzato</a:t>
            </a:r>
            <a:br>
              <a:rPr lang="it-IT" sz="2000" b="1" dirty="0"/>
            </a:br>
            <a:r>
              <a:rPr lang="it-IT" sz="2000" b="1" dirty="0"/>
              <a:t>Rosa, che non voglio più</a:t>
            </a:r>
          </a:p>
          <a:p>
            <a:endParaRPr lang="pt-BR" b="1" dirty="0"/>
          </a:p>
        </p:txBody>
      </p:sp>
      <p:sp>
        <p:nvSpPr>
          <p:cNvPr id="3" name="Retângulo 2"/>
          <p:cNvSpPr/>
          <p:nvPr/>
        </p:nvSpPr>
        <p:spPr>
          <a:xfrm>
            <a:off x="9292128" y="1743177"/>
            <a:ext cx="2899872" cy="4185761"/>
          </a:xfrm>
          <a:prstGeom prst="rect">
            <a:avLst/>
          </a:prstGeom>
        </p:spPr>
        <p:txBody>
          <a:bodyPr wrap="square">
            <a:spAutoFit/>
          </a:bodyPr>
          <a:lstStyle/>
          <a:p>
            <a:r>
              <a:rPr lang="pt-BR" b="1" dirty="0" err="1" smtClean="0"/>
              <a:t>Qualche</a:t>
            </a:r>
            <a:r>
              <a:rPr lang="pt-BR" b="1" dirty="0" smtClean="0"/>
              <a:t>: Algumas</a:t>
            </a:r>
          </a:p>
          <a:p>
            <a:r>
              <a:rPr lang="pt-BR" b="1" dirty="0" err="1" smtClean="0"/>
              <a:t>Ospedali</a:t>
            </a:r>
            <a:r>
              <a:rPr lang="pt-BR" b="1" dirty="0" smtClean="0"/>
              <a:t>: </a:t>
            </a:r>
            <a:r>
              <a:rPr lang="pt-BR" sz="1400" b="1" dirty="0" smtClean="0"/>
              <a:t>Hospitais</a:t>
            </a:r>
          </a:p>
          <a:p>
            <a:r>
              <a:rPr lang="pt-BR" b="1" dirty="0" err="1" smtClean="0"/>
              <a:t>Gli</a:t>
            </a:r>
            <a:r>
              <a:rPr lang="pt-BR" b="1" dirty="0" smtClean="0"/>
              <a:t>: </a:t>
            </a:r>
            <a:r>
              <a:rPr lang="pt-BR" sz="1400" b="1" dirty="0" smtClean="0"/>
              <a:t>dos</a:t>
            </a:r>
          </a:p>
          <a:p>
            <a:r>
              <a:rPr lang="pt-BR" b="1" dirty="0" err="1" smtClean="0"/>
              <a:t>Giù</a:t>
            </a:r>
            <a:r>
              <a:rPr lang="pt-BR" b="1" dirty="0" smtClean="0"/>
              <a:t> </a:t>
            </a:r>
            <a:r>
              <a:rPr lang="pt-BR" b="1" dirty="0" err="1" smtClean="0"/>
              <a:t>er</a:t>
            </a:r>
            <a:r>
              <a:rPr lang="pt-BR" b="1" dirty="0" smtClean="0"/>
              <a:t> terra: </a:t>
            </a:r>
            <a:r>
              <a:rPr lang="pt-BR" sz="1400" b="1" dirty="0" smtClean="0"/>
              <a:t>estou no chão</a:t>
            </a:r>
          </a:p>
          <a:p>
            <a:r>
              <a:rPr lang="pt-BR" b="1" dirty="0" smtClean="0"/>
              <a:t>Dove: </a:t>
            </a:r>
            <a:r>
              <a:rPr lang="pt-BR" sz="1400" b="1" dirty="0" smtClean="0"/>
              <a:t>onde</a:t>
            </a:r>
          </a:p>
          <a:p>
            <a:r>
              <a:rPr lang="pt-BR" b="1" dirty="0" smtClean="0"/>
              <a:t>Ho </a:t>
            </a:r>
            <a:r>
              <a:rPr lang="pt-BR" b="1" dirty="0" err="1" smtClean="0"/>
              <a:t>imparato</a:t>
            </a:r>
            <a:r>
              <a:rPr lang="pt-BR" b="1" dirty="0" smtClean="0"/>
              <a:t>: </a:t>
            </a:r>
            <a:r>
              <a:rPr lang="pt-BR" sz="1400" b="1" dirty="0" smtClean="0"/>
              <a:t>aprendi</a:t>
            </a:r>
          </a:p>
          <a:p>
            <a:r>
              <a:rPr lang="pt-BR" b="1" dirty="0" err="1" smtClean="0"/>
              <a:t>Scusa</a:t>
            </a:r>
            <a:r>
              <a:rPr lang="pt-BR" b="1" dirty="0" smtClean="0"/>
              <a:t>: </a:t>
            </a:r>
            <a:r>
              <a:rPr lang="pt-BR" sz="1400" b="1" dirty="0" smtClean="0"/>
              <a:t>desculpa</a:t>
            </a:r>
          </a:p>
          <a:p>
            <a:r>
              <a:rPr lang="pt-BR" b="1" dirty="0" err="1" smtClean="0"/>
              <a:t>Scema</a:t>
            </a:r>
            <a:r>
              <a:rPr lang="pt-BR" b="1" dirty="0" smtClean="0"/>
              <a:t>: </a:t>
            </a:r>
            <a:r>
              <a:rPr lang="pt-BR" sz="1400" b="1" dirty="0" smtClean="0"/>
              <a:t>estúpida</a:t>
            </a:r>
          </a:p>
          <a:p>
            <a:r>
              <a:rPr lang="pt-BR" b="1" dirty="0" err="1" smtClean="0"/>
              <a:t>Spiegare</a:t>
            </a:r>
            <a:r>
              <a:rPr lang="pt-BR" b="1" dirty="0" smtClean="0"/>
              <a:t>: </a:t>
            </a:r>
            <a:r>
              <a:rPr lang="pt-BR" sz="1400" b="1" dirty="0" smtClean="0"/>
              <a:t>explicar</a:t>
            </a:r>
          </a:p>
          <a:p>
            <a:r>
              <a:rPr lang="pt-BR" b="1" dirty="0" err="1" smtClean="0"/>
              <a:t>Son</a:t>
            </a:r>
            <a:r>
              <a:rPr lang="pt-BR" b="1" dirty="0" smtClean="0"/>
              <a:t> </a:t>
            </a:r>
            <a:r>
              <a:rPr lang="pt-BR" b="1" dirty="0" err="1" smtClean="0"/>
              <a:t>caduta</a:t>
            </a:r>
            <a:r>
              <a:rPr lang="pt-BR" b="1" dirty="0" smtClean="0"/>
              <a:t>: </a:t>
            </a:r>
            <a:r>
              <a:rPr lang="pt-BR" sz="1400" b="1" dirty="0" smtClean="0"/>
              <a:t>caí sozinha</a:t>
            </a:r>
          </a:p>
          <a:p>
            <a:r>
              <a:rPr lang="pt-BR" b="1" dirty="0" err="1" smtClean="0"/>
              <a:t>Scale</a:t>
            </a:r>
            <a:r>
              <a:rPr lang="pt-BR" b="1" dirty="0" smtClean="0"/>
              <a:t>: </a:t>
            </a:r>
            <a:r>
              <a:rPr lang="pt-BR" sz="1400" b="1" dirty="0" smtClean="0"/>
              <a:t>Escada</a:t>
            </a:r>
          </a:p>
          <a:p>
            <a:r>
              <a:rPr lang="pt-BR" b="1" dirty="0" err="1" smtClean="0"/>
              <a:t>Troppo</a:t>
            </a:r>
            <a:r>
              <a:rPr lang="pt-BR" sz="1400" b="1" dirty="0" smtClean="0"/>
              <a:t>: Também, </a:t>
            </a:r>
          </a:p>
          <a:p>
            <a:r>
              <a:rPr lang="pt-BR" b="1" dirty="0" smtClean="0"/>
              <a:t>Ha </a:t>
            </a:r>
            <a:r>
              <a:rPr lang="pt-BR" b="1" dirty="0" err="1" smtClean="0"/>
              <a:t>regalato</a:t>
            </a:r>
            <a:r>
              <a:rPr lang="pt-BR" sz="1400" b="1" dirty="0" smtClean="0"/>
              <a:t>: Foi presenteada</a:t>
            </a:r>
          </a:p>
          <a:p>
            <a:r>
              <a:rPr lang="pt-BR" b="1" dirty="0" smtClean="0"/>
              <a:t>Ha </a:t>
            </a:r>
            <a:r>
              <a:rPr lang="pt-BR" b="1" dirty="0" err="1" smtClean="0"/>
              <a:t>spezzato</a:t>
            </a:r>
            <a:r>
              <a:rPr lang="pt-BR" sz="1400" b="1" dirty="0" smtClean="0"/>
              <a:t>: Quebrou</a:t>
            </a:r>
          </a:p>
          <a:p>
            <a:endParaRPr lang="pt-BR" sz="1400" b="1" dirty="0" smtClean="0"/>
          </a:p>
        </p:txBody>
      </p:sp>
      <p:pic>
        <p:nvPicPr>
          <p:cNvPr id="6" name="Imagem 5"/>
          <p:cNvPicPr>
            <a:picLocks noChangeAspect="1"/>
          </p:cNvPicPr>
          <p:nvPr/>
        </p:nvPicPr>
        <p:blipFill>
          <a:blip r:embed="rId2"/>
          <a:stretch>
            <a:fillRect/>
          </a:stretch>
        </p:blipFill>
        <p:spPr>
          <a:xfrm>
            <a:off x="23832" y="0"/>
            <a:ext cx="2770644" cy="1037575"/>
          </a:xfrm>
          <a:prstGeom prst="rect">
            <a:avLst/>
          </a:prstGeom>
        </p:spPr>
      </p:pic>
      <p:sp>
        <p:nvSpPr>
          <p:cNvPr id="9" name="CaixaDeTexto 8">
            <a:extLst>
              <a:ext uri="{FF2B5EF4-FFF2-40B4-BE49-F238E27FC236}">
                <a16:creationId xmlns:a16="http://schemas.microsoft.com/office/drawing/2014/main" xmlns="" id="{DEC5A90C-A7C0-4FE3-B4D0-944FC07BDBC3}"/>
              </a:ext>
            </a:extLst>
          </p:cNvPr>
          <p:cNvSpPr txBox="1"/>
          <p:nvPr/>
        </p:nvSpPr>
        <p:spPr>
          <a:xfrm>
            <a:off x="4725824" y="104171"/>
            <a:ext cx="3842158" cy="584775"/>
          </a:xfrm>
          <a:prstGeom prst="rect">
            <a:avLst/>
          </a:prstGeom>
          <a:noFill/>
        </p:spPr>
        <p:txBody>
          <a:bodyPr wrap="square" rtlCol="0">
            <a:spAutoFit/>
          </a:bodyPr>
          <a:lstStyle/>
          <a:p>
            <a:pPr algn="ctr"/>
            <a:r>
              <a:rPr lang="pt-BR" b="1" dirty="0" smtClean="0"/>
              <a:t>L’ITALIANO ALL”UNIVERSITÀ</a:t>
            </a:r>
            <a:endParaRPr lang="pt-BR" b="1" dirty="0"/>
          </a:p>
          <a:p>
            <a:pPr algn="ctr"/>
            <a:r>
              <a:rPr lang="pt-BR" sz="1400" b="1" dirty="0" smtClean="0"/>
              <a:t>Corso </a:t>
            </a:r>
            <a:r>
              <a:rPr lang="pt-BR" sz="1400" b="1" dirty="0" err="1" smtClean="0"/>
              <a:t>di</a:t>
            </a:r>
            <a:r>
              <a:rPr lang="pt-BR" sz="1400" b="1" dirty="0" smtClean="0"/>
              <a:t> </a:t>
            </a:r>
            <a:r>
              <a:rPr lang="pt-BR" sz="1400" b="1" dirty="0" err="1" smtClean="0"/>
              <a:t>Conversazione</a:t>
            </a:r>
            <a:endParaRPr lang="pt-BR" sz="1400" b="1" dirty="0"/>
          </a:p>
        </p:txBody>
      </p:sp>
      <p:sp>
        <p:nvSpPr>
          <p:cNvPr id="12" name="CaixaDeTexto 11"/>
          <p:cNvSpPr txBox="1"/>
          <p:nvPr/>
        </p:nvSpPr>
        <p:spPr>
          <a:xfrm>
            <a:off x="4962167" y="800439"/>
            <a:ext cx="3391791" cy="646331"/>
          </a:xfrm>
          <a:prstGeom prst="rect">
            <a:avLst/>
          </a:prstGeom>
          <a:noFill/>
        </p:spPr>
        <p:txBody>
          <a:bodyPr wrap="square" rtlCol="0">
            <a:spAutoFit/>
          </a:bodyPr>
          <a:lstStyle/>
          <a:p>
            <a:pPr algn="ctr"/>
            <a:r>
              <a:rPr lang="pt-BR" b="1" dirty="0" smtClean="0"/>
              <a:t>MODULO QUARANTAQUATTRO</a:t>
            </a:r>
          </a:p>
          <a:p>
            <a:pPr algn="ctr"/>
            <a:r>
              <a:rPr lang="pt-BR" b="1" dirty="0" smtClean="0"/>
              <a:t>SPECIALE 10 - </a:t>
            </a:r>
            <a:r>
              <a:rPr lang="pt-BR" b="1" dirty="0" err="1" smtClean="0"/>
              <a:t>Grammatica</a:t>
            </a:r>
            <a:endParaRPr lang="pt-BR" b="1" dirty="0"/>
          </a:p>
        </p:txBody>
      </p:sp>
      <p:pic>
        <p:nvPicPr>
          <p:cNvPr id="5" name="Imagem 4"/>
          <p:cNvPicPr>
            <a:picLocks noChangeAspect="1"/>
          </p:cNvPicPr>
          <p:nvPr/>
        </p:nvPicPr>
        <p:blipFill rotWithShape="1">
          <a:blip r:embed="rId3"/>
          <a:srcRect t="6978" b="3178"/>
          <a:stretch/>
        </p:blipFill>
        <p:spPr>
          <a:xfrm>
            <a:off x="5103190" y="1616613"/>
            <a:ext cx="3464792" cy="43123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581424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162371" y="4255806"/>
            <a:ext cx="12029630" cy="369332"/>
          </a:xfrm>
          <a:prstGeom prst="rect">
            <a:avLst/>
          </a:prstGeom>
          <a:solidFill>
            <a:schemeClr val="bg1"/>
          </a:solidFill>
        </p:spPr>
        <p:txBody>
          <a:bodyPr wrap="square" rtlCol="0">
            <a:spAutoFit/>
          </a:bodyPr>
          <a:lstStyle/>
          <a:p>
            <a:endParaRPr lang="pt-BR"/>
          </a:p>
        </p:txBody>
      </p:sp>
      <p:sp>
        <p:nvSpPr>
          <p:cNvPr id="4" name="CaixaDeTexto 3"/>
          <p:cNvSpPr txBox="1"/>
          <p:nvPr/>
        </p:nvSpPr>
        <p:spPr>
          <a:xfrm>
            <a:off x="162371" y="1424033"/>
            <a:ext cx="4894193" cy="4370427"/>
          </a:xfrm>
          <a:prstGeom prst="rect">
            <a:avLst/>
          </a:prstGeom>
          <a:noFill/>
        </p:spPr>
        <p:txBody>
          <a:bodyPr wrap="square" rtlCol="0">
            <a:spAutoFit/>
          </a:bodyPr>
          <a:lstStyle/>
          <a:p>
            <a:r>
              <a:rPr lang="it-IT" sz="2000" b="1" dirty="0"/>
              <a:t>Qualche notte ancora sento le sue mani</a:t>
            </a:r>
            <a:br>
              <a:rPr lang="it-IT" sz="2000" b="1" dirty="0"/>
            </a:br>
            <a:r>
              <a:rPr lang="it-IT" sz="2000" b="1" dirty="0"/>
              <a:t>Poi la mia vergogna dentro gli ospedali</a:t>
            </a:r>
            <a:br>
              <a:rPr lang="it-IT" sz="2000" b="1" dirty="0"/>
            </a:br>
            <a:r>
              <a:rPr lang="it-IT" sz="2000" b="1" dirty="0"/>
              <a:t>Dove ho imparato anche a recitare</a:t>
            </a:r>
            <a:br>
              <a:rPr lang="it-IT" sz="2000" b="1" dirty="0"/>
            </a:br>
            <a:r>
              <a:rPr lang="it-IT" sz="2000" b="1" dirty="0"/>
              <a:t>Quella scusa scema che non so </a:t>
            </a:r>
            <a:r>
              <a:rPr lang="it-IT" sz="2000" b="1" dirty="0" smtClean="0"/>
              <a:t>spiegare</a:t>
            </a:r>
          </a:p>
          <a:p>
            <a:endParaRPr lang="it-IT" sz="2000" b="1" dirty="0"/>
          </a:p>
          <a:p>
            <a:r>
              <a:rPr lang="it-IT" sz="2000" b="1" dirty="0"/>
              <a:t>Come "son caduta sola per le scale"</a:t>
            </a:r>
            <a:br>
              <a:rPr lang="it-IT" sz="2000" b="1" dirty="0"/>
            </a:br>
            <a:r>
              <a:rPr lang="it-IT" sz="2000" b="1" dirty="0"/>
              <a:t>Ero sorda e cieca, troppo innamorata</a:t>
            </a:r>
            <a:br>
              <a:rPr lang="it-IT" sz="2000" b="1" dirty="0"/>
            </a:br>
            <a:r>
              <a:rPr lang="it-IT" sz="2000" b="1" dirty="0"/>
              <a:t>Di quel gran bastardo che mi ha consumata</a:t>
            </a:r>
            <a:br>
              <a:rPr lang="it-IT" sz="2000" b="1" dirty="0"/>
            </a:br>
            <a:r>
              <a:rPr lang="it-IT" sz="2000" b="1" dirty="0"/>
              <a:t>Dio, ma come ho fatto ad amarla </a:t>
            </a:r>
            <a:r>
              <a:rPr lang="it-IT" sz="2000" b="1" dirty="0" smtClean="0"/>
              <a:t>tanto</a:t>
            </a:r>
          </a:p>
          <a:p>
            <a:endParaRPr lang="it-IT" sz="2000" b="1" dirty="0"/>
          </a:p>
          <a:p>
            <a:r>
              <a:rPr lang="it-IT" sz="2000" b="1" dirty="0"/>
              <a:t>Quella rosa che mi ha regalato</a:t>
            </a:r>
            <a:br>
              <a:rPr lang="it-IT" sz="2000" b="1" dirty="0"/>
            </a:br>
            <a:r>
              <a:rPr lang="it-IT" sz="2000" b="1" dirty="0"/>
              <a:t>Ma che un giorno poi ha spezzato</a:t>
            </a:r>
            <a:br>
              <a:rPr lang="it-IT" sz="2000" b="1" dirty="0"/>
            </a:br>
            <a:r>
              <a:rPr lang="it-IT" sz="2000" b="1" dirty="0"/>
              <a:t>Rosa, che non voglio più</a:t>
            </a:r>
          </a:p>
          <a:p>
            <a:endParaRPr lang="pt-BR" b="1" dirty="0"/>
          </a:p>
        </p:txBody>
      </p:sp>
      <p:sp>
        <p:nvSpPr>
          <p:cNvPr id="3" name="Retângulo 2"/>
          <p:cNvSpPr/>
          <p:nvPr/>
        </p:nvSpPr>
        <p:spPr>
          <a:xfrm>
            <a:off x="9130142" y="1424033"/>
            <a:ext cx="2899872" cy="3908762"/>
          </a:xfrm>
          <a:prstGeom prst="rect">
            <a:avLst/>
          </a:prstGeom>
        </p:spPr>
        <p:txBody>
          <a:bodyPr wrap="square">
            <a:spAutoFit/>
          </a:bodyPr>
          <a:lstStyle/>
          <a:p>
            <a:r>
              <a:rPr lang="pt-BR" b="1" dirty="0" err="1" smtClean="0"/>
              <a:t>Ospedali</a:t>
            </a:r>
            <a:r>
              <a:rPr lang="pt-BR" b="1" dirty="0" smtClean="0"/>
              <a:t>: </a:t>
            </a:r>
            <a:r>
              <a:rPr lang="pt-BR" sz="1400" b="1" dirty="0" smtClean="0"/>
              <a:t>Hospitais</a:t>
            </a:r>
          </a:p>
          <a:p>
            <a:r>
              <a:rPr lang="pt-BR" b="1" dirty="0" err="1" smtClean="0"/>
              <a:t>Gli</a:t>
            </a:r>
            <a:r>
              <a:rPr lang="pt-BR" b="1" dirty="0" smtClean="0"/>
              <a:t>: </a:t>
            </a:r>
            <a:r>
              <a:rPr lang="pt-BR" sz="1400" b="1" dirty="0" smtClean="0"/>
              <a:t>dos</a:t>
            </a:r>
          </a:p>
          <a:p>
            <a:r>
              <a:rPr lang="pt-BR" b="1" dirty="0" err="1" smtClean="0"/>
              <a:t>Giù</a:t>
            </a:r>
            <a:r>
              <a:rPr lang="pt-BR" b="1" dirty="0" smtClean="0"/>
              <a:t> </a:t>
            </a:r>
            <a:r>
              <a:rPr lang="pt-BR" b="1" dirty="0" err="1" smtClean="0"/>
              <a:t>er</a:t>
            </a:r>
            <a:r>
              <a:rPr lang="pt-BR" b="1" dirty="0" smtClean="0"/>
              <a:t> terra: </a:t>
            </a:r>
            <a:r>
              <a:rPr lang="pt-BR" sz="1400" b="1" dirty="0" smtClean="0"/>
              <a:t>estou no chão</a:t>
            </a:r>
          </a:p>
          <a:p>
            <a:r>
              <a:rPr lang="pt-BR" b="1" dirty="0" smtClean="0"/>
              <a:t>Dove: </a:t>
            </a:r>
            <a:r>
              <a:rPr lang="pt-BR" sz="1400" b="1" dirty="0" smtClean="0"/>
              <a:t>onde</a:t>
            </a:r>
          </a:p>
          <a:p>
            <a:r>
              <a:rPr lang="pt-BR" b="1" dirty="0" smtClean="0"/>
              <a:t>Ho </a:t>
            </a:r>
            <a:r>
              <a:rPr lang="pt-BR" b="1" dirty="0" err="1" smtClean="0"/>
              <a:t>imparato</a:t>
            </a:r>
            <a:r>
              <a:rPr lang="pt-BR" b="1" dirty="0" smtClean="0"/>
              <a:t>: </a:t>
            </a:r>
            <a:r>
              <a:rPr lang="pt-BR" sz="1400" b="1" dirty="0" smtClean="0"/>
              <a:t>aprendi</a:t>
            </a:r>
          </a:p>
          <a:p>
            <a:r>
              <a:rPr lang="pt-BR" b="1" dirty="0" err="1" smtClean="0"/>
              <a:t>Scusa</a:t>
            </a:r>
            <a:r>
              <a:rPr lang="pt-BR" b="1" dirty="0" smtClean="0"/>
              <a:t>: </a:t>
            </a:r>
            <a:r>
              <a:rPr lang="pt-BR" sz="1400" b="1" dirty="0" smtClean="0"/>
              <a:t>desculpa</a:t>
            </a:r>
          </a:p>
          <a:p>
            <a:r>
              <a:rPr lang="pt-BR" b="1" dirty="0" err="1" smtClean="0"/>
              <a:t>Scema</a:t>
            </a:r>
            <a:r>
              <a:rPr lang="pt-BR" b="1" dirty="0" smtClean="0"/>
              <a:t>: </a:t>
            </a:r>
            <a:r>
              <a:rPr lang="pt-BR" sz="1400" b="1" dirty="0" smtClean="0"/>
              <a:t>estúpida</a:t>
            </a:r>
          </a:p>
          <a:p>
            <a:r>
              <a:rPr lang="pt-BR" b="1" dirty="0" err="1" smtClean="0"/>
              <a:t>Spiegare</a:t>
            </a:r>
            <a:r>
              <a:rPr lang="pt-BR" b="1" dirty="0" smtClean="0"/>
              <a:t>: </a:t>
            </a:r>
            <a:r>
              <a:rPr lang="pt-BR" sz="1400" b="1" dirty="0" smtClean="0"/>
              <a:t>explicar</a:t>
            </a:r>
          </a:p>
          <a:p>
            <a:r>
              <a:rPr lang="pt-BR" b="1" dirty="0" err="1" smtClean="0"/>
              <a:t>Son</a:t>
            </a:r>
            <a:r>
              <a:rPr lang="pt-BR" b="1" dirty="0" smtClean="0"/>
              <a:t> </a:t>
            </a:r>
            <a:r>
              <a:rPr lang="pt-BR" b="1" dirty="0" err="1" smtClean="0"/>
              <a:t>caduta</a:t>
            </a:r>
            <a:r>
              <a:rPr lang="pt-BR" b="1" dirty="0" smtClean="0"/>
              <a:t>: </a:t>
            </a:r>
            <a:r>
              <a:rPr lang="pt-BR" sz="1400" b="1" dirty="0" smtClean="0"/>
              <a:t>caí sozinha</a:t>
            </a:r>
          </a:p>
          <a:p>
            <a:r>
              <a:rPr lang="pt-BR" b="1" dirty="0" err="1" smtClean="0"/>
              <a:t>Scale</a:t>
            </a:r>
            <a:r>
              <a:rPr lang="pt-BR" b="1" dirty="0" smtClean="0"/>
              <a:t>: </a:t>
            </a:r>
            <a:r>
              <a:rPr lang="pt-BR" sz="1400" b="1" dirty="0" smtClean="0"/>
              <a:t>Escada</a:t>
            </a:r>
          </a:p>
          <a:p>
            <a:r>
              <a:rPr lang="pt-BR" b="1" dirty="0" err="1" smtClean="0"/>
              <a:t>Troppo</a:t>
            </a:r>
            <a:r>
              <a:rPr lang="pt-BR" sz="1400" b="1" dirty="0" smtClean="0"/>
              <a:t>: Também, Há </a:t>
            </a:r>
            <a:r>
              <a:rPr lang="pt-BR" sz="1400" b="1" dirty="0" err="1" smtClean="0"/>
              <a:t>regalato</a:t>
            </a:r>
            <a:endParaRPr lang="pt-BR" sz="1400" b="1" dirty="0" smtClean="0"/>
          </a:p>
          <a:p>
            <a:r>
              <a:rPr lang="pt-BR" b="1" dirty="0" smtClean="0"/>
              <a:t>Ha </a:t>
            </a:r>
            <a:r>
              <a:rPr lang="pt-BR" b="1" dirty="0" err="1" smtClean="0"/>
              <a:t>regalato</a:t>
            </a:r>
            <a:r>
              <a:rPr lang="pt-BR" sz="1400" b="1" dirty="0" smtClean="0"/>
              <a:t>: Foi presenteada</a:t>
            </a:r>
          </a:p>
          <a:p>
            <a:r>
              <a:rPr lang="pt-BR" b="1" dirty="0" smtClean="0"/>
              <a:t>Ha </a:t>
            </a:r>
            <a:r>
              <a:rPr lang="pt-BR" b="1" dirty="0" err="1" smtClean="0"/>
              <a:t>spezzato</a:t>
            </a:r>
            <a:r>
              <a:rPr lang="pt-BR" sz="1400" b="1" dirty="0" smtClean="0"/>
              <a:t>: Quebrou</a:t>
            </a:r>
          </a:p>
          <a:p>
            <a:endParaRPr lang="pt-BR" sz="1400" b="1" dirty="0" smtClean="0"/>
          </a:p>
        </p:txBody>
      </p:sp>
      <p:pic>
        <p:nvPicPr>
          <p:cNvPr id="6" name="Imagem 5"/>
          <p:cNvPicPr>
            <a:picLocks noChangeAspect="1"/>
          </p:cNvPicPr>
          <p:nvPr/>
        </p:nvPicPr>
        <p:blipFill>
          <a:blip r:embed="rId2"/>
          <a:stretch>
            <a:fillRect/>
          </a:stretch>
        </p:blipFill>
        <p:spPr>
          <a:xfrm>
            <a:off x="0" y="1"/>
            <a:ext cx="2418460" cy="1012048"/>
          </a:xfrm>
          <a:prstGeom prst="rect">
            <a:avLst/>
          </a:prstGeom>
        </p:spPr>
      </p:pic>
      <p:sp>
        <p:nvSpPr>
          <p:cNvPr id="9" name="CaixaDeTexto 8">
            <a:extLst>
              <a:ext uri="{FF2B5EF4-FFF2-40B4-BE49-F238E27FC236}">
                <a16:creationId xmlns:a16="http://schemas.microsoft.com/office/drawing/2014/main" xmlns="" id="{DEC5A90C-A7C0-4FE3-B4D0-944FC07BDBC3}"/>
              </a:ext>
            </a:extLst>
          </p:cNvPr>
          <p:cNvSpPr txBox="1"/>
          <p:nvPr/>
        </p:nvSpPr>
        <p:spPr>
          <a:xfrm>
            <a:off x="4725824" y="104171"/>
            <a:ext cx="3842158" cy="584775"/>
          </a:xfrm>
          <a:prstGeom prst="rect">
            <a:avLst/>
          </a:prstGeom>
          <a:noFill/>
        </p:spPr>
        <p:txBody>
          <a:bodyPr wrap="square" rtlCol="0">
            <a:spAutoFit/>
          </a:bodyPr>
          <a:lstStyle/>
          <a:p>
            <a:pPr algn="ctr"/>
            <a:r>
              <a:rPr lang="pt-BR" b="1" dirty="0" smtClean="0"/>
              <a:t>L’ITALIANO ALL”UNIVERSITÀ</a:t>
            </a:r>
            <a:endParaRPr lang="pt-BR" b="1" dirty="0"/>
          </a:p>
          <a:p>
            <a:pPr algn="ctr"/>
            <a:r>
              <a:rPr lang="pt-BR" sz="1400" b="1" dirty="0" smtClean="0"/>
              <a:t>Corso </a:t>
            </a:r>
            <a:r>
              <a:rPr lang="pt-BR" sz="1400" b="1" dirty="0" err="1" smtClean="0"/>
              <a:t>di</a:t>
            </a:r>
            <a:r>
              <a:rPr lang="pt-BR" sz="1400" b="1" dirty="0" smtClean="0"/>
              <a:t> </a:t>
            </a:r>
            <a:r>
              <a:rPr lang="pt-BR" sz="1400" b="1" dirty="0" err="1" smtClean="0"/>
              <a:t>Conversazione</a:t>
            </a:r>
            <a:endParaRPr lang="pt-BR" sz="1400" b="1" dirty="0"/>
          </a:p>
        </p:txBody>
      </p:sp>
      <p:pic>
        <p:nvPicPr>
          <p:cNvPr id="2" name="Imagem 1"/>
          <p:cNvPicPr>
            <a:picLocks noChangeAspect="1"/>
          </p:cNvPicPr>
          <p:nvPr/>
        </p:nvPicPr>
        <p:blipFill>
          <a:blip r:embed="rId3"/>
          <a:stretch>
            <a:fillRect/>
          </a:stretch>
        </p:blipFill>
        <p:spPr>
          <a:xfrm>
            <a:off x="5174813" y="1527952"/>
            <a:ext cx="3482078" cy="458987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853360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162371" y="4255806"/>
            <a:ext cx="12029630" cy="369332"/>
          </a:xfrm>
          <a:prstGeom prst="rect">
            <a:avLst/>
          </a:prstGeom>
          <a:solidFill>
            <a:schemeClr val="bg1"/>
          </a:solidFill>
        </p:spPr>
        <p:txBody>
          <a:bodyPr wrap="square" rtlCol="0">
            <a:spAutoFit/>
          </a:bodyPr>
          <a:lstStyle/>
          <a:p>
            <a:endParaRPr lang="pt-BR"/>
          </a:p>
        </p:txBody>
      </p:sp>
      <p:pic>
        <p:nvPicPr>
          <p:cNvPr id="6" name="Imagem 5"/>
          <p:cNvPicPr>
            <a:picLocks noChangeAspect="1"/>
          </p:cNvPicPr>
          <p:nvPr/>
        </p:nvPicPr>
        <p:blipFill>
          <a:blip r:embed="rId2"/>
          <a:stretch>
            <a:fillRect/>
          </a:stretch>
        </p:blipFill>
        <p:spPr>
          <a:xfrm>
            <a:off x="0" y="1"/>
            <a:ext cx="2418460" cy="1012048"/>
          </a:xfrm>
          <a:prstGeom prst="rect">
            <a:avLst/>
          </a:prstGeom>
        </p:spPr>
      </p:pic>
      <p:sp>
        <p:nvSpPr>
          <p:cNvPr id="9" name="CaixaDeTexto 8">
            <a:extLst>
              <a:ext uri="{FF2B5EF4-FFF2-40B4-BE49-F238E27FC236}">
                <a16:creationId xmlns:a16="http://schemas.microsoft.com/office/drawing/2014/main" xmlns="" id="{DEC5A90C-A7C0-4FE3-B4D0-944FC07BDBC3}"/>
              </a:ext>
            </a:extLst>
          </p:cNvPr>
          <p:cNvSpPr txBox="1"/>
          <p:nvPr/>
        </p:nvSpPr>
        <p:spPr>
          <a:xfrm>
            <a:off x="4725824" y="104171"/>
            <a:ext cx="3842158" cy="584775"/>
          </a:xfrm>
          <a:prstGeom prst="rect">
            <a:avLst/>
          </a:prstGeom>
          <a:noFill/>
        </p:spPr>
        <p:txBody>
          <a:bodyPr wrap="square" rtlCol="0">
            <a:spAutoFit/>
          </a:bodyPr>
          <a:lstStyle/>
          <a:p>
            <a:pPr algn="ctr"/>
            <a:r>
              <a:rPr lang="pt-BR" b="1" dirty="0" smtClean="0"/>
              <a:t>L’ITALIANO ALL”UNIVERSITÀ</a:t>
            </a:r>
            <a:endParaRPr lang="pt-BR" b="1" dirty="0"/>
          </a:p>
          <a:p>
            <a:pPr algn="ctr"/>
            <a:r>
              <a:rPr lang="pt-BR" sz="1400" b="1" dirty="0" smtClean="0"/>
              <a:t>Corso </a:t>
            </a:r>
            <a:r>
              <a:rPr lang="pt-BR" sz="1400" b="1" dirty="0" err="1" smtClean="0"/>
              <a:t>di</a:t>
            </a:r>
            <a:r>
              <a:rPr lang="pt-BR" sz="1400" b="1" dirty="0" smtClean="0"/>
              <a:t> </a:t>
            </a:r>
            <a:r>
              <a:rPr lang="pt-BR" sz="1400" b="1" dirty="0" err="1" smtClean="0"/>
              <a:t>Conversazione</a:t>
            </a:r>
            <a:endParaRPr lang="pt-BR" sz="1400" b="1" dirty="0"/>
          </a:p>
        </p:txBody>
      </p:sp>
      <p:pic>
        <p:nvPicPr>
          <p:cNvPr id="2" name="Imagem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142285"/>
            <a:ext cx="4469450" cy="795562"/>
          </a:xfrm>
          <a:prstGeom prst="rect">
            <a:avLst/>
          </a:prstGeom>
        </p:spPr>
      </p:pic>
      <p:sp>
        <p:nvSpPr>
          <p:cNvPr id="5" name="CaixaDeTexto 4"/>
          <p:cNvSpPr txBox="1"/>
          <p:nvPr/>
        </p:nvSpPr>
        <p:spPr>
          <a:xfrm>
            <a:off x="846033" y="1786072"/>
            <a:ext cx="7879223" cy="4801314"/>
          </a:xfrm>
          <a:prstGeom prst="rect">
            <a:avLst/>
          </a:prstGeom>
          <a:noFill/>
        </p:spPr>
        <p:txBody>
          <a:bodyPr wrap="square" rtlCol="0">
            <a:spAutoFit/>
          </a:bodyPr>
          <a:lstStyle/>
          <a:p>
            <a:r>
              <a:rPr lang="pt-BR" dirty="0" smtClean="0"/>
              <a:t>Ora </a:t>
            </a:r>
            <a:r>
              <a:rPr lang="pt-BR" dirty="0" err="1" smtClean="0"/>
              <a:t>doppo</a:t>
            </a:r>
            <a:r>
              <a:rPr lang="pt-BR" dirty="0" smtClean="0"/>
              <a:t> </a:t>
            </a:r>
            <a:r>
              <a:rPr lang="pt-BR" dirty="0" err="1" smtClean="0"/>
              <a:t>guardare</a:t>
            </a:r>
            <a:r>
              <a:rPr lang="pt-BR" dirty="0" smtClean="0"/>
              <a:t> </a:t>
            </a:r>
            <a:r>
              <a:rPr lang="pt-BR" dirty="0" err="1" smtClean="0"/>
              <a:t>il</a:t>
            </a:r>
            <a:r>
              <a:rPr lang="pt-BR" dirty="0" smtClean="0"/>
              <a:t> vídeo </a:t>
            </a:r>
            <a:r>
              <a:rPr lang="pt-BR" dirty="0" err="1" smtClean="0"/>
              <a:t>con</a:t>
            </a:r>
            <a:r>
              <a:rPr lang="pt-BR" dirty="0" smtClean="0"/>
              <a:t> </a:t>
            </a:r>
            <a:r>
              <a:rPr lang="pt-BR" dirty="0" err="1" smtClean="0"/>
              <a:t>l’áudio</a:t>
            </a:r>
            <a:r>
              <a:rPr lang="pt-BR" dirty="0" smtClean="0"/>
              <a:t>, </a:t>
            </a:r>
            <a:r>
              <a:rPr lang="pt-BR" dirty="0" err="1" smtClean="0"/>
              <a:t>rispondi</a:t>
            </a:r>
            <a:r>
              <a:rPr lang="pt-BR" dirty="0" smtClean="0"/>
              <a:t> </a:t>
            </a:r>
            <a:r>
              <a:rPr lang="pt-BR" dirty="0" err="1" smtClean="0"/>
              <a:t>alle</a:t>
            </a:r>
            <a:r>
              <a:rPr lang="pt-BR" dirty="0" smtClean="0"/>
              <a:t> </a:t>
            </a:r>
            <a:r>
              <a:rPr lang="pt-BR" dirty="0" err="1" smtClean="0"/>
              <a:t>domande</a:t>
            </a:r>
            <a:r>
              <a:rPr lang="pt-BR" dirty="0" smtClean="0"/>
              <a:t>.</a:t>
            </a:r>
          </a:p>
          <a:p>
            <a:endParaRPr lang="pt-BR" dirty="0"/>
          </a:p>
          <a:p>
            <a:pPr marL="342900" indent="-342900">
              <a:buAutoNum type="arabicPeriod"/>
            </a:pPr>
            <a:r>
              <a:rPr lang="pt-BR" dirty="0" smtClean="0"/>
              <a:t>Chi </a:t>
            </a:r>
            <a:r>
              <a:rPr lang="pt-BR" dirty="0" err="1" smtClean="0"/>
              <a:t>è</a:t>
            </a:r>
            <a:r>
              <a:rPr lang="pt-BR" dirty="0" smtClean="0"/>
              <a:t> </a:t>
            </a:r>
            <a:r>
              <a:rPr lang="pt-BR" dirty="0" err="1" smtClean="0"/>
              <a:t>la</a:t>
            </a:r>
            <a:r>
              <a:rPr lang="pt-BR" dirty="0" smtClean="0"/>
              <a:t> protagonista </a:t>
            </a:r>
            <a:r>
              <a:rPr lang="pt-BR" dirty="0" err="1" smtClean="0"/>
              <a:t>della</a:t>
            </a:r>
            <a:r>
              <a:rPr lang="pt-BR" dirty="0" smtClean="0"/>
              <a:t> </a:t>
            </a:r>
            <a:r>
              <a:rPr lang="pt-BR" dirty="0" err="1" smtClean="0"/>
              <a:t>Canzone</a:t>
            </a:r>
            <a:r>
              <a:rPr lang="pt-BR" dirty="0" smtClean="0"/>
              <a:t>?</a:t>
            </a:r>
          </a:p>
          <a:p>
            <a:pPr marL="342900" indent="-342900">
              <a:buAutoNum type="arabicPeriod"/>
            </a:pPr>
            <a:r>
              <a:rPr lang="pt-BR" dirty="0" smtClean="0"/>
              <a:t>Che tipo </a:t>
            </a:r>
            <a:r>
              <a:rPr lang="pt-BR" dirty="0" err="1" smtClean="0"/>
              <a:t>di</a:t>
            </a:r>
            <a:r>
              <a:rPr lang="pt-BR" dirty="0" smtClean="0"/>
              <a:t> abuso ha </a:t>
            </a:r>
            <a:r>
              <a:rPr lang="pt-BR" dirty="0" err="1" smtClean="0"/>
              <a:t>subito</a:t>
            </a:r>
            <a:r>
              <a:rPr lang="pt-BR" dirty="0" smtClean="0"/>
              <a:t>?</a:t>
            </a:r>
          </a:p>
          <a:p>
            <a:pPr marL="342900" indent="-342900">
              <a:buAutoNum type="arabicPeriod"/>
            </a:pPr>
            <a:r>
              <a:rPr lang="pt-BR" dirty="0" smtClean="0"/>
              <a:t>Come ha </a:t>
            </a:r>
            <a:r>
              <a:rPr lang="pt-BR" dirty="0" err="1" smtClean="0"/>
              <a:t>reagito</a:t>
            </a:r>
            <a:r>
              <a:rPr lang="pt-BR" dirty="0" smtClean="0"/>
              <a:t> </a:t>
            </a:r>
            <a:r>
              <a:rPr lang="pt-BR" dirty="0" err="1" smtClean="0"/>
              <a:t>alla</a:t>
            </a:r>
            <a:r>
              <a:rPr lang="pt-BR" dirty="0" smtClean="0"/>
              <a:t> </a:t>
            </a:r>
            <a:r>
              <a:rPr lang="pt-BR" dirty="0" err="1" smtClean="0"/>
              <a:t>violenza</a:t>
            </a:r>
            <a:r>
              <a:rPr lang="pt-BR" dirty="0" smtClean="0"/>
              <a:t>?</a:t>
            </a:r>
          </a:p>
          <a:p>
            <a:pPr marL="342900" indent="-342900">
              <a:buAutoNum type="arabicPeriod"/>
            </a:pPr>
            <a:r>
              <a:rPr lang="pt-BR" dirty="0" smtClean="0"/>
              <a:t>Come </a:t>
            </a:r>
            <a:r>
              <a:rPr lang="pt-BR" dirty="0" err="1" smtClean="0"/>
              <a:t>sta</a:t>
            </a:r>
            <a:r>
              <a:rPr lang="pt-BR" dirty="0" smtClean="0"/>
              <a:t> </a:t>
            </a:r>
            <a:r>
              <a:rPr lang="pt-BR" dirty="0" err="1" smtClean="0"/>
              <a:t>la</a:t>
            </a:r>
            <a:r>
              <a:rPr lang="pt-BR" dirty="0" smtClean="0"/>
              <a:t> </a:t>
            </a:r>
            <a:r>
              <a:rPr lang="pt-BR" dirty="0" err="1" smtClean="0"/>
              <a:t>vita</a:t>
            </a:r>
            <a:r>
              <a:rPr lang="pt-BR" dirty="0" smtClean="0"/>
              <a:t> </a:t>
            </a:r>
            <a:r>
              <a:rPr lang="pt-BR" dirty="0" err="1" smtClean="0"/>
              <a:t>della</a:t>
            </a:r>
            <a:r>
              <a:rPr lang="pt-BR" dirty="0" smtClean="0"/>
              <a:t> </a:t>
            </a:r>
            <a:r>
              <a:rPr lang="pt-BR" dirty="0" err="1" smtClean="0"/>
              <a:t>donna</a:t>
            </a:r>
            <a:r>
              <a:rPr lang="pt-BR" dirty="0" smtClean="0"/>
              <a:t> </a:t>
            </a:r>
            <a:r>
              <a:rPr lang="pt-BR" dirty="0" err="1" smtClean="0"/>
              <a:t>oggi</a:t>
            </a:r>
            <a:r>
              <a:rPr lang="pt-BR" dirty="0" smtClean="0"/>
              <a:t>?</a:t>
            </a:r>
            <a:endParaRPr lang="pt-BR" dirty="0" smtClean="0"/>
          </a:p>
          <a:p>
            <a:pPr marL="342900" indent="-342900">
              <a:buAutoNum type="arabicPeriod"/>
            </a:pPr>
            <a:r>
              <a:rPr lang="pt-BR" dirty="0" smtClean="0"/>
              <a:t>Cosa prova ancora </a:t>
            </a:r>
            <a:r>
              <a:rPr lang="pt-BR" dirty="0" err="1" smtClean="0"/>
              <a:t>la</a:t>
            </a:r>
            <a:r>
              <a:rPr lang="pt-BR" dirty="0" smtClean="0"/>
              <a:t> </a:t>
            </a:r>
            <a:r>
              <a:rPr lang="pt-BR" dirty="0" err="1" smtClean="0"/>
              <a:t>donna</a:t>
            </a:r>
            <a:r>
              <a:rPr lang="pt-BR" dirty="0" smtClean="0"/>
              <a:t> </a:t>
            </a:r>
            <a:r>
              <a:rPr lang="pt-BR" dirty="0" err="1" smtClean="0"/>
              <a:t>anche</a:t>
            </a:r>
            <a:r>
              <a:rPr lang="pt-BR" dirty="0" smtClean="0"/>
              <a:t> dopo </a:t>
            </a:r>
            <a:r>
              <a:rPr lang="pt-BR" dirty="0" err="1" smtClean="0"/>
              <a:t>della</a:t>
            </a:r>
            <a:r>
              <a:rPr lang="pt-BR" dirty="0" smtClean="0"/>
              <a:t> </a:t>
            </a:r>
            <a:r>
              <a:rPr lang="pt-BR" dirty="0" err="1" smtClean="0"/>
              <a:t>searazione</a:t>
            </a:r>
            <a:r>
              <a:rPr lang="pt-BR" dirty="0" smtClean="0"/>
              <a:t>?</a:t>
            </a:r>
          </a:p>
          <a:p>
            <a:pPr marL="342900" indent="-342900">
              <a:buAutoNum type="arabicPeriod"/>
            </a:pPr>
            <a:r>
              <a:rPr lang="pt-BR" dirty="0" smtClean="0"/>
              <a:t>Dopo </a:t>
            </a:r>
            <a:r>
              <a:rPr lang="pt-BR" dirty="0" err="1" smtClean="0"/>
              <a:t>della</a:t>
            </a:r>
            <a:r>
              <a:rPr lang="pt-BR" dirty="0" smtClean="0"/>
              <a:t>  </a:t>
            </a:r>
            <a:r>
              <a:rPr lang="pt-BR" dirty="0" err="1" smtClean="0"/>
              <a:t>separazione</a:t>
            </a:r>
            <a:r>
              <a:rPr lang="pt-BR" dirty="0" smtClean="0"/>
              <a:t>, lei </a:t>
            </a:r>
            <a:r>
              <a:rPr lang="pt-BR" dirty="0" err="1" smtClean="0"/>
              <a:t>sta</a:t>
            </a:r>
            <a:r>
              <a:rPr lang="pt-BR" dirty="0" smtClean="0"/>
              <a:t> lavorando? </a:t>
            </a:r>
          </a:p>
          <a:p>
            <a:pPr marL="342900" indent="-342900">
              <a:buAutoNum type="arabicPeriod"/>
            </a:pPr>
            <a:r>
              <a:rPr lang="pt-BR" dirty="0" smtClean="0"/>
              <a:t>Com’ era </a:t>
            </a:r>
            <a:r>
              <a:rPr lang="pt-BR" dirty="0" err="1" smtClean="0"/>
              <a:t>la</a:t>
            </a:r>
            <a:r>
              <a:rPr lang="pt-BR" dirty="0" smtClean="0"/>
              <a:t> </a:t>
            </a:r>
            <a:r>
              <a:rPr lang="pt-BR" dirty="0" err="1" smtClean="0"/>
              <a:t>donna</a:t>
            </a:r>
            <a:r>
              <a:rPr lang="pt-BR" dirty="0" smtClean="0"/>
              <a:t> prima </a:t>
            </a:r>
            <a:r>
              <a:rPr lang="pt-BR" dirty="0" err="1" smtClean="0"/>
              <a:t>della</a:t>
            </a:r>
            <a:r>
              <a:rPr lang="pt-BR" dirty="0" smtClean="0"/>
              <a:t> </a:t>
            </a:r>
            <a:r>
              <a:rPr lang="pt-BR" dirty="0" err="1" smtClean="0"/>
              <a:t>separazione</a:t>
            </a:r>
            <a:r>
              <a:rPr lang="pt-BR" dirty="0" smtClean="0"/>
              <a:t>?</a:t>
            </a:r>
          </a:p>
          <a:p>
            <a:pPr marL="342900" indent="-342900">
              <a:buAutoNum type="arabicPeriod"/>
            </a:pPr>
            <a:r>
              <a:rPr lang="pt-BR" dirty="0" smtClean="0"/>
              <a:t>Dopo </a:t>
            </a:r>
            <a:r>
              <a:rPr lang="pt-BR" dirty="0" err="1" smtClean="0"/>
              <a:t>averla</a:t>
            </a:r>
            <a:r>
              <a:rPr lang="pt-BR" dirty="0" smtClean="0"/>
              <a:t> </a:t>
            </a:r>
            <a:r>
              <a:rPr lang="pt-BR" dirty="0" smtClean="0"/>
              <a:t>escoltada, </a:t>
            </a:r>
            <a:r>
              <a:rPr lang="pt-BR" dirty="0" smtClean="0"/>
              <a:t>cosa </a:t>
            </a:r>
            <a:r>
              <a:rPr lang="pt-BR" dirty="0" err="1" smtClean="0"/>
              <a:t>pensi</a:t>
            </a:r>
            <a:r>
              <a:rPr lang="pt-BR" dirty="0" smtClean="0"/>
              <a:t> </a:t>
            </a:r>
            <a:r>
              <a:rPr lang="pt-BR" dirty="0" err="1" smtClean="0"/>
              <a:t>del</a:t>
            </a:r>
            <a:r>
              <a:rPr lang="pt-BR" dirty="0" smtClean="0"/>
              <a:t> </a:t>
            </a:r>
            <a:r>
              <a:rPr lang="pt-BR" dirty="0" err="1" smtClean="0"/>
              <a:t>titolo</a:t>
            </a:r>
            <a:r>
              <a:rPr lang="pt-BR" dirty="0" smtClean="0"/>
              <a:t> </a:t>
            </a:r>
            <a:r>
              <a:rPr lang="pt-BR" dirty="0" err="1" smtClean="0"/>
              <a:t>della</a:t>
            </a:r>
            <a:r>
              <a:rPr lang="pt-BR" dirty="0" smtClean="0"/>
              <a:t> </a:t>
            </a:r>
            <a:r>
              <a:rPr lang="pt-BR" dirty="0" err="1" smtClean="0"/>
              <a:t>canzone</a:t>
            </a:r>
            <a:r>
              <a:rPr lang="pt-BR" dirty="0" smtClean="0"/>
              <a:t>?</a:t>
            </a:r>
          </a:p>
          <a:p>
            <a:pPr marL="342900" indent="-342900">
              <a:buAutoNum type="arabicPeriod"/>
            </a:pPr>
            <a:r>
              <a:rPr lang="pt-BR" dirty="0" err="1" smtClean="0"/>
              <a:t>Esplora</a:t>
            </a:r>
            <a:r>
              <a:rPr lang="pt-BR" dirty="0" smtClean="0"/>
              <a:t> </a:t>
            </a:r>
            <a:r>
              <a:rPr lang="pt-BR" dirty="0" err="1" smtClean="0"/>
              <a:t>il</a:t>
            </a:r>
            <a:r>
              <a:rPr lang="pt-BR" dirty="0" smtClean="0"/>
              <a:t> sito </a:t>
            </a:r>
            <a:r>
              <a:rPr lang="pt-BR" b="1" dirty="0" smtClean="0">
                <a:hlinkClick r:id="rId4"/>
              </a:rPr>
              <a:t>www.doppiadifesa.it</a:t>
            </a:r>
            <a:r>
              <a:rPr lang="pt-BR" dirty="0" smtClean="0"/>
              <a:t> e discuti in classe </a:t>
            </a:r>
            <a:r>
              <a:rPr lang="pt-BR" dirty="0" err="1" smtClean="0"/>
              <a:t>sulle</a:t>
            </a:r>
            <a:r>
              <a:rPr lang="pt-BR" dirty="0" smtClean="0"/>
              <a:t> </a:t>
            </a:r>
            <a:r>
              <a:rPr lang="pt-BR" dirty="0" err="1" smtClean="0"/>
              <a:t>tematiche</a:t>
            </a:r>
            <a:r>
              <a:rPr lang="pt-BR" dirty="0" smtClean="0"/>
              <a:t> </a:t>
            </a:r>
            <a:r>
              <a:rPr lang="pt-BR" dirty="0" err="1" smtClean="0"/>
              <a:t>proposte</a:t>
            </a:r>
            <a:r>
              <a:rPr lang="pt-BR" dirty="0" smtClean="0"/>
              <a:t>.</a:t>
            </a:r>
          </a:p>
          <a:p>
            <a:pPr marL="342900" indent="-342900">
              <a:buAutoNum type="arabicPeriod"/>
            </a:pPr>
            <a:r>
              <a:rPr lang="pt-BR" dirty="0" err="1" smtClean="0"/>
              <a:t>Qualle</a:t>
            </a:r>
            <a:r>
              <a:rPr lang="pt-BR" dirty="0" smtClean="0"/>
              <a:t> </a:t>
            </a:r>
            <a:r>
              <a:rPr lang="pt-BR" dirty="0" err="1" smtClean="0"/>
              <a:t>la</a:t>
            </a:r>
            <a:r>
              <a:rPr lang="pt-BR" dirty="0" smtClean="0"/>
              <a:t> </a:t>
            </a:r>
            <a:r>
              <a:rPr lang="pt-BR" b="1" dirty="0" smtClean="0"/>
              <a:t>missione</a:t>
            </a:r>
            <a:r>
              <a:rPr lang="pt-BR" dirty="0" smtClean="0"/>
              <a:t> </a:t>
            </a:r>
            <a:r>
              <a:rPr lang="pt-BR" dirty="0" err="1" smtClean="0"/>
              <a:t>della</a:t>
            </a:r>
            <a:r>
              <a:rPr lang="pt-BR" dirty="0" smtClean="0"/>
              <a:t> </a:t>
            </a:r>
            <a:r>
              <a:rPr lang="pt-BR" dirty="0" err="1" smtClean="0"/>
              <a:t>Fondazione</a:t>
            </a:r>
            <a:r>
              <a:rPr lang="pt-BR" dirty="0" smtClean="0"/>
              <a:t> </a:t>
            </a:r>
            <a:r>
              <a:rPr lang="pt-BR" b="1" dirty="0" err="1" smtClean="0"/>
              <a:t>Doppia</a:t>
            </a:r>
            <a:r>
              <a:rPr lang="pt-BR" b="1" dirty="0" smtClean="0"/>
              <a:t> </a:t>
            </a:r>
            <a:r>
              <a:rPr lang="pt-BR" b="1" dirty="0" err="1" smtClean="0"/>
              <a:t>Difesa</a:t>
            </a:r>
            <a:r>
              <a:rPr lang="pt-BR" dirty="0" smtClean="0"/>
              <a:t>?</a:t>
            </a:r>
          </a:p>
          <a:p>
            <a:pPr marL="342900" indent="-342900">
              <a:buAutoNum type="arabicPeriod"/>
            </a:pPr>
            <a:r>
              <a:rPr lang="pt-BR" dirty="0" smtClean="0"/>
              <a:t>Cosa </a:t>
            </a:r>
            <a:r>
              <a:rPr lang="pt-BR" b="1" dirty="0" err="1" smtClean="0"/>
              <a:t>fa</a:t>
            </a:r>
            <a:r>
              <a:rPr lang="pt-BR" dirty="0" smtClean="0"/>
              <a:t> </a:t>
            </a:r>
            <a:r>
              <a:rPr lang="pt-BR" dirty="0" err="1" smtClean="0"/>
              <a:t>questa</a:t>
            </a:r>
            <a:r>
              <a:rPr lang="pt-BR" dirty="0" smtClean="0"/>
              <a:t> </a:t>
            </a:r>
            <a:r>
              <a:rPr lang="pt-BR" dirty="0" err="1" smtClean="0"/>
              <a:t>Fondazione</a:t>
            </a:r>
            <a:r>
              <a:rPr lang="pt-BR" dirty="0" smtClean="0"/>
              <a:t>?</a:t>
            </a:r>
          </a:p>
          <a:p>
            <a:pPr marL="342900" indent="-342900">
              <a:buAutoNum type="arabicPeriod"/>
            </a:pPr>
            <a:r>
              <a:rPr lang="pt-BR" dirty="0" err="1" smtClean="0"/>
              <a:t>Qualle</a:t>
            </a:r>
            <a:r>
              <a:rPr lang="pt-BR" dirty="0" smtClean="0"/>
              <a:t> </a:t>
            </a:r>
            <a:r>
              <a:rPr lang="pt-BR" dirty="0" err="1" smtClean="0"/>
              <a:t>le</a:t>
            </a:r>
            <a:r>
              <a:rPr lang="pt-BR" dirty="0" smtClean="0"/>
              <a:t> </a:t>
            </a:r>
            <a:r>
              <a:rPr lang="pt-BR" b="1" dirty="0" err="1" smtClean="0"/>
              <a:t>proposte</a:t>
            </a:r>
            <a:r>
              <a:rPr lang="pt-BR" dirty="0" smtClean="0"/>
              <a:t> </a:t>
            </a:r>
            <a:r>
              <a:rPr lang="pt-BR" dirty="0" err="1" smtClean="0"/>
              <a:t>della</a:t>
            </a:r>
            <a:r>
              <a:rPr lang="pt-BR" dirty="0" smtClean="0"/>
              <a:t> </a:t>
            </a:r>
            <a:r>
              <a:rPr lang="pt-BR" dirty="0" err="1" smtClean="0"/>
              <a:t>Fondazione</a:t>
            </a:r>
            <a:r>
              <a:rPr lang="pt-BR" dirty="0" smtClean="0"/>
              <a:t>?</a:t>
            </a:r>
          </a:p>
          <a:p>
            <a:pPr marL="342900" indent="-342900">
              <a:buAutoNum type="arabicPeriod"/>
            </a:pPr>
            <a:endParaRPr lang="pt-BR" dirty="0" smtClean="0"/>
          </a:p>
          <a:p>
            <a:pPr marL="342900" indent="-342900">
              <a:buAutoNum type="arabicPeriod"/>
            </a:pPr>
            <a:endParaRPr lang="pt-BR" dirty="0" smtClean="0"/>
          </a:p>
          <a:p>
            <a:pPr marL="342900" indent="-342900">
              <a:buAutoNum type="arabicPeriod"/>
            </a:pPr>
            <a:endParaRPr lang="pt-BR" dirty="0"/>
          </a:p>
        </p:txBody>
      </p:sp>
      <p:pic>
        <p:nvPicPr>
          <p:cNvPr id="3" name="Imagem 2"/>
          <p:cNvPicPr>
            <a:picLocks noChangeAspect="1"/>
          </p:cNvPicPr>
          <p:nvPr/>
        </p:nvPicPr>
        <p:blipFill rotWithShape="1">
          <a:blip r:embed="rId5"/>
          <a:srcRect l="3894" b="4877"/>
          <a:stretch/>
        </p:blipFill>
        <p:spPr>
          <a:xfrm>
            <a:off x="8567982" y="507653"/>
            <a:ext cx="3420873" cy="4846174"/>
          </a:xfrm>
          <a:prstGeom prst="rect">
            <a:avLst/>
          </a:prstGeom>
        </p:spPr>
      </p:pic>
    </p:spTree>
    <p:extLst>
      <p:ext uri="{BB962C8B-B14F-4D97-AF65-F5344CB8AC3E}">
        <p14:creationId xmlns:p14="http://schemas.microsoft.com/office/powerpoint/2010/main" val="3672986478"/>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iva">
  <a:themeElements>
    <a:clrScheme name="Retrospectiva">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iv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iva">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680</TotalTime>
  <Words>800</Words>
  <Application>Microsoft Office PowerPoint</Application>
  <PresentationFormat>Widescreen</PresentationFormat>
  <Paragraphs>158</Paragraphs>
  <Slides>8</Slides>
  <Notes>0</Notes>
  <HiddenSlides>0</HiddenSlides>
  <MMClips>0</MMClips>
  <ScaleCrop>false</ScaleCrop>
  <HeadingPairs>
    <vt:vector size="6" baseType="variant">
      <vt:variant>
        <vt:lpstr>Fontes usadas</vt:lpstr>
      </vt:variant>
      <vt:variant>
        <vt:i4>2</vt:i4>
      </vt:variant>
      <vt:variant>
        <vt:lpstr>Tema</vt:lpstr>
      </vt:variant>
      <vt:variant>
        <vt:i4>1</vt:i4>
      </vt:variant>
      <vt:variant>
        <vt:lpstr>Títulos de slides</vt:lpstr>
      </vt:variant>
      <vt:variant>
        <vt:i4>8</vt:i4>
      </vt:variant>
    </vt:vector>
  </HeadingPairs>
  <TitlesOfParts>
    <vt:vector size="11" baseType="lpstr">
      <vt:lpstr>Calibri</vt:lpstr>
      <vt:lpstr>Calibri Light</vt:lpstr>
      <vt:lpstr>Retrospectiva</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ANTONIO BELELLI</dc:creator>
  <cp:lastModifiedBy>ANTONIO BELELLI</cp:lastModifiedBy>
  <cp:revision>39</cp:revision>
  <dcterms:created xsi:type="dcterms:W3CDTF">2024-09-10T17:26:06Z</dcterms:created>
  <dcterms:modified xsi:type="dcterms:W3CDTF">2024-09-16T13:35:50Z</dcterms:modified>
</cp:coreProperties>
</file>