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74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79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47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06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F58BBD2-7F0D-44C1-AA7F-2FD488842A98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38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29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87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5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79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27/02/2026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61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F58BBD2-7F0D-44C1-AA7F-2FD488842A98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21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7318" y="1735779"/>
            <a:ext cx="75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Nel nostro corso di italiano, è molto importante saper analizzare un testo, comprenderlo e tradurlo correttamente, distinguendo verbi, personaggi e l'intera struttura grammaticale. </a:t>
            </a:r>
          </a:p>
          <a:p>
            <a:pPr algn="just"/>
            <a:endParaRPr lang="it-IT" sz="2000" b="1" dirty="0"/>
          </a:p>
          <a:p>
            <a:pPr algn="just"/>
            <a:r>
              <a:rPr lang="it-IT" sz="2000" b="1" dirty="0" smtClean="0"/>
              <a:t>È il primo passo verso la comprensione della lingua.</a:t>
            </a:r>
            <a:endParaRPr lang="pt-BR" sz="2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8442"/>
            <a:ext cx="2828725" cy="282872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232702" y="153476"/>
            <a:ext cx="45302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MODULO </a:t>
            </a:r>
            <a:r>
              <a:rPr lang="pt-BR" sz="2000" b="1" dirty="0" smtClean="0">
                <a:solidFill>
                  <a:srgbClr val="FF0000"/>
                </a:solidFill>
              </a:rPr>
              <a:t>SESSANTASETTE </a:t>
            </a:r>
            <a:r>
              <a:rPr lang="pt-BR" sz="2000" b="1" dirty="0" smtClean="0">
                <a:solidFill>
                  <a:srgbClr val="FF0000"/>
                </a:solidFill>
              </a:rPr>
              <a:t>- </a:t>
            </a:r>
            <a:r>
              <a:rPr lang="pt-BR" sz="2000" b="1" dirty="0" smtClean="0">
                <a:solidFill>
                  <a:srgbClr val="FF0000"/>
                </a:solidFill>
              </a:rPr>
              <a:t>67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  <a:latin typeface="Bauhaus 93" panose="04030905020B02020C02" pitchFamily="82" charset="0"/>
            </a:endParaRP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L’ANALISE DEL TESTO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828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25742" b="38027"/>
          <a:stretch/>
        </p:blipFill>
        <p:spPr>
          <a:xfrm>
            <a:off x="2751604" y="79738"/>
            <a:ext cx="8346701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99129" y="1990165"/>
            <a:ext cx="9099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Forse non capisci ogni parola di questo testo in italiano.</a:t>
            </a:r>
          </a:p>
          <a:p>
            <a:pPr algn="just"/>
            <a:r>
              <a:rPr lang="it-IT" sz="2400" b="1" dirty="0" smtClean="0"/>
              <a:t>Forse hai ancora paura di parlare, ma capisci il senso generale.</a:t>
            </a:r>
          </a:p>
          <a:p>
            <a:pPr algn="just"/>
            <a:r>
              <a:rPr lang="it-IT" sz="2400" b="1" dirty="0" smtClean="0"/>
              <a:t>Imparare l’italiano non significa sapere tutto. </a:t>
            </a:r>
          </a:p>
          <a:p>
            <a:pPr algn="just"/>
            <a:r>
              <a:rPr lang="it-IT" sz="2400" b="1" dirty="0" smtClean="0"/>
              <a:t>Non significa parlare senza errori.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8" y="1488141"/>
            <a:ext cx="1927411" cy="27432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794927" y="5601776"/>
            <a:ext cx="45302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MODULO </a:t>
            </a:r>
            <a:r>
              <a:rPr lang="pt-BR" sz="2000" dirty="0" smtClean="0">
                <a:solidFill>
                  <a:srgbClr val="FF0000"/>
                </a:solidFill>
              </a:rPr>
              <a:t>SESSANTANOVE - </a:t>
            </a:r>
            <a:r>
              <a:rPr lang="pt-BR" sz="2000" b="1" dirty="0" smtClean="0">
                <a:solidFill>
                  <a:srgbClr val="FF0000"/>
                </a:solidFill>
              </a:rPr>
              <a:t>69</a:t>
            </a:r>
          </a:p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  <a:latin typeface="Bauhaus 93" panose="04030905020B02020C02" pitchFamily="82" charset="0"/>
            </a:endParaRP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L’ANALISE DEL TESTO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291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25742" b="38027"/>
          <a:stretch/>
        </p:blipFill>
        <p:spPr>
          <a:xfrm>
            <a:off x="2751604" y="79738"/>
            <a:ext cx="8346701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60494" y="1697499"/>
            <a:ext cx="8857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Parlare l’italiano ...</a:t>
            </a:r>
          </a:p>
          <a:p>
            <a:pPr algn="just"/>
            <a:r>
              <a:rPr lang="it-IT" sz="2400" b="1" dirty="0" smtClean="0"/>
              <a:t>Significa capire sempre di più.</a:t>
            </a:r>
          </a:p>
          <a:p>
            <a:pPr algn="just"/>
            <a:r>
              <a:rPr lang="it-IT" sz="2400" b="1" dirty="0" smtClean="0"/>
              <a:t>Significa avere il coraggio di parlare, anche con piccoli errori.</a:t>
            </a:r>
          </a:p>
          <a:p>
            <a:pPr algn="just"/>
            <a:r>
              <a:rPr lang="it-IT" sz="2400" b="1" dirty="0" smtClean="0"/>
              <a:t>E se oggi, in questa classe, capisci più di ieri ...</a:t>
            </a:r>
          </a:p>
          <a:p>
            <a:pPr algn="just"/>
            <a:r>
              <a:rPr lang="it-IT" sz="2400" b="1" dirty="0" smtClean="0"/>
              <a:t>... Stai già migliorando.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/>
          <a:srcRect r="7027" b="6008"/>
          <a:stretch/>
        </p:blipFill>
        <p:spPr>
          <a:xfrm>
            <a:off x="71718" y="1479958"/>
            <a:ext cx="1792941" cy="277827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794927" y="5601776"/>
            <a:ext cx="45302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MODULO </a:t>
            </a:r>
            <a:r>
              <a:rPr lang="pt-BR" sz="2000" dirty="0" smtClean="0">
                <a:solidFill>
                  <a:srgbClr val="FF0000"/>
                </a:solidFill>
              </a:rPr>
              <a:t>SESSANTANOVE - </a:t>
            </a:r>
            <a:r>
              <a:rPr lang="pt-BR" sz="2000" b="1" dirty="0" smtClean="0">
                <a:solidFill>
                  <a:srgbClr val="FF0000"/>
                </a:solidFill>
              </a:rPr>
              <a:t>69</a:t>
            </a:r>
          </a:p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  <a:latin typeface="Bauhaus 93" panose="04030905020B02020C02" pitchFamily="82" charset="0"/>
            </a:endParaRP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L’ANALISE DEL TESTO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053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25742" b="38027"/>
          <a:stretch/>
        </p:blipFill>
        <p:spPr>
          <a:xfrm>
            <a:off x="2751604" y="79738"/>
            <a:ext cx="8346701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46804" y="1632068"/>
            <a:ext cx="7933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Pertanto miei cari studenti ...</a:t>
            </a:r>
          </a:p>
          <a:p>
            <a:pPr algn="just"/>
            <a:r>
              <a:rPr lang="it-IT" sz="2400" b="1" dirty="0" smtClean="0"/>
              <a:t>L’italiano non è solo grammatica.</a:t>
            </a:r>
          </a:p>
          <a:p>
            <a:pPr algn="just"/>
            <a:r>
              <a:rPr lang="it-IT" sz="2400" b="1" dirty="0" smtClean="0"/>
              <a:t>È comunicazione, </a:t>
            </a:r>
          </a:p>
          <a:p>
            <a:pPr algn="just"/>
            <a:r>
              <a:rPr lang="it-IT" sz="2400" b="1" dirty="0" smtClean="0"/>
              <a:t>Cultura,</a:t>
            </a:r>
          </a:p>
          <a:p>
            <a:pPr algn="just"/>
            <a:r>
              <a:rPr lang="it-IT" sz="2400" b="1" dirty="0" smtClean="0"/>
              <a:t>Emozione... Amore.</a:t>
            </a:r>
          </a:p>
          <a:p>
            <a:pPr algn="just"/>
            <a:r>
              <a:rPr lang="it-IT" sz="2400" b="1" dirty="0" smtClean="0"/>
              <a:t>E se puoi leggere questo ... sei già sulla strada giusta.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l="8303" t="-915" r="12444" b="6405"/>
          <a:stretch/>
        </p:blipFill>
        <p:spPr>
          <a:xfrm>
            <a:off x="71719" y="1471962"/>
            <a:ext cx="2241176" cy="282294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794927" y="5601776"/>
            <a:ext cx="45302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MODULO </a:t>
            </a:r>
            <a:r>
              <a:rPr lang="pt-BR" sz="2000" dirty="0" smtClean="0">
                <a:solidFill>
                  <a:srgbClr val="FF0000"/>
                </a:solidFill>
              </a:rPr>
              <a:t>SESSANTANOVE - </a:t>
            </a:r>
            <a:r>
              <a:rPr lang="pt-BR" sz="2000" b="1" dirty="0" smtClean="0">
                <a:solidFill>
                  <a:srgbClr val="FF0000"/>
                </a:solidFill>
              </a:rPr>
              <a:t>69</a:t>
            </a:r>
          </a:p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  <a:latin typeface="Bauhaus 93" panose="04030905020B02020C02" pitchFamily="82" charset="0"/>
            </a:endParaRPr>
          </a:p>
          <a:p>
            <a:pPr algn="ctr"/>
            <a:r>
              <a:rPr lang="pt-BR" dirty="0" smtClean="0">
                <a:latin typeface="Bauhaus 93" panose="04030905020B02020C02" pitchFamily="82" charset="0"/>
              </a:rPr>
              <a:t>L’ANALISE DEL TESTO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6308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46</TotalTime>
  <Words>178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Bauhaus 93</vt:lpstr>
      <vt:lpstr>Rockwell</vt:lpstr>
      <vt:lpstr>Rockwell Condensed</vt:lpstr>
      <vt:lpstr>Wingdings</vt:lpstr>
      <vt:lpstr>Tipo de Madeira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7</cp:revision>
  <dcterms:created xsi:type="dcterms:W3CDTF">2026-02-19T11:59:51Z</dcterms:created>
  <dcterms:modified xsi:type="dcterms:W3CDTF">2026-02-27T18:59:02Z</dcterms:modified>
</cp:coreProperties>
</file>