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14"/>
  </p:notesMasterIdLst>
  <p:handoutMasterIdLst>
    <p:handoutMasterId r:id="rId15"/>
  </p:handoutMasterIdLst>
  <p:sldIdLst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20" autoAdjust="0"/>
  </p:normalViewPr>
  <p:slideViewPr>
    <p:cSldViewPr snapToGrid="0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655A18A-2669-4B41-A0C0-4FB4360FB3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465F5C7-299E-4766-9F1C-AD6D4FE4E2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CCC12-51D3-42DB-ABE1-3400134284C1}" type="datetime1">
              <a:rPr lang="pt-BR" smtClean="0"/>
              <a:t>26/01/2026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92DFBA05-B615-4185-852C-1211D21E6D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049A664-6BD9-4FF0-8350-4A2687E9D0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BEA37-3873-47E3-8C95-29D2993CE7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391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3A472-2973-4176-8DF1-BAF9BE07EE85}" type="datetime1">
              <a:rPr lang="pt-BR" smtClean="0"/>
              <a:pPr/>
              <a:t>26/01/2026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DC4E-A6C2-41F2-AAA0-F6053844181F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7162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59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05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013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5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72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281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079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9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C1DC4E-A6C2-41F2-AAA0-F6053844181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6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85FBE38-6738-4551-ABDE-E3A7FEA0C360}" type="datetime1">
              <a:rPr lang="pt-BR" noProof="0" smtClean="0"/>
              <a:t>26/01/2026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1518FAC-C69C-48F4-A0F8-E0B18772913E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CE9F0D0-D16F-4D4E-90A5-29378870454B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97758C8-EC1E-4C6A-8357-0B31C03616B0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0D08BE6-6817-4E7B-AC59-A617DC120A77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624E52-4895-4053-94A4-BD361245B011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125C777-EA25-42E3-81C2-15B082EDC5E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2B5B511-55E3-4F40-88F3-C8DB4A4CA53D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391BB0C-3F9A-4A8A-99CF-7FD476462C5A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tâ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 rtl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C1FE978-4DCF-4526-8400-2BB4D678A3A2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1" name="Retâ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â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6554CCF-1CD1-4305-8C22-9CCB81BEA84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DD87D8FA-5895-4254-9AB1-B1AD26FDC7D5}" type="datetime1">
              <a:rPr lang="pt-BR" noProof="0" smtClean="0"/>
              <a:t>26/01/2026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589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LII 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b="4621"/>
          <a:stretch/>
        </p:blipFill>
        <p:spPr>
          <a:xfrm>
            <a:off x="1719355" y="960895"/>
            <a:ext cx="4806689" cy="4932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aixaDeTexto 3"/>
          <p:cNvSpPr txBox="1"/>
          <p:nvPr/>
        </p:nvSpPr>
        <p:spPr>
          <a:xfrm>
            <a:off x="8416897" y="234266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5" name="Seta para a esquerda e para a direita 4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416897" y="3454400"/>
            <a:ext cx="3147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Scoprire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descobrir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Comprare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comprar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Senza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sem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Mutuo -</a:t>
            </a:r>
            <a:r>
              <a:rPr lang="pt-BR" b="1" dirty="0" smtClean="0">
                <a:solidFill>
                  <a:srgbClr val="FF0000"/>
                </a:solidFill>
              </a:rPr>
              <a:t> hipoteca 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Sparare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atirar, Lançar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1751" y="5623408"/>
            <a:ext cx="1159164" cy="1159164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643337" y="6336213"/>
            <a:ext cx="3661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 err="1" smtClean="0">
                <a:solidFill>
                  <a:srgbClr val="00B050"/>
                </a:solidFill>
                <a:latin typeface="Jokerman" panose="04090605060D06020702" pitchFamily="82" charset="0"/>
              </a:rPr>
              <a:t>Acquistando</a:t>
            </a:r>
            <a:r>
              <a:rPr lang="pt-BR" sz="2000" b="1" dirty="0" smtClean="0">
                <a:solidFill>
                  <a:srgbClr val="00B050"/>
                </a:solidFill>
                <a:latin typeface="Jokerman" panose="04090605060D06020702" pitchFamily="82" charset="0"/>
              </a:rPr>
              <a:t> </a:t>
            </a:r>
            <a:r>
              <a:rPr lang="pt-BR" sz="2000" b="1" smtClean="0">
                <a:solidFill>
                  <a:srgbClr val="00B050"/>
                </a:solidFill>
                <a:latin typeface="Jokerman" panose="04090605060D06020702" pitchFamily="82" charset="0"/>
              </a:rPr>
              <a:t>Una Casa</a:t>
            </a:r>
            <a:endParaRPr lang="pt-BR" sz="2000" b="1" dirty="0">
              <a:solidFill>
                <a:srgbClr val="00B050"/>
              </a:solidFill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87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4622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/>
          <a:srcRect b="3893"/>
          <a:stretch/>
        </p:blipFill>
        <p:spPr>
          <a:xfrm>
            <a:off x="1654354" y="976902"/>
            <a:ext cx="4887206" cy="4904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CaixaDeTexto 18"/>
          <p:cNvSpPr txBox="1"/>
          <p:nvPr/>
        </p:nvSpPr>
        <p:spPr>
          <a:xfrm>
            <a:off x="8416897" y="2333429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416896" y="3454400"/>
            <a:ext cx="3535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Firmare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assinar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Affitare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alugar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Abitare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morar</a:t>
            </a:r>
          </a:p>
          <a:p>
            <a:pPr marL="895350" indent="-895350"/>
            <a:r>
              <a:rPr lang="pt-BR" b="1" dirty="0" err="1" smtClean="0">
                <a:solidFill>
                  <a:schemeClr val="bg1"/>
                </a:solidFill>
              </a:rPr>
              <a:t>Subito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imediatamente,   agora mesmo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3993" y="5551995"/>
            <a:ext cx="1159164" cy="11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7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39032" y="138083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b="3820"/>
          <a:stretch/>
        </p:blipFill>
        <p:spPr>
          <a:xfrm>
            <a:off x="1734109" y="960895"/>
            <a:ext cx="4727695" cy="49270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0403" y="5639893"/>
            <a:ext cx="1159164" cy="115916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04270" y="3454400"/>
            <a:ext cx="37676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Acquistare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adquirir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Entro –</a:t>
            </a:r>
            <a:r>
              <a:rPr lang="pt-BR" b="1" dirty="0" smtClean="0">
                <a:solidFill>
                  <a:srgbClr val="FF0000"/>
                </a:solidFill>
              </a:rPr>
              <a:t> dentro de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Termine –</a:t>
            </a:r>
            <a:r>
              <a:rPr lang="pt-BR" b="1" dirty="0" smtClean="0">
                <a:solidFill>
                  <a:srgbClr val="FF0000"/>
                </a:solidFill>
              </a:rPr>
              <a:t> prazo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Canoni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taxas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Frattempo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meio tempo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Versato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deposito, pagamento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Già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já</a:t>
            </a:r>
          </a:p>
        </p:txBody>
      </p:sp>
    </p:spTree>
    <p:extLst>
      <p:ext uri="{BB962C8B-B14F-4D97-AF65-F5344CB8AC3E}">
        <p14:creationId xmlns:p14="http://schemas.microsoft.com/office/powerpoint/2010/main" val="246998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b="2726"/>
          <a:stretch/>
        </p:blipFill>
        <p:spPr>
          <a:xfrm>
            <a:off x="1728149" y="960673"/>
            <a:ext cx="4739615" cy="49366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8416897" y="3454400"/>
            <a:ext cx="3147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Considerare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considerar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Anticipo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adiantamento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Prezzo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preço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Subito</a:t>
            </a:r>
            <a:r>
              <a:rPr lang="pt-BR" b="1" dirty="0" smtClean="0">
                <a:solidFill>
                  <a:schemeClr val="bg1"/>
                </a:solidFill>
              </a:rPr>
              <a:t> -</a:t>
            </a:r>
            <a:r>
              <a:rPr lang="pt-BR" b="1" dirty="0" smtClean="0">
                <a:solidFill>
                  <a:srgbClr val="FF0000"/>
                </a:solidFill>
              </a:rPr>
              <a:t> imediatamente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0891" y="5634954"/>
            <a:ext cx="1159164" cy="11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8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60581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b="5080"/>
          <a:stretch/>
        </p:blipFill>
        <p:spPr>
          <a:xfrm>
            <a:off x="1911771" y="960895"/>
            <a:ext cx="4382713" cy="4941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38835" y="5634954"/>
            <a:ext cx="1159164" cy="115916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416896" y="3454400"/>
            <a:ext cx="353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Riscatto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opção de compra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Affitare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alugar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Firmare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assinar</a:t>
            </a:r>
          </a:p>
        </p:txBody>
      </p:sp>
    </p:spTree>
    <p:extLst>
      <p:ext uri="{BB962C8B-B14F-4D97-AF65-F5344CB8AC3E}">
        <p14:creationId xmlns:p14="http://schemas.microsoft.com/office/powerpoint/2010/main" val="42775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49849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b="3518"/>
          <a:stretch/>
        </p:blipFill>
        <p:spPr>
          <a:xfrm>
            <a:off x="1949348" y="986992"/>
            <a:ext cx="4297217" cy="4884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8416897" y="3454400"/>
            <a:ext cx="314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Affitare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alugar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Acquistare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adquirir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Costare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custar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0454" y="5634954"/>
            <a:ext cx="1159164" cy="1159164"/>
          </a:xfrm>
          <a:prstGeom prst="rect">
            <a:avLst/>
          </a:prstGeom>
        </p:spPr>
      </p:pic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336415" y="2317956"/>
            <a:ext cx="3340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78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71110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b="4152"/>
          <a:stretch/>
        </p:blipFill>
        <p:spPr>
          <a:xfrm>
            <a:off x="1904321" y="906105"/>
            <a:ext cx="4387272" cy="504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aixaDeTexto 15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8416897" y="3454400"/>
            <a:ext cx="3147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Canone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taxas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Affitare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alugar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Maggiorare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aumentar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Coprire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cobrir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Serve – </a:t>
            </a:r>
            <a:r>
              <a:rPr lang="pt-BR" b="1" dirty="0" smtClean="0">
                <a:solidFill>
                  <a:srgbClr val="FF0000"/>
                </a:solidFill>
              </a:rPr>
              <a:t>serve, ajuda </a:t>
            </a: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84345" y="5634954"/>
            <a:ext cx="1159164" cy="11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98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999142" y="134457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b="3398"/>
          <a:stretch/>
        </p:blipFill>
        <p:spPr>
          <a:xfrm>
            <a:off x="1931277" y="921484"/>
            <a:ext cx="4302451" cy="5015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29892" y="5634954"/>
            <a:ext cx="1159164" cy="115916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8416897" y="3454400"/>
            <a:ext cx="326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Modo –</a:t>
            </a:r>
            <a:r>
              <a:rPr lang="pt-BR" b="1" dirty="0" smtClean="0">
                <a:solidFill>
                  <a:srgbClr val="FF0000"/>
                </a:solidFill>
              </a:rPr>
              <a:t>maneira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Diventare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tornar, tornar-se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Senza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sem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Indebitare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endividar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Solo – </a:t>
            </a:r>
            <a:r>
              <a:rPr lang="pt-BR" b="1" dirty="0" smtClean="0">
                <a:solidFill>
                  <a:srgbClr val="FF0000"/>
                </a:solidFill>
              </a:rPr>
              <a:t>só isso, sozinho, só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Banca </a:t>
            </a:r>
            <a:r>
              <a:rPr lang="pt-BR" b="1" dirty="0" smtClean="0">
                <a:solidFill>
                  <a:srgbClr val="FF0000"/>
                </a:solidFill>
              </a:rPr>
              <a:t>- Banco</a:t>
            </a:r>
          </a:p>
        </p:txBody>
      </p:sp>
    </p:spTree>
    <p:extLst>
      <p:ext uri="{BB962C8B-B14F-4D97-AF65-F5344CB8AC3E}">
        <p14:creationId xmlns:p14="http://schemas.microsoft.com/office/powerpoint/2010/main" val="171765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xmlns="" id="{93BFCDB3-13C4-4D69-848D-3F1F4D6B8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CC2B9599-6E7A-4DD2-B13A-B4F68A135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3E377648-1ED1-4112-805B-16C14CE9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516AC468-2C3D-4337-A9A2-81175F6D54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2A873262-74DB-4FD1-9625-E4616CF01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09F3D15D-CB95-47AD-87F5-9CFF84F61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897" y="229324"/>
            <a:ext cx="3535071" cy="14631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1060780" y="138083"/>
            <a:ext cx="438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LI </a:t>
            </a:r>
            <a:r>
              <a:rPr lang="pt-BR" b="1" dirty="0" smtClean="0">
                <a:solidFill>
                  <a:srgbClr val="FF0000"/>
                </a:solidFill>
              </a:rPr>
              <a:t>9 </a:t>
            </a:r>
            <a:r>
              <a:rPr lang="pt-BR" b="1" dirty="0">
                <a:solidFill>
                  <a:srgbClr val="FF0000"/>
                </a:solidFill>
              </a:rPr>
              <a:t>- LEZIONE LIVELLO INTERMEDIO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D63B59CB-289C-4850-A932-358B9E412B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4"/>
          <a:srcRect l="29079" t="35419" r="29063" b="37046"/>
          <a:stretch/>
        </p:blipFill>
        <p:spPr>
          <a:xfrm rot="16200000">
            <a:off x="-1229044" y="2175739"/>
            <a:ext cx="3071829" cy="3338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0" y="8170"/>
            <a:ext cx="959252" cy="58552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/>
          <a:srcRect b="3878"/>
          <a:stretch/>
        </p:blipFill>
        <p:spPr>
          <a:xfrm>
            <a:off x="1946290" y="960895"/>
            <a:ext cx="4272427" cy="49503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ixaDeTexto 15"/>
          <p:cNvSpPr txBox="1"/>
          <p:nvPr/>
        </p:nvSpPr>
        <p:spPr>
          <a:xfrm>
            <a:off x="8416897" y="3454400"/>
            <a:ext cx="3655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Accetare</a:t>
            </a:r>
            <a:r>
              <a:rPr lang="pt-BR" b="1" dirty="0" smtClean="0">
                <a:solidFill>
                  <a:schemeClr val="bg1"/>
                </a:solidFill>
              </a:rPr>
              <a:t> – </a:t>
            </a:r>
            <a:r>
              <a:rPr lang="pt-BR" b="1" dirty="0" smtClean="0">
                <a:solidFill>
                  <a:srgbClr val="FF0000"/>
                </a:solidFill>
              </a:rPr>
              <a:t>aceitar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Offrire</a:t>
            </a:r>
            <a:r>
              <a:rPr lang="pt-BR" b="1" dirty="0" smtClean="0">
                <a:solidFill>
                  <a:schemeClr val="bg1"/>
                </a:solidFill>
              </a:rPr>
              <a:t>–</a:t>
            </a:r>
            <a:r>
              <a:rPr lang="pt-BR" b="1" dirty="0" smtClean="0">
                <a:solidFill>
                  <a:srgbClr val="FF0000"/>
                </a:solidFill>
              </a:rPr>
              <a:t> oferecer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Affitare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alugar</a:t>
            </a:r>
          </a:p>
          <a:p>
            <a:r>
              <a:rPr lang="pt-BR" b="1" dirty="0" err="1" smtClean="0">
                <a:solidFill>
                  <a:schemeClr val="bg1"/>
                </a:solidFill>
              </a:rPr>
              <a:t>Superiore</a:t>
            </a:r>
            <a:r>
              <a:rPr lang="pt-BR" b="1" dirty="0" smtClean="0">
                <a:solidFill>
                  <a:schemeClr val="bg1"/>
                </a:solidFill>
              </a:rPr>
              <a:t> –</a:t>
            </a:r>
            <a:r>
              <a:rPr lang="pt-BR" b="1" dirty="0" smtClean="0">
                <a:solidFill>
                  <a:srgbClr val="FF0000"/>
                </a:solidFill>
              </a:rPr>
              <a:t> superior, mais alto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336415" y="2317956"/>
            <a:ext cx="3340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Aiuto</a:t>
            </a:r>
            <a:endParaRPr lang="pt-BR" b="1" dirty="0" smtClean="0">
              <a:solidFill>
                <a:schemeClr val="bg1"/>
              </a:solidFill>
            </a:endParaRPr>
          </a:p>
          <a:p>
            <a:r>
              <a:rPr lang="pt-BR" b="1" dirty="0" err="1" smtClean="0">
                <a:solidFill>
                  <a:schemeClr val="bg1"/>
                </a:solidFill>
              </a:rPr>
              <a:t>Suggerimenti</a:t>
            </a:r>
            <a:endParaRPr lang="pt-BR" b="1" dirty="0" smtClean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0" name="Seta para a esquerda e para a direita 19"/>
          <p:cNvSpPr/>
          <p:nvPr/>
        </p:nvSpPr>
        <p:spPr>
          <a:xfrm>
            <a:off x="8416897" y="3083578"/>
            <a:ext cx="2706254" cy="1029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2804" y="5573757"/>
            <a:ext cx="1159164" cy="11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60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bão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documentManagement/types"/>
    <ds:schemaRef ds:uri="http://purl.org/dc/elements/1.1/"/>
    <ds:schemaRef ds:uri="http://purl.org/dc/terms/"/>
    <ds:schemaRef ds:uri="16c05727-aa75-4e4a-9b5f-8a80a1165891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 Savon jardim</Template>
  <TotalTime>0</TotalTime>
  <Words>230</Words>
  <Application>Microsoft Office PowerPoint</Application>
  <PresentationFormat>Widescreen</PresentationFormat>
  <Paragraphs>78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Jokerman</vt:lpstr>
      <vt:lpstr>Sabão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2025-10-14T12:30:49Z</dcterms:created>
  <dcterms:modified xsi:type="dcterms:W3CDTF">2026-01-26T18:58:49Z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