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94" y="103809"/>
            <a:ext cx="3548888" cy="11353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694" y="2701730"/>
            <a:ext cx="3548888" cy="23659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55" y="1181338"/>
            <a:ext cx="6504061" cy="540450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25824" y="104171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51007" y="750476"/>
            <a:ext cx="339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QUARANTACINQUE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89527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/>
          <p:cNvSpPr/>
          <p:nvPr/>
        </p:nvSpPr>
        <p:spPr>
          <a:xfrm>
            <a:off x="8028236" y="189073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Professione</a:t>
            </a:r>
            <a:r>
              <a:rPr lang="pt-BR" dirty="0" smtClean="0"/>
              <a:t>:</a:t>
            </a:r>
          </a:p>
          <a:p>
            <a:pPr algn="ctr"/>
            <a:r>
              <a:rPr lang="pt-BR" dirty="0" err="1" smtClean="0"/>
              <a:t>Luogo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Lavoro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36" y="1431585"/>
            <a:ext cx="3260758" cy="2202864"/>
          </a:xfrm>
          <a:prstGeom prst="rect">
            <a:avLst/>
          </a:prstGeom>
        </p:spPr>
      </p:pic>
      <p:sp>
        <p:nvSpPr>
          <p:cNvPr id="46" name="Fluxograma: Armazenamento de acesso sequencial 45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8</a:t>
            </a:r>
            <a:endParaRPr lang="pt-BR" sz="3600" b="1" dirty="0"/>
          </a:p>
        </p:txBody>
      </p:sp>
      <p:sp>
        <p:nvSpPr>
          <p:cNvPr id="4" name="Retângulo 3"/>
          <p:cNvSpPr/>
          <p:nvPr/>
        </p:nvSpPr>
        <p:spPr>
          <a:xfrm>
            <a:off x="435836" y="1366490"/>
            <a:ext cx="2204814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Cameriere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5836" y="1716868"/>
            <a:ext cx="2204814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Segretaria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3314" y="2067246"/>
            <a:ext cx="2204814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Medico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5836" y="2405711"/>
            <a:ext cx="2204814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Vigile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5836" y="2761145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Ufficiale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di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Polizia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35836" y="3111543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Impiegato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32930" y="3458109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Postino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29042" y="3804675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Insegnante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25154" y="4154541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Autista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35836" y="4489107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Farmacista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31564" y="4825853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Cassiera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31564" y="5166783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Commesso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31564" y="5522250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Tassista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31564" y="5857961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Avvocato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657382" y="1375992"/>
            <a:ext cx="3744483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Sicurezza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generale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657383" y="1725036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err="1" smtClean="0">
                <a:solidFill>
                  <a:srgbClr val="002060"/>
                </a:solidFill>
              </a:rPr>
              <a:t>Uffici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Pubblici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Banche</a:t>
            </a:r>
            <a:r>
              <a:rPr lang="pt-BR" dirty="0" smtClean="0">
                <a:solidFill>
                  <a:srgbClr val="002060"/>
                </a:solidFill>
              </a:rPr>
              <a:t>, Azienda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657383" y="2070608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Bar, </a:t>
            </a:r>
            <a:r>
              <a:rPr lang="pt-BR" dirty="0" err="1" smtClean="0">
                <a:solidFill>
                  <a:srgbClr val="002060"/>
                </a:solidFill>
              </a:rPr>
              <a:t>Ristorante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661655" y="2414846"/>
            <a:ext cx="374021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Scuola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Università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657382" y="2770296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Ufficio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Postale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661655" y="3110796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Uffici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Privati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3660292" y="3464912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Farmacia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657382" y="3802828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Autobus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Macchine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Veicoli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664176" y="4153206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Ospedale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Soccorso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664176" y="4496556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Polizia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Nazionale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664176" y="4833934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Supermercato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Negozio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664176" y="5184312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Autista </a:t>
            </a:r>
            <a:r>
              <a:rPr lang="pt-BR" dirty="0" err="1" smtClean="0">
                <a:solidFill>
                  <a:srgbClr val="002060"/>
                </a:solidFill>
              </a:rPr>
              <a:t>di</a:t>
            </a:r>
            <a:r>
              <a:rPr lang="pt-BR" dirty="0" smtClean="0">
                <a:solidFill>
                  <a:srgbClr val="002060"/>
                </a:solidFill>
              </a:rPr>
              <a:t> Taxi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664176" y="5517624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Albergo, </a:t>
            </a:r>
            <a:r>
              <a:rPr lang="pt-BR" dirty="0" err="1" smtClean="0">
                <a:solidFill>
                  <a:srgbClr val="002060"/>
                </a:solidFill>
              </a:rPr>
              <a:t>Negozi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664176" y="5868002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Scrivania</a:t>
            </a:r>
            <a:r>
              <a:rPr lang="pt-BR" dirty="0" smtClean="0">
                <a:solidFill>
                  <a:srgbClr val="002060"/>
                </a:solidFill>
              </a:rPr>
              <a:t> 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4" name="Fluxograma: Armazenamento de acesso sequencial 53"/>
          <p:cNvSpPr/>
          <p:nvPr/>
        </p:nvSpPr>
        <p:spPr>
          <a:xfrm>
            <a:off x="2460623" y="4506315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10</a:t>
            </a:r>
            <a:endParaRPr lang="pt-BR" sz="1050" b="1" dirty="0"/>
          </a:p>
        </p:txBody>
      </p:sp>
      <p:sp>
        <p:nvSpPr>
          <p:cNvPr id="55" name="Fluxograma: Armazenamento de acesso sequencial 54"/>
          <p:cNvSpPr/>
          <p:nvPr/>
        </p:nvSpPr>
        <p:spPr>
          <a:xfrm>
            <a:off x="2460623" y="4857089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11</a:t>
            </a:r>
            <a:endParaRPr lang="pt-BR" sz="1050" b="1" dirty="0"/>
          </a:p>
        </p:txBody>
      </p:sp>
      <p:sp>
        <p:nvSpPr>
          <p:cNvPr id="56" name="Fluxograma: Armazenamento de acesso sequencial 55"/>
          <p:cNvSpPr/>
          <p:nvPr/>
        </p:nvSpPr>
        <p:spPr>
          <a:xfrm>
            <a:off x="2452718" y="5202132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12</a:t>
            </a:r>
            <a:endParaRPr lang="pt-BR" sz="1050" b="1" dirty="0"/>
          </a:p>
        </p:txBody>
      </p:sp>
      <p:sp>
        <p:nvSpPr>
          <p:cNvPr id="57" name="Fluxograma: Armazenamento de acesso sequencial 56"/>
          <p:cNvSpPr/>
          <p:nvPr/>
        </p:nvSpPr>
        <p:spPr>
          <a:xfrm>
            <a:off x="2452718" y="5535249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13</a:t>
            </a:r>
            <a:endParaRPr lang="pt-BR" sz="1050" b="1" dirty="0"/>
          </a:p>
        </p:txBody>
      </p:sp>
      <p:sp>
        <p:nvSpPr>
          <p:cNvPr id="58" name="Fluxograma: Armazenamento de acesso sequencial 57"/>
          <p:cNvSpPr/>
          <p:nvPr/>
        </p:nvSpPr>
        <p:spPr>
          <a:xfrm>
            <a:off x="2452718" y="5871990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14</a:t>
            </a:r>
            <a:endParaRPr lang="pt-BR" sz="1050" b="1" dirty="0"/>
          </a:p>
        </p:txBody>
      </p:sp>
      <p:sp>
        <p:nvSpPr>
          <p:cNvPr id="59" name="Fluxograma: Armazenamento de acesso sequencial 58"/>
          <p:cNvSpPr/>
          <p:nvPr/>
        </p:nvSpPr>
        <p:spPr>
          <a:xfrm>
            <a:off x="2477715" y="4163852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9</a:t>
            </a:r>
            <a:endParaRPr lang="pt-BR" sz="1050" b="1" dirty="0"/>
          </a:p>
        </p:txBody>
      </p:sp>
      <p:sp>
        <p:nvSpPr>
          <p:cNvPr id="60" name="Fluxograma: Armazenamento de acesso sequencial 59"/>
          <p:cNvSpPr/>
          <p:nvPr/>
        </p:nvSpPr>
        <p:spPr>
          <a:xfrm>
            <a:off x="2498759" y="3821941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8</a:t>
            </a:r>
            <a:endParaRPr lang="pt-BR" sz="1050" b="1" dirty="0"/>
          </a:p>
        </p:txBody>
      </p:sp>
      <p:sp>
        <p:nvSpPr>
          <p:cNvPr id="61" name="Fluxograma: Armazenamento de acesso sequencial 60"/>
          <p:cNvSpPr/>
          <p:nvPr/>
        </p:nvSpPr>
        <p:spPr>
          <a:xfrm>
            <a:off x="2504578" y="3470700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7</a:t>
            </a:r>
            <a:endParaRPr lang="pt-BR" sz="1050" b="1" dirty="0"/>
          </a:p>
        </p:txBody>
      </p:sp>
      <p:sp>
        <p:nvSpPr>
          <p:cNvPr id="62" name="Fluxograma: Armazenamento de acesso sequencial 61"/>
          <p:cNvSpPr/>
          <p:nvPr/>
        </p:nvSpPr>
        <p:spPr>
          <a:xfrm>
            <a:off x="2504578" y="3124624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6</a:t>
            </a:r>
            <a:endParaRPr lang="pt-BR" sz="1050" b="1" dirty="0"/>
          </a:p>
        </p:txBody>
      </p:sp>
      <p:sp>
        <p:nvSpPr>
          <p:cNvPr id="63" name="Fluxograma: Armazenamento de acesso sequencial 62"/>
          <p:cNvSpPr/>
          <p:nvPr/>
        </p:nvSpPr>
        <p:spPr>
          <a:xfrm>
            <a:off x="2504578" y="2790732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5</a:t>
            </a:r>
            <a:endParaRPr lang="pt-BR" sz="1050" b="1" dirty="0"/>
          </a:p>
        </p:txBody>
      </p:sp>
      <p:sp>
        <p:nvSpPr>
          <p:cNvPr id="64" name="Fluxograma: Armazenamento de acesso sequencial 63"/>
          <p:cNvSpPr/>
          <p:nvPr/>
        </p:nvSpPr>
        <p:spPr>
          <a:xfrm>
            <a:off x="2498759" y="2440520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4</a:t>
            </a:r>
            <a:endParaRPr lang="pt-BR" sz="1050" b="1" dirty="0"/>
          </a:p>
        </p:txBody>
      </p:sp>
      <p:sp>
        <p:nvSpPr>
          <p:cNvPr id="65" name="Fluxograma: Armazenamento de acesso sequencial 64"/>
          <p:cNvSpPr/>
          <p:nvPr/>
        </p:nvSpPr>
        <p:spPr>
          <a:xfrm>
            <a:off x="2504578" y="2088348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3</a:t>
            </a:r>
            <a:endParaRPr lang="pt-BR" sz="1050" b="1" dirty="0"/>
          </a:p>
        </p:txBody>
      </p:sp>
      <p:sp>
        <p:nvSpPr>
          <p:cNvPr id="66" name="Fluxograma: Armazenamento de acesso sequencial 65"/>
          <p:cNvSpPr/>
          <p:nvPr/>
        </p:nvSpPr>
        <p:spPr>
          <a:xfrm>
            <a:off x="2498759" y="1731732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2</a:t>
            </a:r>
            <a:endParaRPr lang="pt-BR" sz="1050" b="1" dirty="0"/>
          </a:p>
        </p:txBody>
      </p:sp>
      <p:sp>
        <p:nvSpPr>
          <p:cNvPr id="67" name="Fluxograma: Armazenamento de acesso sequencial 66"/>
          <p:cNvSpPr/>
          <p:nvPr/>
        </p:nvSpPr>
        <p:spPr>
          <a:xfrm>
            <a:off x="2498759" y="1375992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</a:t>
            </a:r>
            <a:endParaRPr lang="pt-BR" sz="105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89421" y="4252901"/>
            <a:ext cx="2999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COLLEGARE LE </a:t>
            </a:r>
            <a:r>
              <a:rPr lang="pt-BR" b="1" dirty="0"/>
              <a:t>P</a:t>
            </a:r>
            <a:r>
              <a:rPr lang="pt-BR" b="1" dirty="0" smtClean="0"/>
              <a:t>ROFISSIONI ALL’ATTIVITÀ LAVORATIVA.</a:t>
            </a:r>
            <a:endParaRPr lang="pt-BR" b="1" dirty="0"/>
          </a:p>
        </p:txBody>
      </p:sp>
      <p:sp>
        <p:nvSpPr>
          <p:cNvPr id="68" name="Retângulo 67"/>
          <p:cNvSpPr/>
          <p:nvPr/>
        </p:nvSpPr>
        <p:spPr>
          <a:xfrm>
            <a:off x="431564" y="6196835"/>
            <a:ext cx="2209086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Prete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0" name="Fluxograma: Armazenamento de acesso sequencial 69"/>
          <p:cNvSpPr/>
          <p:nvPr/>
        </p:nvSpPr>
        <p:spPr>
          <a:xfrm>
            <a:off x="2452718" y="6222472"/>
            <a:ext cx="532252" cy="2991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/>
              <a:t>15</a:t>
            </a:r>
            <a:endParaRPr lang="pt-BR" sz="1050" b="1" dirty="0"/>
          </a:p>
        </p:txBody>
      </p:sp>
      <p:sp>
        <p:nvSpPr>
          <p:cNvPr id="71" name="Retângulo 70"/>
          <p:cNvSpPr/>
          <p:nvPr/>
        </p:nvSpPr>
        <p:spPr>
          <a:xfrm>
            <a:off x="3664176" y="6223682"/>
            <a:ext cx="374448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Chiesa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Templi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/>
          <p:cNvSpPr/>
          <p:nvPr/>
        </p:nvSpPr>
        <p:spPr>
          <a:xfrm>
            <a:off x="8028236" y="189073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Che Lavora </a:t>
            </a:r>
            <a:r>
              <a:rPr lang="pt-BR" dirty="0" err="1" smtClean="0"/>
              <a:t>Fa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36" y="1431585"/>
            <a:ext cx="3260758" cy="2202864"/>
          </a:xfrm>
          <a:prstGeom prst="rect">
            <a:avLst/>
          </a:prstGeom>
        </p:spPr>
      </p:pic>
      <p:sp>
        <p:nvSpPr>
          <p:cNvPr id="46" name="Fluxograma: Armazenamento de acesso sequencial 45"/>
          <p:cNvSpPr/>
          <p:nvPr/>
        </p:nvSpPr>
        <p:spPr>
          <a:xfrm>
            <a:off x="1046859" y="628685"/>
            <a:ext cx="978493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24" name="Retângulo 23"/>
          <p:cNvSpPr/>
          <p:nvPr/>
        </p:nvSpPr>
        <p:spPr>
          <a:xfrm>
            <a:off x="666350" y="1402397"/>
            <a:ext cx="5862633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002060"/>
                </a:solidFill>
              </a:rPr>
              <a:t>Antonio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66355" y="1753639"/>
            <a:ext cx="586263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Francesco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6105" y="2077798"/>
            <a:ext cx="5852881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Massimo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70626" y="2429904"/>
            <a:ext cx="585836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Carla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66354" y="2787865"/>
            <a:ext cx="5862632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Alessandro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66354" y="3137069"/>
            <a:ext cx="5862631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Angela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66355" y="3482766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Alberto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66355" y="3826116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Anna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66353" y="4185594"/>
            <a:ext cx="5862631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Luccia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66354" y="4519844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Luiggi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666354" y="4876287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Paolo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3727" y="4252901"/>
            <a:ext cx="475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Scegli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lavoro per </a:t>
            </a:r>
            <a:r>
              <a:rPr lang="pt-BR" b="1" dirty="0" err="1" smtClean="0"/>
              <a:t>ogni</a:t>
            </a:r>
            <a:r>
              <a:rPr lang="pt-BR" b="1" dirty="0" smtClean="0"/>
              <a:t> persona e forma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err="1" smtClean="0"/>
              <a:t>frasi</a:t>
            </a:r>
            <a:r>
              <a:rPr lang="pt-BR" b="1" dirty="0"/>
              <a:t> </a:t>
            </a:r>
            <a:r>
              <a:rPr lang="pt-BR" b="1" dirty="0" smtClean="0"/>
              <a:t>come </a:t>
            </a:r>
            <a:r>
              <a:rPr lang="pt-BR" b="1" dirty="0" err="1" smtClean="0"/>
              <a:t>nell’esempio</a:t>
            </a:r>
            <a:r>
              <a:rPr lang="pt-BR" b="1" dirty="0" smtClean="0"/>
              <a:t>: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</a:rPr>
              <a:t>Marco </a:t>
            </a:r>
            <a:r>
              <a:rPr lang="pt-BR" b="1" dirty="0" err="1" smtClean="0">
                <a:solidFill>
                  <a:srgbClr val="C00000"/>
                </a:solidFill>
              </a:rPr>
              <a:t>fa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il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Cameriere</a:t>
            </a:r>
            <a:r>
              <a:rPr lang="pt-BR" b="1" dirty="0" smtClean="0">
                <a:solidFill>
                  <a:srgbClr val="C00000"/>
                </a:solidFill>
              </a:rPr>
              <a:t>, lavora in um bar.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666354" y="5235765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Marinna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666353" y="5583534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Michelle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6353" y="5914721"/>
            <a:ext cx="5862630" cy="350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</a:rPr>
              <a:t> Pietro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8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2782" y="2150692"/>
            <a:ext cx="8915400" cy="37776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t-BR" dirty="0"/>
              <a:t>Geralmente, em palavras seguintes que começam por </a:t>
            </a:r>
            <a:r>
              <a:rPr lang="pt-BR" b="1" dirty="0" err="1"/>
              <a:t>ps</a:t>
            </a:r>
            <a:r>
              <a:rPr lang="pt-BR" b="1" dirty="0"/>
              <a:t>, </a:t>
            </a:r>
            <a:r>
              <a:rPr lang="pt-BR" b="1" dirty="0" err="1"/>
              <a:t>pn</a:t>
            </a:r>
            <a:r>
              <a:rPr lang="pt-BR" b="1" dirty="0"/>
              <a:t>, z, y, x, </a:t>
            </a:r>
            <a:r>
              <a:rPr lang="pt-BR" b="1" dirty="0" err="1"/>
              <a:t>sc</a:t>
            </a:r>
            <a:r>
              <a:rPr lang="pt-BR" b="1" dirty="0"/>
              <a:t>, </a:t>
            </a:r>
            <a:r>
              <a:rPr lang="pt-BR" b="1" dirty="0" err="1"/>
              <a:t>gn</a:t>
            </a:r>
            <a:r>
              <a:rPr lang="pt-BR" b="1" dirty="0"/>
              <a:t> ou s + consoante</a:t>
            </a:r>
            <a:r>
              <a:rPr lang="pt-BR" dirty="0"/>
              <a:t>, se usa o </a:t>
            </a:r>
            <a:r>
              <a:rPr lang="pt-BR" b="1" dirty="0"/>
              <a:t>'</a:t>
            </a:r>
            <a:r>
              <a:rPr lang="pt-BR" b="1" dirty="0" err="1"/>
              <a:t>lo</a:t>
            </a:r>
            <a:r>
              <a:rPr lang="pt-BR" b="1" dirty="0"/>
              <a:t>'</a:t>
            </a:r>
            <a:r>
              <a:rPr lang="pt-BR" dirty="0"/>
              <a:t> para masculino singular e </a:t>
            </a:r>
            <a:r>
              <a:rPr lang="pt-BR" b="1" dirty="0"/>
              <a:t>'</a:t>
            </a:r>
            <a:r>
              <a:rPr lang="pt-BR" b="1" dirty="0" err="1"/>
              <a:t>gli</a:t>
            </a:r>
            <a:r>
              <a:rPr lang="pt-BR" b="1" dirty="0"/>
              <a:t>' </a:t>
            </a:r>
            <a:r>
              <a:rPr lang="pt-BR" dirty="0"/>
              <a:t>para masculino plural. Já em palavras seguintes que iniciam por vogal, se usa o </a:t>
            </a:r>
            <a:r>
              <a:rPr lang="pt-BR" dirty="0" smtClean="0"/>
              <a:t>L’. </a:t>
            </a:r>
            <a:r>
              <a:rPr lang="pt-BR" dirty="0"/>
              <a:t>Para as outras situações, se usa o masculino singular '</a:t>
            </a:r>
            <a:r>
              <a:rPr lang="pt-BR" dirty="0" err="1"/>
              <a:t>il</a:t>
            </a:r>
            <a:r>
              <a:rPr lang="pt-BR" dirty="0"/>
              <a:t>' e o masculino plural 'i</a:t>
            </a:r>
            <a:r>
              <a:rPr lang="pt-BR" dirty="0" smtClean="0"/>
              <a:t>'.</a:t>
            </a:r>
          </a:p>
          <a:p>
            <a:endParaRPr lang="pt-BR" dirty="0"/>
          </a:p>
          <a:p>
            <a:r>
              <a:rPr lang="pt-BR" dirty="0" smtClean="0"/>
              <a:t>Ou seja: </a:t>
            </a:r>
            <a:r>
              <a:rPr lang="pt-BR" dirty="0"/>
              <a:t>“Il” se usa antes de palavras que começam por consoante: </a:t>
            </a:r>
            <a:r>
              <a:rPr lang="pt-BR" b="1" dirty="0"/>
              <a:t>Il </a:t>
            </a:r>
            <a:r>
              <a:rPr lang="pt-BR" b="1" dirty="0" err="1"/>
              <a:t>ragazzo</a:t>
            </a:r>
            <a:r>
              <a:rPr lang="pt-BR" b="1" dirty="0"/>
              <a:t>, </a:t>
            </a:r>
            <a:r>
              <a:rPr lang="pt-BR" b="1" dirty="0" err="1"/>
              <a:t>il</a:t>
            </a:r>
            <a:r>
              <a:rPr lang="pt-BR" b="1" dirty="0"/>
              <a:t> libro, </a:t>
            </a:r>
            <a:r>
              <a:rPr lang="pt-BR" b="1" dirty="0" err="1"/>
              <a:t>il</a:t>
            </a:r>
            <a:r>
              <a:rPr lang="pt-BR" b="1" dirty="0"/>
              <a:t> </a:t>
            </a:r>
            <a:r>
              <a:rPr lang="pt-BR" b="1" dirty="0" err="1"/>
              <a:t>quaderno</a:t>
            </a:r>
            <a:r>
              <a:rPr lang="pt-BR" b="1" dirty="0"/>
              <a:t>, </a:t>
            </a:r>
            <a:r>
              <a:rPr lang="pt-BR" b="1" dirty="0" err="1"/>
              <a:t>il</a:t>
            </a:r>
            <a:r>
              <a:rPr lang="pt-BR" b="1" dirty="0"/>
              <a:t> </a:t>
            </a:r>
            <a:r>
              <a:rPr lang="pt-BR" b="1" dirty="0" err="1"/>
              <a:t>film</a:t>
            </a:r>
            <a:r>
              <a:rPr lang="pt-BR" b="1" dirty="0"/>
              <a:t>, </a:t>
            </a:r>
            <a:r>
              <a:rPr lang="pt-BR" b="1" dirty="0" err="1"/>
              <a:t>il</a:t>
            </a:r>
            <a:r>
              <a:rPr lang="pt-BR" b="1" dirty="0"/>
              <a:t> prato, </a:t>
            </a:r>
            <a:r>
              <a:rPr lang="pt-BR" b="1" dirty="0" err="1"/>
              <a:t>il</a:t>
            </a:r>
            <a:r>
              <a:rPr lang="pt-BR" b="1" dirty="0"/>
              <a:t> </a:t>
            </a:r>
            <a:r>
              <a:rPr lang="pt-BR" b="1" dirty="0" err="1"/>
              <a:t>palazzo</a:t>
            </a:r>
            <a:r>
              <a:rPr lang="pt-BR" b="1" dirty="0"/>
              <a:t>, </a:t>
            </a:r>
            <a:r>
              <a:rPr lang="pt-BR" b="1" dirty="0" err="1"/>
              <a:t>il</a:t>
            </a:r>
            <a:r>
              <a:rPr lang="pt-BR" b="1" dirty="0"/>
              <a:t> </a:t>
            </a:r>
            <a:r>
              <a:rPr lang="pt-BR" b="1" dirty="0" err="1"/>
              <a:t>cavallo</a:t>
            </a:r>
            <a:r>
              <a:rPr lang="pt-BR" b="1" dirty="0"/>
              <a:t>, </a:t>
            </a:r>
            <a:r>
              <a:rPr lang="pt-BR" b="1" dirty="0" err="1"/>
              <a:t>il</a:t>
            </a:r>
            <a:r>
              <a:rPr lang="pt-BR" b="1" dirty="0"/>
              <a:t> bel </a:t>
            </a:r>
            <a:r>
              <a:rPr lang="pt-BR" b="1" dirty="0" err="1"/>
              <a:t>paese</a:t>
            </a:r>
            <a:r>
              <a:rPr lang="pt-BR" b="1" dirty="0"/>
              <a:t>,</a:t>
            </a:r>
            <a:r>
              <a:rPr lang="pt-BR" dirty="0"/>
              <a:t> etc. “</a:t>
            </a:r>
            <a:r>
              <a:rPr lang="pt-BR" dirty="0" err="1"/>
              <a:t>Lo</a:t>
            </a:r>
            <a:r>
              <a:rPr lang="pt-BR" dirty="0"/>
              <a:t>” se usa principalmente em dois casos: antes das palavras que começam por “z”, e antes das palavras que começam por “s impura”.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419" y="146537"/>
            <a:ext cx="3548888" cy="23659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91171" y="820396"/>
            <a:ext cx="2264636" cy="555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GRAMMATICA </a:t>
            </a:r>
            <a:endParaRPr lang="pt-BR" b="1" dirty="0"/>
          </a:p>
        </p:txBody>
      </p:sp>
      <p:sp>
        <p:nvSpPr>
          <p:cNvPr id="6" name="Seta para a direita listrada 5"/>
          <p:cNvSpPr/>
          <p:nvPr/>
        </p:nvSpPr>
        <p:spPr>
          <a:xfrm>
            <a:off x="4443813" y="991312"/>
            <a:ext cx="410198" cy="2478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973653" y="930560"/>
            <a:ext cx="202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 </a:t>
            </a:r>
            <a:r>
              <a:rPr lang="pt-BR" b="1" dirty="0" err="1" smtClean="0"/>
              <a:t>ricordare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8" name="Fluxograma: Armazenamento de acesso sequencial 7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1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79695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89092" y="895885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Casa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89092" y="1337419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Sedia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589092" y="2627842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Zaino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589092" y="2197701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Albergo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589092" y="1767560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Libro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589092" y="4348406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Ragazza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589092" y="3057983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Macchina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589092" y="3488124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Vestito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589092" y="3918265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Stadio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589092" y="4778547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Vino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589092" y="5208688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Musica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589092" y="5638829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Pizza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589092" y="6068970"/>
            <a:ext cx="1598064" cy="3674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Ospedale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130750" y="890187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il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2130750" y="1337419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L’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2130750" y="1767560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2130750" y="2197700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L’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130750" y="3057983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2130750" y="2627842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Lo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2130750" y="3492415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Lo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2130750" y="3918265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2130750" y="4348406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2130750" y="4778547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il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2130750" y="5208687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2130750" y="5635994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2130750" y="6068970"/>
            <a:ext cx="581114" cy="3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il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7172770" y="3913992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Vuoto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7172770" y="4348405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Lenta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7172770" y="4768606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Piccolo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7177045" y="5203019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Bella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7172770" y="5628931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Calda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7172770" y="6050660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Brutto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172770" y="1771774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Veloce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7172770" y="2197682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Lontana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7172770" y="2623569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Vicino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7172770" y="3057982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Pediatrico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7172770" y="3492395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Pieno</a:t>
            </a:r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>
            <a:off x="7172770" y="1320220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Freddo</a:t>
            </a:r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7172770" y="851730"/>
            <a:ext cx="1598064" cy="367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Grande</a:t>
            </a:r>
            <a:endParaRPr lang="pt-BR" dirty="0"/>
          </a:p>
        </p:txBody>
      </p:sp>
      <p:sp>
        <p:nvSpPr>
          <p:cNvPr id="46" name="Elipse 45"/>
          <p:cNvSpPr/>
          <p:nvPr/>
        </p:nvSpPr>
        <p:spPr>
          <a:xfrm>
            <a:off x="1669277" y="230737"/>
            <a:ext cx="1504060" cy="502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tx1"/>
                </a:solidFill>
              </a:rPr>
              <a:t>Articolo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4557755" y="230737"/>
            <a:ext cx="1697765" cy="502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solidFill>
                  <a:schemeClr val="tx1"/>
                </a:solidFill>
              </a:rPr>
              <a:t>Sostantivo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7122920" y="230737"/>
            <a:ext cx="1697765" cy="502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solidFill>
                  <a:schemeClr val="tx1"/>
                </a:solidFill>
              </a:rPr>
              <a:t>Aggettivo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" name="Fluxograma: Armazenamento de acesso sequencial 1"/>
          <p:cNvSpPr/>
          <p:nvPr/>
        </p:nvSpPr>
        <p:spPr>
          <a:xfrm>
            <a:off x="977067" y="4281461"/>
            <a:ext cx="692210" cy="80750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2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353374" y="4203069"/>
            <a:ext cx="2589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Collega</a:t>
            </a:r>
            <a:r>
              <a:rPr lang="pt-BR" b="1" dirty="0" smtClean="0"/>
              <a:t> corretamente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err="1" smtClean="0"/>
              <a:t>frasi</a:t>
            </a:r>
            <a:r>
              <a:rPr lang="pt-BR" b="1" dirty="0" smtClean="0"/>
              <a:t> utilizando </a:t>
            </a:r>
            <a:r>
              <a:rPr lang="pt-BR" b="1" dirty="0" err="1" smtClean="0"/>
              <a:t>gli</a:t>
            </a:r>
            <a:r>
              <a:rPr lang="pt-BR" b="1" dirty="0" smtClean="0"/>
              <a:t> </a:t>
            </a:r>
            <a:r>
              <a:rPr lang="pt-BR" b="1" dirty="0" err="1" smtClean="0"/>
              <a:t>articoli</a:t>
            </a:r>
            <a:r>
              <a:rPr lang="pt-BR" b="1" dirty="0" smtClean="0"/>
              <a:t> </a:t>
            </a:r>
            <a:r>
              <a:rPr lang="pt-BR" b="1" dirty="0" err="1" smtClean="0"/>
              <a:t>con</a:t>
            </a:r>
            <a:r>
              <a:rPr lang="pt-BR" b="1" dirty="0" smtClean="0"/>
              <a:t> i </a:t>
            </a:r>
            <a:r>
              <a:rPr lang="pt-BR" b="1" dirty="0" err="1" smtClean="0"/>
              <a:t>nomi</a:t>
            </a:r>
            <a:r>
              <a:rPr lang="pt-BR" b="1" dirty="0" smtClean="0"/>
              <a:t> </a:t>
            </a:r>
            <a:r>
              <a:rPr lang="pt-BR" b="1" dirty="0" err="1" smtClean="0"/>
              <a:t>giusti</a:t>
            </a:r>
            <a:r>
              <a:rPr lang="pt-BR" b="1" dirty="0" smtClean="0"/>
              <a:t> e i </a:t>
            </a:r>
            <a:r>
              <a:rPr lang="pt-BR" b="1" dirty="0" err="1" smtClean="0"/>
              <a:t>nomi</a:t>
            </a:r>
            <a:r>
              <a:rPr lang="pt-BR" b="1" dirty="0" smtClean="0"/>
              <a:t> </a:t>
            </a:r>
            <a:r>
              <a:rPr lang="pt-BR" b="1" dirty="0" err="1" smtClean="0"/>
              <a:t>con</a:t>
            </a:r>
            <a:r>
              <a:rPr lang="pt-BR" b="1" dirty="0" smtClean="0"/>
              <a:t> </a:t>
            </a:r>
            <a:r>
              <a:rPr lang="pt-BR" b="1" dirty="0" err="1" smtClean="0"/>
              <a:t>gli</a:t>
            </a:r>
            <a:r>
              <a:rPr lang="pt-BR" b="1" dirty="0" smtClean="0"/>
              <a:t> </a:t>
            </a:r>
            <a:r>
              <a:rPr lang="pt-BR" b="1" dirty="0" err="1" smtClean="0"/>
              <a:t>aggettivi</a:t>
            </a:r>
            <a:r>
              <a:rPr lang="pt-BR" b="1" dirty="0" smtClean="0"/>
              <a:t> o </a:t>
            </a:r>
            <a:r>
              <a:rPr lang="pt-BR" b="1" dirty="0" err="1" smtClean="0"/>
              <a:t>le</a:t>
            </a:r>
            <a:r>
              <a:rPr lang="pt-BR" b="1" dirty="0" smtClean="0"/>
              <a:t> parole correlate.</a:t>
            </a:r>
            <a:endParaRPr lang="pt-BR" b="1" dirty="0"/>
          </a:p>
        </p:txBody>
      </p:sp>
      <p:sp>
        <p:nvSpPr>
          <p:cNvPr id="49" name="Elipse 48"/>
          <p:cNvSpPr/>
          <p:nvPr/>
        </p:nvSpPr>
        <p:spPr>
          <a:xfrm>
            <a:off x="9122638" y="850229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COLLEGA</a:t>
            </a:r>
          </a:p>
          <a:p>
            <a:pPr algn="ctr"/>
            <a:r>
              <a:rPr lang="pt-BR" dirty="0" smtClean="0"/>
              <a:t>LE FRASI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90" y="2135029"/>
            <a:ext cx="3053407" cy="20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1529" y="645947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Casa Grande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71529" y="1167390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Albero</a:t>
            </a:r>
            <a:r>
              <a:rPr lang="pt-BR" dirty="0" smtClean="0"/>
              <a:t> da </a:t>
            </a:r>
            <a:r>
              <a:rPr lang="pt-BR" dirty="0" err="1" smtClean="0"/>
              <a:t>Frutto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71529" y="1688833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Libro </a:t>
            </a:r>
            <a:r>
              <a:rPr lang="pt-BR" dirty="0" err="1" smtClean="0"/>
              <a:t>Giallo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71529" y="221027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Albergo </a:t>
            </a:r>
            <a:r>
              <a:rPr lang="pt-BR" dirty="0" err="1" smtClean="0"/>
              <a:t>Privato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871529" y="2732820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Zaino </a:t>
            </a:r>
            <a:r>
              <a:rPr lang="pt-BR" dirty="0" err="1" smtClean="0"/>
              <a:t>Rosso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871529" y="326011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Macchina</a:t>
            </a:r>
            <a:r>
              <a:rPr lang="pt-BR" dirty="0" smtClean="0"/>
              <a:t> </a:t>
            </a:r>
            <a:r>
              <a:rPr lang="pt-BR" dirty="0" err="1" smtClean="0"/>
              <a:t>Veloce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871529" y="3781559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Vestito</a:t>
            </a:r>
            <a:r>
              <a:rPr lang="pt-BR" dirty="0" smtClean="0"/>
              <a:t> </a:t>
            </a:r>
            <a:r>
              <a:rPr lang="pt-BR" dirty="0" err="1" smtClean="0"/>
              <a:t>blu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871529" y="432410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Casa </a:t>
            </a:r>
            <a:r>
              <a:rPr lang="pt-BR" dirty="0" err="1" smtClean="0"/>
              <a:t>Picola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871529" y="484679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Ragazza</a:t>
            </a:r>
            <a:r>
              <a:rPr lang="pt-BR" dirty="0" smtClean="0"/>
              <a:t> Giovane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871529" y="536948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Vino</a:t>
            </a:r>
            <a:r>
              <a:rPr lang="pt-BR" dirty="0" smtClean="0"/>
              <a:t> </a:t>
            </a:r>
            <a:r>
              <a:rPr lang="pt-BR" dirty="0" err="1" smtClean="0"/>
              <a:t>Rosso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871529" y="589217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Canzone</a:t>
            </a:r>
            <a:r>
              <a:rPr lang="pt-BR" dirty="0" smtClean="0"/>
              <a:t> </a:t>
            </a:r>
            <a:r>
              <a:rPr lang="pt-BR" dirty="0" err="1" smtClean="0"/>
              <a:t>Romantica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871529" y="6413619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Uomo</a:t>
            </a:r>
            <a:r>
              <a:rPr lang="pt-BR" dirty="0" smtClean="0"/>
              <a:t> Vecchio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997865" y="64594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997865" y="1167390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4997865" y="1688833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997865" y="2210275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4997865" y="2731717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4997865" y="326011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4997865" y="3779904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4997865" y="432410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4997865" y="4846795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4997865" y="5369484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4997865" y="589217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4997865" y="6383559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 entalhada para a direita 27"/>
          <p:cNvSpPr/>
          <p:nvPr/>
        </p:nvSpPr>
        <p:spPr>
          <a:xfrm>
            <a:off x="4725110" y="718912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entalhada para a direita 28"/>
          <p:cNvSpPr/>
          <p:nvPr/>
        </p:nvSpPr>
        <p:spPr>
          <a:xfrm>
            <a:off x="4725110" y="124035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entalhada para a direita 29"/>
          <p:cNvSpPr/>
          <p:nvPr/>
        </p:nvSpPr>
        <p:spPr>
          <a:xfrm>
            <a:off x="4720838" y="176214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entalhada para a direita 30"/>
          <p:cNvSpPr/>
          <p:nvPr/>
        </p:nvSpPr>
        <p:spPr>
          <a:xfrm>
            <a:off x="4689502" y="2284000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entalhada para a direita 31"/>
          <p:cNvSpPr/>
          <p:nvPr/>
        </p:nvSpPr>
        <p:spPr>
          <a:xfrm>
            <a:off x="4689501" y="2797245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entalhada para a direita 32"/>
          <p:cNvSpPr/>
          <p:nvPr/>
        </p:nvSpPr>
        <p:spPr>
          <a:xfrm>
            <a:off x="4689500" y="3333082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entalhada para a direita 33"/>
          <p:cNvSpPr/>
          <p:nvPr/>
        </p:nvSpPr>
        <p:spPr>
          <a:xfrm>
            <a:off x="4720838" y="3868919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entalhada para a direita 34"/>
          <p:cNvSpPr/>
          <p:nvPr/>
        </p:nvSpPr>
        <p:spPr>
          <a:xfrm>
            <a:off x="4720837" y="4410321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entalhada para a direita 35"/>
          <p:cNvSpPr/>
          <p:nvPr/>
        </p:nvSpPr>
        <p:spPr>
          <a:xfrm>
            <a:off x="4720836" y="491612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entalhada para a direita 36"/>
          <p:cNvSpPr/>
          <p:nvPr/>
        </p:nvSpPr>
        <p:spPr>
          <a:xfrm>
            <a:off x="4720835" y="5451963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 entalhada para a direita 37"/>
          <p:cNvSpPr/>
          <p:nvPr/>
        </p:nvSpPr>
        <p:spPr>
          <a:xfrm>
            <a:off x="4714421" y="5955893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entalhada para a direita 38"/>
          <p:cNvSpPr/>
          <p:nvPr/>
        </p:nvSpPr>
        <p:spPr>
          <a:xfrm>
            <a:off x="4730803" y="6456525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11" y="2262667"/>
            <a:ext cx="3866096" cy="3212504"/>
          </a:xfrm>
          <a:prstGeom prst="rect">
            <a:avLst/>
          </a:prstGeom>
        </p:spPr>
      </p:pic>
      <p:sp>
        <p:nvSpPr>
          <p:cNvPr id="41" name="Elipse 40"/>
          <p:cNvSpPr/>
          <p:nvPr/>
        </p:nvSpPr>
        <p:spPr>
          <a:xfrm>
            <a:off x="8426153" y="495656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PLURALE DI PAROLE</a:t>
            </a:r>
            <a:endParaRPr lang="pt-BR" dirty="0"/>
          </a:p>
        </p:txBody>
      </p:sp>
      <p:sp>
        <p:nvSpPr>
          <p:cNvPr id="42" name="Fluxograma: Armazenamento de acesso sequencial 41"/>
          <p:cNvSpPr/>
          <p:nvPr/>
        </p:nvSpPr>
        <p:spPr>
          <a:xfrm>
            <a:off x="1077482" y="636607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3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41246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1529" y="645947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L’Uomo</a:t>
            </a:r>
            <a:r>
              <a:rPr lang="pt-BR" dirty="0" smtClean="0"/>
              <a:t> </a:t>
            </a:r>
            <a:r>
              <a:rPr lang="pt-BR" dirty="0" err="1" smtClean="0"/>
              <a:t>Bello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71529" y="1167390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Il </a:t>
            </a:r>
            <a:r>
              <a:rPr lang="pt-BR" dirty="0" err="1" smtClean="0"/>
              <a:t>Ragazzo</a:t>
            </a:r>
            <a:r>
              <a:rPr lang="pt-BR" dirty="0" smtClean="0"/>
              <a:t> Giovane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71529" y="1688833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Il </a:t>
            </a:r>
            <a:r>
              <a:rPr lang="pt-BR" dirty="0" err="1" smtClean="0"/>
              <a:t>Figlio</a:t>
            </a:r>
            <a:r>
              <a:rPr lang="pt-BR" dirty="0" smtClean="0"/>
              <a:t> </a:t>
            </a:r>
            <a:r>
              <a:rPr lang="pt-BR" dirty="0" err="1" smtClean="0"/>
              <a:t>Carino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71529" y="221027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Lo</a:t>
            </a:r>
            <a:r>
              <a:rPr lang="pt-BR" dirty="0" smtClean="0"/>
              <a:t> Zio </a:t>
            </a:r>
            <a:r>
              <a:rPr lang="pt-BR" dirty="0" err="1" smtClean="0"/>
              <a:t>Amico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871529" y="2732820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Il </a:t>
            </a:r>
            <a:r>
              <a:rPr lang="pt-BR" dirty="0" err="1" smtClean="0"/>
              <a:t>Fratello</a:t>
            </a:r>
            <a:r>
              <a:rPr lang="pt-BR" dirty="0" smtClean="0"/>
              <a:t> Gentile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871529" y="326011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 smtClean="0"/>
              <a:t>Studente</a:t>
            </a:r>
            <a:r>
              <a:rPr lang="pt-BR" dirty="0" smtClean="0"/>
              <a:t> </a:t>
            </a:r>
            <a:r>
              <a:rPr lang="pt-BR" dirty="0" err="1" smtClean="0"/>
              <a:t>Dedicato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871529" y="3781559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L’Insegnante</a:t>
            </a:r>
            <a:r>
              <a:rPr lang="pt-BR" dirty="0" smtClean="0"/>
              <a:t> Inglese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871529" y="432410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Il Professore </a:t>
            </a:r>
            <a:r>
              <a:rPr lang="pt-BR" dirty="0" err="1" smtClean="0"/>
              <a:t>Tedesco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871529" y="484679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Il </a:t>
            </a:r>
            <a:r>
              <a:rPr lang="pt-BR" dirty="0" err="1" smtClean="0"/>
              <a:t>Nonno</a:t>
            </a:r>
            <a:r>
              <a:rPr lang="pt-BR" dirty="0" smtClean="0"/>
              <a:t> Vecchio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871529" y="536948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Il Padre </a:t>
            </a:r>
            <a:r>
              <a:rPr lang="pt-BR" dirty="0" err="1" smtClean="0"/>
              <a:t>Amorevole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871529" y="589217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L’Amico</a:t>
            </a:r>
            <a:r>
              <a:rPr lang="pt-BR" dirty="0" smtClean="0"/>
              <a:t> d’</a:t>
            </a:r>
            <a:r>
              <a:rPr lang="pt-BR" dirty="0" err="1" smtClean="0"/>
              <a:t>infanzia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871529" y="6413619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Il Cao</a:t>
            </a:r>
            <a:r>
              <a:rPr lang="pt-BR" dirty="0" smtClean="0"/>
              <a:t> </a:t>
            </a:r>
            <a:r>
              <a:rPr lang="pt-BR" dirty="0" err="1" smtClean="0"/>
              <a:t>Brutto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997865" y="64594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997865" y="1167390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4997865" y="1688833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997865" y="2210275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4997865" y="2731717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4997865" y="326011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4997865" y="3779904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4997865" y="432410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4997865" y="4846795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4997865" y="5369484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4997865" y="589217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4997865" y="6383559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 entalhada para a direita 27"/>
          <p:cNvSpPr/>
          <p:nvPr/>
        </p:nvSpPr>
        <p:spPr>
          <a:xfrm>
            <a:off x="4725110" y="718912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entalhada para a direita 28"/>
          <p:cNvSpPr/>
          <p:nvPr/>
        </p:nvSpPr>
        <p:spPr>
          <a:xfrm>
            <a:off x="4725110" y="124035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entalhada para a direita 29"/>
          <p:cNvSpPr/>
          <p:nvPr/>
        </p:nvSpPr>
        <p:spPr>
          <a:xfrm>
            <a:off x="4720838" y="176214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entalhada para a direita 30"/>
          <p:cNvSpPr/>
          <p:nvPr/>
        </p:nvSpPr>
        <p:spPr>
          <a:xfrm>
            <a:off x="4689502" y="2284000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entalhada para a direita 31"/>
          <p:cNvSpPr/>
          <p:nvPr/>
        </p:nvSpPr>
        <p:spPr>
          <a:xfrm>
            <a:off x="4689501" y="2797245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entalhada para a direita 32"/>
          <p:cNvSpPr/>
          <p:nvPr/>
        </p:nvSpPr>
        <p:spPr>
          <a:xfrm>
            <a:off x="4689500" y="3333082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entalhada para a direita 33"/>
          <p:cNvSpPr/>
          <p:nvPr/>
        </p:nvSpPr>
        <p:spPr>
          <a:xfrm>
            <a:off x="4720838" y="3868919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entalhada para a direita 34"/>
          <p:cNvSpPr/>
          <p:nvPr/>
        </p:nvSpPr>
        <p:spPr>
          <a:xfrm>
            <a:off x="4720837" y="4410321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entalhada para a direita 35"/>
          <p:cNvSpPr/>
          <p:nvPr/>
        </p:nvSpPr>
        <p:spPr>
          <a:xfrm>
            <a:off x="4720836" y="491612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entalhada para a direita 36"/>
          <p:cNvSpPr/>
          <p:nvPr/>
        </p:nvSpPr>
        <p:spPr>
          <a:xfrm>
            <a:off x="4720835" y="5451963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 entalhada para a direita 37"/>
          <p:cNvSpPr/>
          <p:nvPr/>
        </p:nvSpPr>
        <p:spPr>
          <a:xfrm>
            <a:off x="4714421" y="5955893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entalhada para a direita 38"/>
          <p:cNvSpPr/>
          <p:nvPr/>
        </p:nvSpPr>
        <p:spPr>
          <a:xfrm>
            <a:off x="4730803" y="6456525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8426153" y="495656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MASCHILE A FEMMINILE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60" y="1920871"/>
            <a:ext cx="4337240" cy="2852956"/>
          </a:xfrm>
          <a:prstGeom prst="rect">
            <a:avLst/>
          </a:prstGeom>
        </p:spPr>
      </p:pic>
      <p:sp>
        <p:nvSpPr>
          <p:cNvPr id="40" name="Fluxograma: Armazenamento de acesso sequencial 39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4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4039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1529" y="645947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Mark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Berlino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71529" y="1167390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Loren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Parigi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71529" y="1688833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José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Rio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71529" y="221027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John </a:t>
            </a:r>
            <a:r>
              <a:rPr lang="pt-BR" dirty="0" err="1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Los Angeles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871529" y="2732820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Maria </a:t>
            </a:r>
            <a:r>
              <a:rPr lang="pt-BR" sz="1600" dirty="0" err="1" smtClean="0"/>
              <a:t>è</a:t>
            </a:r>
            <a:r>
              <a:rPr lang="pt-BR" sz="1600" dirty="0" smtClean="0"/>
              <a:t> </a:t>
            </a:r>
            <a:r>
              <a:rPr lang="pt-BR" sz="1600" dirty="0" err="1" smtClean="0"/>
              <a:t>di</a:t>
            </a:r>
            <a:r>
              <a:rPr lang="pt-BR" sz="1600" dirty="0" smtClean="0"/>
              <a:t> Buenos Aires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1871529" y="326011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Robby</a:t>
            </a:r>
            <a:r>
              <a:rPr lang="pt-BR" dirty="0" smtClean="0"/>
              <a:t>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Dublino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871529" y="3781559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Jessica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 </a:t>
            </a:r>
            <a:r>
              <a:rPr lang="pt-BR" dirty="0" err="1" smtClean="0"/>
              <a:t>Londra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871529" y="432410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Anna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Toronto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871529" y="484679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Paolo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Veneza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871529" y="536948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Marie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Berna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871529" y="5892176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Marcel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Bruxelles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871529" y="6413619"/>
            <a:ext cx="2717562" cy="44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Hans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Vienna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997865" y="64594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Mark </a:t>
            </a:r>
            <a:r>
              <a:rPr lang="pt-BR" dirty="0" err="1" smtClean="0">
                <a:solidFill>
                  <a:srgbClr val="C00000"/>
                </a:solidFill>
              </a:rPr>
              <a:t>è</a:t>
            </a:r>
            <a:r>
              <a:rPr lang="pt-BR" dirty="0" smtClean="0">
                <a:solidFill>
                  <a:srgbClr val="C00000"/>
                </a:solidFill>
              </a:rPr>
              <a:t> :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997865" y="1167390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Loren </a:t>
            </a:r>
            <a:r>
              <a:rPr lang="pt-BR" dirty="0" err="1">
                <a:solidFill>
                  <a:srgbClr val="C00000"/>
                </a:solidFill>
              </a:rPr>
              <a:t>è</a:t>
            </a:r>
            <a:r>
              <a:rPr lang="pt-BR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97865" y="1688833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José </a:t>
            </a:r>
            <a:r>
              <a:rPr lang="pt-BR" dirty="0" err="1">
                <a:solidFill>
                  <a:srgbClr val="C00000"/>
                </a:solidFill>
              </a:rPr>
              <a:t>è</a:t>
            </a:r>
            <a:r>
              <a:rPr lang="pt-BR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997865" y="2210275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John </a:t>
            </a:r>
            <a:r>
              <a:rPr lang="pt-BR" dirty="0" err="1">
                <a:solidFill>
                  <a:srgbClr val="C00000"/>
                </a:solidFill>
              </a:rPr>
              <a:t>è</a:t>
            </a:r>
            <a:r>
              <a:rPr lang="pt-BR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997865" y="2731717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Maria </a:t>
            </a:r>
            <a:r>
              <a:rPr lang="pt-BR" dirty="0" err="1" smtClean="0">
                <a:solidFill>
                  <a:srgbClr val="C00000"/>
                </a:solidFill>
              </a:rPr>
              <a:t>è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997865" y="326011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Robby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>
                <a:solidFill>
                  <a:srgbClr val="C00000"/>
                </a:solidFill>
              </a:rPr>
              <a:t>è</a:t>
            </a:r>
            <a:r>
              <a:rPr lang="pt-BR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997865" y="3779904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Jessica </a:t>
            </a:r>
            <a:r>
              <a:rPr lang="pt-BR" dirty="0" err="1">
                <a:solidFill>
                  <a:srgbClr val="C00000"/>
                </a:solidFill>
              </a:rPr>
              <a:t>è</a:t>
            </a:r>
            <a:r>
              <a:rPr lang="pt-BR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997865" y="432410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Anna </a:t>
            </a:r>
            <a:r>
              <a:rPr lang="pt-BR" dirty="0" err="1" smtClean="0">
                <a:solidFill>
                  <a:srgbClr val="C00000"/>
                </a:solidFill>
              </a:rPr>
              <a:t>è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997865" y="4846795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Paolo </a:t>
            </a:r>
            <a:r>
              <a:rPr lang="pt-BR" dirty="0" err="1" smtClean="0">
                <a:solidFill>
                  <a:srgbClr val="C00000"/>
                </a:solidFill>
              </a:rPr>
              <a:t>è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997865" y="5369484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Marie </a:t>
            </a:r>
            <a:r>
              <a:rPr lang="pt-BR" dirty="0" err="1">
                <a:solidFill>
                  <a:srgbClr val="C00000"/>
                </a:solidFill>
              </a:rPr>
              <a:t>è</a:t>
            </a:r>
            <a:r>
              <a:rPr lang="pt-BR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97865" y="5892176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Marel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è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997865" y="6383559"/>
            <a:ext cx="271756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Hans </a:t>
            </a:r>
            <a:r>
              <a:rPr lang="pt-BR" dirty="0" err="1" smtClean="0">
                <a:solidFill>
                  <a:srgbClr val="C00000"/>
                </a:solidFill>
              </a:rPr>
              <a:t>è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8" name="Seta entalhada para a direita 27"/>
          <p:cNvSpPr/>
          <p:nvPr/>
        </p:nvSpPr>
        <p:spPr>
          <a:xfrm>
            <a:off x="4725110" y="718912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entalhada para a direita 28"/>
          <p:cNvSpPr/>
          <p:nvPr/>
        </p:nvSpPr>
        <p:spPr>
          <a:xfrm>
            <a:off x="4725110" y="124035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entalhada para a direita 29"/>
          <p:cNvSpPr/>
          <p:nvPr/>
        </p:nvSpPr>
        <p:spPr>
          <a:xfrm>
            <a:off x="4720838" y="176214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entalhada para a direita 30"/>
          <p:cNvSpPr/>
          <p:nvPr/>
        </p:nvSpPr>
        <p:spPr>
          <a:xfrm>
            <a:off x="4689502" y="2284000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entalhada para a direita 31"/>
          <p:cNvSpPr/>
          <p:nvPr/>
        </p:nvSpPr>
        <p:spPr>
          <a:xfrm>
            <a:off x="4689501" y="2797245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entalhada para a direita 32"/>
          <p:cNvSpPr/>
          <p:nvPr/>
        </p:nvSpPr>
        <p:spPr>
          <a:xfrm>
            <a:off x="4689500" y="3333082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entalhada para a direita 33"/>
          <p:cNvSpPr/>
          <p:nvPr/>
        </p:nvSpPr>
        <p:spPr>
          <a:xfrm>
            <a:off x="4720838" y="3868919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entalhada para a direita 34"/>
          <p:cNvSpPr/>
          <p:nvPr/>
        </p:nvSpPr>
        <p:spPr>
          <a:xfrm>
            <a:off x="4720837" y="4410321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entalhada para a direita 35"/>
          <p:cNvSpPr/>
          <p:nvPr/>
        </p:nvSpPr>
        <p:spPr>
          <a:xfrm>
            <a:off x="4720836" y="4916126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entalhada para a direita 36"/>
          <p:cNvSpPr/>
          <p:nvPr/>
        </p:nvSpPr>
        <p:spPr>
          <a:xfrm>
            <a:off x="4720835" y="5451963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 entalhada para a direita 37"/>
          <p:cNvSpPr/>
          <p:nvPr/>
        </p:nvSpPr>
        <p:spPr>
          <a:xfrm>
            <a:off x="4714421" y="5955893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entalhada para a direita 38"/>
          <p:cNvSpPr/>
          <p:nvPr/>
        </p:nvSpPr>
        <p:spPr>
          <a:xfrm>
            <a:off x="4730803" y="6456525"/>
            <a:ext cx="145279" cy="298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8468882" y="231801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dov’è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903" y="1305239"/>
            <a:ext cx="4223048" cy="2852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947588" y="5158481"/>
            <a:ext cx="386269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Austriaco</a:t>
            </a:r>
            <a:r>
              <a:rPr lang="pt-BR" dirty="0" smtClean="0"/>
              <a:t> – Belga – </a:t>
            </a:r>
            <a:r>
              <a:rPr lang="pt-BR" dirty="0" err="1" smtClean="0"/>
              <a:t>Svizzero</a:t>
            </a:r>
            <a:r>
              <a:rPr lang="pt-BR" dirty="0" smtClean="0"/>
              <a:t> Italiano – </a:t>
            </a:r>
            <a:r>
              <a:rPr lang="pt-BR" dirty="0" err="1" smtClean="0"/>
              <a:t>Canadese</a:t>
            </a:r>
            <a:r>
              <a:rPr lang="pt-BR" dirty="0" smtClean="0"/>
              <a:t>  - Inglese </a:t>
            </a:r>
            <a:r>
              <a:rPr lang="pt-BR" dirty="0" err="1" smtClean="0"/>
              <a:t>Irlandese</a:t>
            </a:r>
            <a:r>
              <a:rPr lang="pt-BR" dirty="0" smtClean="0"/>
              <a:t> – Argentino  Americano – Brasiliano   </a:t>
            </a:r>
            <a:r>
              <a:rPr lang="pt-BR" dirty="0" err="1" smtClean="0"/>
              <a:t>Francese</a:t>
            </a:r>
            <a:r>
              <a:rPr lang="pt-BR" dirty="0" smtClean="0"/>
              <a:t> - </a:t>
            </a:r>
            <a:r>
              <a:rPr lang="pt-BR" dirty="0" err="1" smtClean="0"/>
              <a:t>Tedesco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109959" y="4559545"/>
            <a:ext cx="306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SCEGLI LA NAZIONALITÀ: </a:t>
            </a:r>
            <a:endParaRPr lang="pt-BR" b="1" dirty="0"/>
          </a:p>
        </p:txBody>
      </p:sp>
      <p:sp>
        <p:nvSpPr>
          <p:cNvPr id="40" name="Texto explicativo em seta para baixo 39"/>
          <p:cNvSpPr/>
          <p:nvPr/>
        </p:nvSpPr>
        <p:spPr>
          <a:xfrm>
            <a:off x="11005558" y="4671624"/>
            <a:ext cx="205099" cy="35034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Armazenamento de acesso sequencial 42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5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81958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70785" y="3412259"/>
            <a:ext cx="6436764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Io</a:t>
            </a:r>
            <a:r>
              <a:rPr lang="pt-BR" dirty="0" smtClean="0">
                <a:solidFill>
                  <a:srgbClr val="C00000"/>
                </a:solidFill>
              </a:rPr>
              <a:t> sono </a:t>
            </a:r>
            <a:r>
              <a:rPr lang="pt-BR" dirty="0" err="1" smtClean="0">
                <a:solidFill>
                  <a:srgbClr val="C00000"/>
                </a:solidFill>
              </a:rPr>
              <a:t>Mateo</a:t>
            </a:r>
            <a:r>
              <a:rPr lang="pt-BR" dirty="0" smtClean="0">
                <a:solidFill>
                  <a:srgbClr val="C00000"/>
                </a:solidFill>
              </a:rPr>
              <a:t>. Tu ______ Megan? (</a:t>
            </a:r>
            <a:r>
              <a:rPr lang="pt-BR" b="1" dirty="0" err="1" smtClean="0">
                <a:solidFill>
                  <a:srgbClr val="002060"/>
                </a:solidFill>
              </a:rPr>
              <a:t>essere</a:t>
            </a:r>
            <a:r>
              <a:rPr lang="pt-BR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76126" y="1263829"/>
            <a:ext cx="643142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Io</a:t>
            </a:r>
            <a:r>
              <a:rPr lang="pt-BR" dirty="0" smtClean="0">
                <a:solidFill>
                  <a:srgbClr val="C00000"/>
                </a:solidFill>
              </a:rPr>
              <a:t> e mia </a:t>
            </a:r>
            <a:r>
              <a:rPr lang="pt-BR" dirty="0" err="1" smtClean="0">
                <a:solidFill>
                  <a:srgbClr val="C00000"/>
                </a:solidFill>
              </a:rPr>
              <a:t>mogli</a:t>
            </a:r>
            <a:r>
              <a:rPr lang="pt-BR" dirty="0" smtClean="0">
                <a:solidFill>
                  <a:srgbClr val="C00000"/>
                </a:solidFill>
              </a:rPr>
              <a:t> ________ </a:t>
            </a:r>
            <a:r>
              <a:rPr lang="pt-BR" dirty="0" err="1" smtClean="0">
                <a:solidFill>
                  <a:srgbClr val="C00000"/>
                </a:solidFill>
              </a:rPr>
              <a:t>Italiani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di</a:t>
            </a:r>
            <a:r>
              <a:rPr lang="pt-BR" dirty="0" smtClean="0">
                <a:solidFill>
                  <a:srgbClr val="C00000"/>
                </a:solidFill>
              </a:rPr>
              <a:t> Verona. (</a:t>
            </a:r>
            <a:r>
              <a:rPr lang="pt-BR" b="1" dirty="0" err="1" smtClean="0">
                <a:solidFill>
                  <a:srgbClr val="002060"/>
                </a:solidFill>
              </a:rPr>
              <a:t>essere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76126" y="1697357"/>
            <a:ext cx="643142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Mark e Lisa_______ </a:t>
            </a:r>
            <a:r>
              <a:rPr lang="pt-BR" dirty="0" err="1" smtClean="0">
                <a:solidFill>
                  <a:srgbClr val="C00000"/>
                </a:solidFill>
              </a:rPr>
              <a:t>venti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anni</a:t>
            </a:r>
            <a:r>
              <a:rPr lang="pt-BR" dirty="0" smtClean="0">
                <a:solidFill>
                  <a:srgbClr val="C00000"/>
                </a:solidFill>
              </a:rPr>
              <a:t>. (</a:t>
            </a:r>
            <a:r>
              <a:rPr lang="pt-BR" b="1" dirty="0" err="1" smtClean="0">
                <a:solidFill>
                  <a:srgbClr val="002060"/>
                </a:solidFill>
              </a:rPr>
              <a:t>avere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76126" y="2127936"/>
            <a:ext cx="643142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Francesco_______ </a:t>
            </a:r>
            <a:r>
              <a:rPr lang="pt-BR" dirty="0" err="1" smtClean="0">
                <a:solidFill>
                  <a:srgbClr val="C00000"/>
                </a:solidFill>
              </a:rPr>
              <a:t>Insegnante</a:t>
            </a:r>
            <a:r>
              <a:rPr lang="pt-BR" dirty="0" smtClean="0">
                <a:solidFill>
                  <a:srgbClr val="C00000"/>
                </a:solidFill>
              </a:rPr>
              <a:t> (</a:t>
            </a:r>
            <a:r>
              <a:rPr lang="pt-BR" b="1" dirty="0" err="1" smtClean="0">
                <a:solidFill>
                  <a:srgbClr val="002060"/>
                </a:solidFill>
              </a:rPr>
              <a:t>essere</a:t>
            </a:r>
            <a:r>
              <a:rPr lang="pt-BR" dirty="0" smtClean="0">
                <a:solidFill>
                  <a:srgbClr val="C00000"/>
                </a:solidFill>
              </a:rPr>
              <a:t>)         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76125" y="2567060"/>
            <a:ext cx="643142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Ragazzi</a:t>
            </a:r>
            <a:r>
              <a:rPr lang="pt-BR" dirty="0" smtClean="0">
                <a:solidFill>
                  <a:srgbClr val="C00000"/>
                </a:solidFill>
              </a:rPr>
              <a:t>, quanti _________ in classe? (</a:t>
            </a:r>
            <a:r>
              <a:rPr lang="pt-BR" b="1" dirty="0" err="1" smtClean="0">
                <a:solidFill>
                  <a:srgbClr val="002060"/>
                </a:solidFill>
              </a:rPr>
              <a:t>essere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76126" y="3000588"/>
            <a:ext cx="643142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Lisa ______ </a:t>
            </a:r>
            <a:r>
              <a:rPr lang="pt-BR" dirty="0" err="1" smtClean="0">
                <a:solidFill>
                  <a:srgbClr val="C00000"/>
                </a:solidFill>
              </a:rPr>
              <a:t>un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orologio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svizzero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costoso</a:t>
            </a:r>
            <a:r>
              <a:rPr lang="pt-BR" dirty="0" smtClean="0">
                <a:solidFill>
                  <a:srgbClr val="C00000"/>
                </a:solidFill>
              </a:rPr>
              <a:t> (</a:t>
            </a:r>
            <a:r>
              <a:rPr lang="pt-BR" b="1" dirty="0" err="1" smtClean="0">
                <a:solidFill>
                  <a:srgbClr val="002060"/>
                </a:solidFill>
              </a:rPr>
              <a:t>avere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76123" y="3847936"/>
            <a:ext cx="6431425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Io</a:t>
            </a:r>
            <a:r>
              <a:rPr lang="pt-BR" dirty="0" smtClean="0">
                <a:solidFill>
                  <a:srgbClr val="C00000"/>
                </a:solidFill>
              </a:rPr>
              <a:t> e Mark _______ </a:t>
            </a:r>
            <a:r>
              <a:rPr lang="pt-BR" dirty="0" err="1" smtClean="0">
                <a:solidFill>
                  <a:srgbClr val="C00000"/>
                </a:solidFill>
              </a:rPr>
              <a:t>fame</a:t>
            </a:r>
            <a:r>
              <a:rPr lang="pt-BR" dirty="0" smtClean="0">
                <a:solidFill>
                  <a:srgbClr val="C00000"/>
                </a:solidFill>
              </a:rPr>
              <a:t>! (</a:t>
            </a:r>
            <a:r>
              <a:rPr lang="pt-BR" b="1" dirty="0" err="1" smtClean="0">
                <a:solidFill>
                  <a:srgbClr val="002060"/>
                </a:solidFill>
              </a:rPr>
              <a:t>avere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70786" y="4291644"/>
            <a:ext cx="6436764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Ragazzi</a:t>
            </a:r>
            <a:r>
              <a:rPr lang="pt-BR" dirty="0" smtClean="0">
                <a:solidFill>
                  <a:srgbClr val="C00000"/>
                </a:solidFill>
              </a:rPr>
              <a:t>, ______ una pena in </a:t>
            </a:r>
            <a:r>
              <a:rPr lang="pt-BR" dirty="0" err="1" smtClean="0">
                <a:solidFill>
                  <a:srgbClr val="C00000"/>
                </a:solidFill>
              </a:rPr>
              <a:t>più</a:t>
            </a:r>
            <a:r>
              <a:rPr lang="pt-BR" dirty="0" smtClean="0">
                <a:solidFill>
                  <a:srgbClr val="C00000"/>
                </a:solidFill>
              </a:rPr>
              <a:t> per me? (</a:t>
            </a:r>
            <a:r>
              <a:rPr lang="pt-BR" b="1" dirty="0" err="1" smtClean="0">
                <a:solidFill>
                  <a:srgbClr val="002060"/>
                </a:solidFill>
              </a:rPr>
              <a:t>avere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70786" y="4738669"/>
            <a:ext cx="6436764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Luiggi</a:t>
            </a:r>
            <a:r>
              <a:rPr lang="pt-BR" dirty="0" smtClean="0">
                <a:solidFill>
                  <a:srgbClr val="C00000"/>
                </a:solidFill>
              </a:rPr>
              <a:t>, tu ______ </a:t>
            </a:r>
            <a:r>
              <a:rPr lang="pt-BR" dirty="0" err="1" smtClean="0">
                <a:solidFill>
                  <a:srgbClr val="C00000"/>
                </a:solidFill>
              </a:rPr>
              <a:t>sposato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vedovo</a:t>
            </a:r>
            <a:r>
              <a:rPr lang="pt-BR" dirty="0" smtClean="0">
                <a:solidFill>
                  <a:srgbClr val="C00000"/>
                </a:solidFill>
              </a:rPr>
              <a:t> o single? (</a:t>
            </a:r>
            <a:r>
              <a:rPr lang="pt-BR" b="1" dirty="0" err="1" smtClean="0">
                <a:solidFill>
                  <a:srgbClr val="002060"/>
                </a:solidFill>
              </a:rPr>
              <a:t>essere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70786" y="5164296"/>
            <a:ext cx="6436764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E </a:t>
            </a:r>
            <a:r>
              <a:rPr lang="pt-BR" dirty="0" err="1" smtClean="0">
                <a:solidFill>
                  <a:srgbClr val="C00000"/>
                </a:solidFill>
              </a:rPr>
              <a:t>voi</a:t>
            </a:r>
            <a:r>
              <a:rPr lang="pt-BR" dirty="0" smtClean="0">
                <a:solidFill>
                  <a:srgbClr val="C00000"/>
                </a:solidFill>
              </a:rPr>
              <a:t>, quanti </a:t>
            </a:r>
            <a:r>
              <a:rPr lang="pt-BR" dirty="0" err="1" smtClean="0">
                <a:solidFill>
                  <a:srgbClr val="C00000"/>
                </a:solidFill>
              </a:rPr>
              <a:t>anni</a:t>
            </a:r>
            <a:r>
              <a:rPr lang="pt-BR" dirty="0" smtClean="0">
                <a:solidFill>
                  <a:srgbClr val="C00000"/>
                </a:solidFill>
              </a:rPr>
              <a:t> _______ </a:t>
            </a:r>
            <a:r>
              <a:rPr lang="pt-BR" dirty="0" err="1" smtClean="0">
                <a:solidFill>
                  <a:srgbClr val="C00000"/>
                </a:solidFill>
              </a:rPr>
              <a:t>di</a:t>
            </a:r>
            <a:r>
              <a:rPr lang="pt-BR" dirty="0" smtClean="0">
                <a:solidFill>
                  <a:srgbClr val="C00000"/>
                </a:solidFill>
              </a:rPr>
              <a:t> lavoro </a:t>
            </a:r>
            <a:r>
              <a:rPr lang="pt-BR" dirty="0" err="1" smtClean="0">
                <a:solidFill>
                  <a:srgbClr val="C00000"/>
                </a:solidFill>
              </a:rPr>
              <a:t>qui</a:t>
            </a:r>
            <a:r>
              <a:rPr lang="pt-BR" dirty="0" smtClean="0">
                <a:solidFill>
                  <a:srgbClr val="C00000"/>
                </a:solidFill>
              </a:rPr>
              <a:t>? (</a:t>
            </a:r>
            <a:r>
              <a:rPr lang="pt-BR" b="1" dirty="0" err="1" smtClean="0">
                <a:solidFill>
                  <a:srgbClr val="002060"/>
                </a:solidFill>
              </a:rPr>
              <a:t>avere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8028236" y="189073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Complete </a:t>
            </a:r>
          </a:p>
          <a:p>
            <a:pPr algn="ctr"/>
            <a:r>
              <a:rPr lang="pt-BR" dirty="0" smtClean="0"/>
              <a:t>Le </a:t>
            </a:r>
            <a:r>
              <a:rPr lang="pt-BR" dirty="0" err="1" smtClean="0"/>
              <a:t>Frasi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36" y="1431585"/>
            <a:ext cx="3260758" cy="22028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9707" y="3700794"/>
            <a:ext cx="444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Usa </a:t>
            </a:r>
            <a:r>
              <a:rPr lang="pt-BR" b="1" dirty="0" err="1" smtClean="0"/>
              <a:t>il</a:t>
            </a:r>
            <a:r>
              <a:rPr lang="pt-BR" b="1" dirty="0" smtClean="0"/>
              <a:t> presente </a:t>
            </a:r>
            <a:r>
              <a:rPr lang="pt-BR" b="1" dirty="0" err="1" smtClean="0"/>
              <a:t>di</a:t>
            </a:r>
            <a:r>
              <a:rPr lang="pt-BR" b="1" dirty="0" smtClean="0"/>
              <a:t> </a:t>
            </a:r>
            <a:r>
              <a:rPr lang="pt-BR" b="1" dirty="0" err="1" smtClean="0"/>
              <a:t>Essere</a:t>
            </a:r>
            <a:r>
              <a:rPr lang="pt-BR" b="1" dirty="0" smtClean="0"/>
              <a:t> e </a:t>
            </a:r>
            <a:r>
              <a:rPr lang="pt-BR" b="1" dirty="0" err="1" smtClean="0"/>
              <a:t>Avere</a:t>
            </a:r>
            <a:r>
              <a:rPr lang="pt-BR" b="1" dirty="0" smtClean="0"/>
              <a:t> ...</a:t>
            </a:r>
            <a:endParaRPr lang="pt-BR" b="1" dirty="0"/>
          </a:p>
        </p:txBody>
      </p:sp>
      <p:sp>
        <p:nvSpPr>
          <p:cNvPr id="43" name="Retângulo 42"/>
          <p:cNvSpPr/>
          <p:nvPr/>
        </p:nvSpPr>
        <p:spPr>
          <a:xfrm>
            <a:off x="570786" y="5602776"/>
            <a:ext cx="6436764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Noi ________ tutti </a:t>
            </a:r>
            <a:r>
              <a:rPr lang="pt-BR" dirty="0" err="1" smtClean="0">
                <a:solidFill>
                  <a:srgbClr val="C00000"/>
                </a:solidFill>
              </a:rPr>
              <a:t>buona</a:t>
            </a:r>
            <a:r>
              <a:rPr lang="pt-BR" dirty="0" smtClean="0">
                <a:solidFill>
                  <a:srgbClr val="C00000"/>
                </a:solidFill>
              </a:rPr>
              <a:t> gente! (</a:t>
            </a:r>
            <a:r>
              <a:rPr lang="pt-BR" b="1" dirty="0" err="1" smtClean="0">
                <a:solidFill>
                  <a:srgbClr val="002060"/>
                </a:solidFill>
              </a:rPr>
              <a:t>essere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570785" y="6047157"/>
            <a:ext cx="6436765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Lui</a:t>
            </a:r>
            <a:r>
              <a:rPr lang="pt-BR" dirty="0" smtClean="0">
                <a:solidFill>
                  <a:srgbClr val="C00000"/>
                </a:solidFill>
              </a:rPr>
              <a:t> ______ una </a:t>
            </a:r>
            <a:r>
              <a:rPr lang="pt-BR" dirty="0" err="1" smtClean="0">
                <a:solidFill>
                  <a:srgbClr val="C00000"/>
                </a:solidFill>
              </a:rPr>
              <a:t>bella</a:t>
            </a:r>
            <a:r>
              <a:rPr lang="pt-BR" dirty="0" smtClean="0">
                <a:solidFill>
                  <a:srgbClr val="C00000"/>
                </a:solidFill>
              </a:rPr>
              <a:t> casa. E Lei ____ </a:t>
            </a:r>
            <a:r>
              <a:rPr lang="pt-BR" dirty="0" err="1" smtClean="0">
                <a:solidFill>
                  <a:srgbClr val="C00000"/>
                </a:solidFill>
              </a:rPr>
              <a:t>la</a:t>
            </a:r>
            <a:r>
              <a:rPr lang="pt-BR" dirty="0" smtClean="0">
                <a:solidFill>
                  <a:srgbClr val="C00000"/>
                </a:solidFill>
              </a:rPr>
              <a:t> residente.(</a:t>
            </a:r>
            <a:r>
              <a:rPr lang="pt-BR" b="1" dirty="0" err="1" smtClean="0">
                <a:solidFill>
                  <a:srgbClr val="002060"/>
                </a:solidFill>
              </a:rPr>
              <a:t>avere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5" name="Chave esquerda 44"/>
          <p:cNvSpPr/>
          <p:nvPr/>
        </p:nvSpPr>
        <p:spPr>
          <a:xfrm>
            <a:off x="7182205" y="1263829"/>
            <a:ext cx="162013" cy="522770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Armazenamento de acesso sequencial 45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6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7228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27290" y="3412259"/>
            <a:ext cx="6640082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Tu, ________ a Lei per me, por </a:t>
            </a:r>
            <a:r>
              <a:rPr lang="pt-BR" dirty="0" err="1" smtClean="0">
                <a:solidFill>
                  <a:srgbClr val="C00000"/>
                </a:solidFill>
              </a:rPr>
              <a:t>favore</a:t>
            </a:r>
            <a:r>
              <a:rPr lang="pt-BR" dirty="0" smtClean="0">
                <a:solidFill>
                  <a:srgbClr val="C00000"/>
                </a:solidFill>
              </a:rPr>
              <a:t>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27289" y="1263829"/>
            <a:ext cx="664008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Marco, ________ a Maria una </a:t>
            </a:r>
            <a:r>
              <a:rPr lang="pt-BR" dirty="0" err="1" smtClean="0">
                <a:solidFill>
                  <a:srgbClr val="C00000"/>
                </a:solidFill>
              </a:rPr>
              <a:t>informazione</a:t>
            </a:r>
            <a:r>
              <a:rPr lang="pt-BR" dirty="0" smtClean="0">
                <a:solidFill>
                  <a:srgbClr val="C00000"/>
                </a:solidFill>
              </a:rPr>
              <a:t>, per </a:t>
            </a:r>
            <a:r>
              <a:rPr lang="pt-BR" dirty="0" err="1" smtClean="0">
                <a:solidFill>
                  <a:srgbClr val="C00000"/>
                </a:solidFill>
              </a:rPr>
              <a:t>favore</a:t>
            </a:r>
            <a:r>
              <a:rPr lang="pt-BR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27289" y="1697357"/>
            <a:ext cx="664008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Noi ____________ </a:t>
            </a:r>
            <a:r>
              <a:rPr lang="pt-BR" dirty="0" err="1" smtClean="0">
                <a:solidFill>
                  <a:srgbClr val="C00000"/>
                </a:solidFill>
              </a:rPr>
              <a:t>aiuto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adesso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ma</a:t>
            </a:r>
            <a:r>
              <a:rPr lang="pt-BR" dirty="0" smtClean="0">
                <a:solidFill>
                  <a:srgbClr val="C00000"/>
                </a:solidFill>
              </a:rPr>
              <a:t> non </a:t>
            </a:r>
            <a:r>
              <a:rPr lang="pt-BR" dirty="0" err="1" smtClean="0">
                <a:solidFill>
                  <a:srgbClr val="C00000"/>
                </a:solidFill>
              </a:rPr>
              <a:t>siamo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stati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assistiti</a:t>
            </a:r>
            <a:r>
              <a:rPr lang="pt-BR" dirty="0" smtClean="0">
                <a:solidFill>
                  <a:srgbClr val="C00000"/>
                </a:solidFill>
              </a:rPr>
              <a:t>.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27289" y="2127936"/>
            <a:ext cx="664008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Dobbiamo</a:t>
            </a:r>
            <a:r>
              <a:rPr lang="pt-BR" dirty="0" smtClean="0">
                <a:solidFill>
                  <a:srgbClr val="C00000"/>
                </a:solidFill>
              </a:rPr>
              <a:t> _________ </a:t>
            </a:r>
            <a:r>
              <a:rPr lang="pt-BR" dirty="0" err="1" smtClean="0">
                <a:solidFill>
                  <a:srgbClr val="C00000"/>
                </a:solidFill>
              </a:rPr>
              <a:t>la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strada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che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va</a:t>
            </a:r>
            <a:r>
              <a:rPr lang="pt-BR" dirty="0" smtClean="0">
                <a:solidFill>
                  <a:srgbClr val="C00000"/>
                </a:solidFill>
              </a:rPr>
              <a:t> a Roma ora!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7289" y="2567060"/>
            <a:ext cx="664008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Beh</a:t>
            </a:r>
            <a:r>
              <a:rPr lang="pt-BR" dirty="0" smtClean="0">
                <a:solidFill>
                  <a:srgbClr val="C00000"/>
                </a:solidFill>
              </a:rPr>
              <a:t>, _________ a Paolo per ________ </a:t>
            </a:r>
            <a:r>
              <a:rPr lang="pt-BR" dirty="0" err="1" smtClean="0">
                <a:solidFill>
                  <a:srgbClr val="C00000"/>
                </a:solidFill>
              </a:rPr>
              <a:t>la</a:t>
            </a:r>
            <a:r>
              <a:rPr lang="pt-BR" dirty="0" smtClean="0">
                <a:solidFill>
                  <a:srgbClr val="C00000"/>
                </a:solidFill>
              </a:rPr>
              <a:t> porta!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7289" y="3000588"/>
            <a:ext cx="664008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Io</a:t>
            </a:r>
            <a:r>
              <a:rPr lang="pt-BR" dirty="0" smtClean="0">
                <a:solidFill>
                  <a:srgbClr val="C00000"/>
                </a:solidFill>
              </a:rPr>
              <a:t> sempre _________ una </a:t>
            </a:r>
            <a:r>
              <a:rPr lang="pt-BR" dirty="0" err="1" smtClean="0">
                <a:solidFill>
                  <a:srgbClr val="C00000"/>
                </a:solidFill>
              </a:rPr>
              <a:t>scadenza</a:t>
            </a:r>
            <a:r>
              <a:rPr lang="pt-BR" dirty="0" smtClean="0">
                <a:solidFill>
                  <a:srgbClr val="C00000"/>
                </a:solidFill>
              </a:rPr>
              <a:t> per </a:t>
            </a:r>
            <a:r>
              <a:rPr lang="pt-BR" dirty="0" err="1" smtClean="0">
                <a:solidFill>
                  <a:srgbClr val="C00000"/>
                </a:solidFill>
              </a:rPr>
              <a:t>rispondere</a:t>
            </a:r>
            <a:r>
              <a:rPr lang="pt-BR" dirty="0" smtClean="0">
                <a:solidFill>
                  <a:srgbClr val="C00000"/>
                </a:solidFill>
              </a:rPr>
              <a:t>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27289" y="3847936"/>
            <a:ext cx="6640083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Lei _________ a sua </a:t>
            </a:r>
            <a:r>
              <a:rPr lang="pt-BR" dirty="0" err="1" smtClean="0">
                <a:solidFill>
                  <a:srgbClr val="C00000"/>
                </a:solidFill>
              </a:rPr>
              <a:t>Mamma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soldi</a:t>
            </a:r>
            <a:r>
              <a:rPr lang="pt-BR" dirty="0" smtClean="0">
                <a:solidFill>
                  <a:srgbClr val="C00000"/>
                </a:solidFill>
              </a:rPr>
              <a:t> per </a:t>
            </a:r>
            <a:r>
              <a:rPr lang="pt-BR" dirty="0" err="1" smtClean="0">
                <a:solidFill>
                  <a:srgbClr val="C00000"/>
                </a:solidFill>
              </a:rPr>
              <a:t>andare</a:t>
            </a:r>
            <a:r>
              <a:rPr lang="pt-BR" dirty="0" smtClean="0">
                <a:solidFill>
                  <a:srgbClr val="C00000"/>
                </a:solidFill>
              </a:rPr>
              <a:t> al cinema.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32446" y="4282945"/>
            <a:ext cx="6634924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Professore, </a:t>
            </a:r>
            <a:r>
              <a:rPr lang="pt-BR" b="1" dirty="0" err="1" smtClean="0">
                <a:solidFill>
                  <a:srgbClr val="C00000"/>
                </a:solidFill>
              </a:rPr>
              <a:t>noi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dirty="0" smtClean="0">
                <a:solidFill>
                  <a:srgbClr val="C00000"/>
                </a:solidFill>
              </a:rPr>
              <a:t>_________ </a:t>
            </a:r>
            <a:r>
              <a:rPr lang="pt-BR" dirty="0" err="1" smtClean="0">
                <a:solidFill>
                  <a:srgbClr val="C00000"/>
                </a:solidFill>
              </a:rPr>
              <a:t>di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rinviare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la</a:t>
            </a:r>
            <a:r>
              <a:rPr lang="pt-BR" dirty="0" smtClean="0">
                <a:solidFill>
                  <a:srgbClr val="C00000"/>
                </a:solidFill>
              </a:rPr>
              <a:t> prova </a:t>
            </a:r>
            <a:r>
              <a:rPr lang="pt-BR" dirty="0" err="1" smtClean="0">
                <a:solidFill>
                  <a:srgbClr val="C00000"/>
                </a:solidFill>
              </a:rPr>
              <a:t>oggi</a:t>
            </a:r>
            <a:r>
              <a:rPr lang="pt-BR" dirty="0" smtClean="0">
                <a:solidFill>
                  <a:srgbClr val="C00000"/>
                </a:solidFill>
              </a:rPr>
              <a:t>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27289" y="4722069"/>
            <a:ext cx="6640081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Loro ____________ una pizza </a:t>
            </a:r>
            <a:r>
              <a:rPr lang="pt-BR" dirty="0" err="1" smtClean="0">
                <a:solidFill>
                  <a:srgbClr val="C00000"/>
                </a:solidFill>
              </a:rPr>
              <a:t>di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Calabrezza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questa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sera</a:t>
            </a:r>
            <a:r>
              <a:rPr lang="pt-BR" dirty="0">
                <a:solidFill>
                  <a:srgbClr val="C00000"/>
                </a:solidFill>
              </a:rPr>
              <a:t>.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27290" y="5164296"/>
            <a:ext cx="6640080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Tu _________ </a:t>
            </a:r>
            <a:r>
              <a:rPr lang="pt-BR" dirty="0" err="1" smtClean="0">
                <a:solidFill>
                  <a:srgbClr val="C00000"/>
                </a:solidFill>
              </a:rPr>
              <a:t>la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finestra</a:t>
            </a:r>
            <a:r>
              <a:rPr lang="pt-BR" dirty="0" smtClean="0">
                <a:solidFill>
                  <a:srgbClr val="C00000"/>
                </a:solidFill>
              </a:rPr>
              <a:t>. </a:t>
            </a:r>
            <a:r>
              <a:rPr lang="pt-BR" dirty="0" err="1" smtClean="0">
                <a:solidFill>
                  <a:srgbClr val="C00000"/>
                </a:solidFill>
              </a:rPr>
              <a:t>C’é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molto</a:t>
            </a:r>
            <a:r>
              <a:rPr lang="pt-BR" dirty="0" smtClean="0">
                <a:solidFill>
                  <a:srgbClr val="C00000"/>
                </a:solidFill>
              </a:rPr>
              <a:t> vento </a:t>
            </a:r>
            <a:r>
              <a:rPr lang="pt-BR" dirty="0" err="1" smtClean="0">
                <a:solidFill>
                  <a:srgbClr val="C00000"/>
                </a:solidFill>
              </a:rPr>
              <a:t>qui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nella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stanza</a:t>
            </a:r>
            <a:r>
              <a:rPr lang="pt-BR" dirty="0" smtClean="0">
                <a:solidFill>
                  <a:srgbClr val="C00000"/>
                </a:solidFill>
              </a:rPr>
              <a:t>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8028236" y="189073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Complete </a:t>
            </a:r>
          </a:p>
          <a:p>
            <a:pPr algn="ctr"/>
            <a:r>
              <a:rPr lang="pt-BR" dirty="0" smtClean="0"/>
              <a:t>Le </a:t>
            </a:r>
            <a:r>
              <a:rPr lang="pt-BR" dirty="0" err="1" smtClean="0"/>
              <a:t>Frasi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36" y="1431585"/>
            <a:ext cx="3260758" cy="22028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9707" y="3700794"/>
            <a:ext cx="444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Usa </a:t>
            </a:r>
            <a:r>
              <a:rPr lang="pt-BR" b="1" dirty="0" err="1" smtClean="0"/>
              <a:t>il</a:t>
            </a:r>
            <a:r>
              <a:rPr lang="pt-BR" b="1" dirty="0" smtClean="0"/>
              <a:t> presente </a:t>
            </a:r>
            <a:r>
              <a:rPr lang="pt-BR" b="1" dirty="0" err="1" smtClean="0"/>
              <a:t>di</a:t>
            </a:r>
            <a:r>
              <a:rPr lang="pt-BR" b="1" dirty="0" smtClean="0"/>
              <a:t> </a:t>
            </a:r>
            <a:r>
              <a:rPr lang="pt-BR" b="1" dirty="0" err="1" smtClean="0"/>
              <a:t>Chiudere</a:t>
            </a:r>
            <a:r>
              <a:rPr lang="pt-BR" b="1" dirty="0" smtClean="0"/>
              <a:t> e </a:t>
            </a:r>
            <a:r>
              <a:rPr lang="pt-BR" b="1" dirty="0" err="1" smtClean="0"/>
              <a:t>Chiedere</a:t>
            </a:r>
            <a:endParaRPr lang="pt-BR" b="1" dirty="0"/>
          </a:p>
        </p:txBody>
      </p:sp>
      <p:sp>
        <p:nvSpPr>
          <p:cNvPr id="43" name="Retângulo 42"/>
          <p:cNvSpPr/>
          <p:nvPr/>
        </p:nvSpPr>
        <p:spPr>
          <a:xfrm>
            <a:off x="427291" y="5602776"/>
            <a:ext cx="6640079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solidFill>
                  <a:srgbClr val="C00000"/>
                </a:solidFill>
              </a:rPr>
              <a:t>Io</a:t>
            </a:r>
            <a:r>
              <a:rPr lang="pt-BR" dirty="0" smtClean="0">
                <a:solidFill>
                  <a:srgbClr val="C00000"/>
                </a:solidFill>
              </a:rPr>
              <a:t> sempre ________ </a:t>
            </a:r>
            <a:r>
              <a:rPr lang="pt-BR" dirty="0" err="1" smtClean="0">
                <a:solidFill>
                  <a:srgbClr val="C00000"/>
                </a:solidFill>
              </a:rPr>
              <a:t>la</a:t>
            </a:r>
            <a:r>
              <a:rPr lang="pt-BR" dirty="0" smtClean="0">
                <a:solidFill>
                  <a:srgbClr val="C00000"/>
                </a:solidFill>
              </a:rPr>
              <a:t> porta </a:t>
            </a:r>
            <a:r>
              <a:rPr lang="pt-BR" dirty="0" err="1" smtClean="0">
                <a:solidFill>
                  <a:srgbClr val="C00000"/>
                </a:solidFill>
              </a:rPr>
              <a:t>dell’armadio</a:t>
            </a:r>
            <a:r>
              <a:rPr lang="pt-BR" dirty="0" smtClean="0">
                <a:solidFill>
                  <a:srgbClr val="C00000"/>
                </a:solidFill>
              </a:rPr>
              <a:t> dopo </a:t>
            </a:r>
            <a:r>
              <a:rPr lang="pt-BR" dirty="0" err="1" smtClean="0">
                <a:solidFill>
                  <a:srgbClr val="C00000"/>
                </a:solidFill>
              </a:rPr>
              <a:t>di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aprire</a:t>
            </a:r>
            <a:r>
              <a:rPr lang="pt-BR" dirty="0" smtClean="0">
                <a:solidFill>
                  <a:srgbClr val="C00000"/>
                </a:solidFill>
              </a:rPr>
              <a:t>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27291" y="6047157"/>
            <a:ext cx="6640080" cy="44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</a:rPr>
              <a:t>Noi _______ </a:t>
            </a:r>
            <a:r>
              <a:rPr lang="pt-BR" dirty="0" err="1" smtClean="0">
                <a:solidFill>
                  <a:srgbClr val="C00000"/>
                </a:solidFill>
              </a:rPr>
              <a:t>l’affare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oggi</a:t>
            </a:r>
            <a:r>
              <a:rPr lang="pt-BR" dirty="0" smtClean="0">
                <a:solidFill>
                  <a:srgbClr val="C00000"/>
                </a:solidFill>
              </a:rPr>
              <a:t>. </a:t>
            </a:r>
            <a:r>
              <a:rPr lang="pt-BR" dirty="0" err="1" smtClean="0">
                <a:solidFill>
                  <a:srgbClr val="C00000"/>
                </a:solidFill>
              </a:rPr>
              <a:t>Andiamo</a:t>
            </a:r>
            <a:r>
              <a:rPr lang="pt-BR" dirty="0" smtClean="0">
                <a:solidFill>
                  <a:srgbClr val="C00000"/>
                </a:solidFill>
              </a:rPr>
              <a:t> ______</a:t>
            </a:r>
            <a:r>
              <a:rPr lang="pt-BR" dirty="0" err="1" smtClean="0">
                <a:solidFill>
                  <a:srgbClr val="C00000"/>
                </a:solidFill>
              </a:rPr>
              <a:t>un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altro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domani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5" name="Chave esquerda 44"/>
          <p:cNvSpPr/>
          <p:nvPr/>
        </p:nvSpPr>
        <p:spPr>
          <a:xfrm>
            <a:off x="7182205" y="1263829"/>
            <a:ext cx="162013" cy="522770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Armazenamento de acesso sequencial 45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7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58019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/>
          <p:cNvSpPr/>
          <p:nvPr/>
        </p:nvSpPr>
        <p:spPr>
          <a:xfrm>
            <a:off x="8028236" y="189073"/>
            <a:ext cx="2820112" cy="974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Dati</a:t>
            </a:r>
            <a:r>
              <a:rPr lang="pt-BR" dirty="0" smtClean="0"/>
              <a:t> </a:t>
            </a:r>
            <a:r>
              <a:rPr lang="pt-BR" dirty="0" err="1" smtClean="0"/>
              <a:t>Personali</a:t>
            </a:r>
            <a:endParaRPr lang="pt-BR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36" y="1431585"/>
            <a:ext cx="3260758" cy="22028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9707" y="3700794"/>
            <a:ext cx="4664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Scrivi</a:t>
            </a:r>
            <a:r>
              <a:rPr lang="pt-BR" b="1" dirty="0" smtClean="0"/>
              <a:t> i </a:t>
            </a:r>
            <a:r>
              <a:rPr lang="pt-BR" b="1" dirty="0" err="1" smtClean="0"/>
              <a:t>dati</a:t>
            </a:r>
            <a:r>
              <a:rPr lang="pt-BR" b="1" dirty="0" smtClean="0"/>
              <a:t> </a:t>
            </a:r>
            <a:r>
              <a:rPr lang="pt-BR" b="1" dirty="0" err="1" smtClean="0"/>
              <a:t>di</a:t>
            </a:r>
            <a:r>
              <a:rPr lang="pt-BR" b="1" dirty="0" smtClean="0"/>
              <a:t> </a:t>
            </a:r>
            <a:r>
              <a:rPr lang="pt-BR" b="1" dirty="0" err="1" smtClean="0"/>
              <a:t>questi</a:t>
            </a:r>
            <a:r>
              <a:rPr lang="pt-BR" b="1" dirty="0" smtClean="0"/>
              <a:t> </a:t>
            </a:r>
            <a:r>
              <a:rPr lang="pt-BR" b="1" dirty="0" err="1" smtClean="0"/>
              <a:t>tre</a:t>
            </a:r>
            <a:r>
              <a:rPr lang="pt-BR" b="1" dirty="0" smtClean="0"/>
              <a:t> </a:t>
            </a:r>
            <a:r>
              <a:rPr lang="pt-BR" b="1" dirty="0" err="1" smtClean="0"/>
              <a:t>studenti</a:t>
            </a:r>
            <a:r>
              <a:rPr lang="pt-BR" b="1" dirty="0" smtClean="0"/>
              <a:t> </a:t>
            </a:r>
            <a:r>
              <a:rPr lang="pt-BR" b="1" dirty="0" err="1" smtClean="0"/>
              <a:t>stranieri</a:t>
            </a:r>
            <a:r>
              <a:rPr lang="pt-BR" b="1" dirty="0" smtClean="0"/>
              <a:t> </a:t>
            </a:r>
            <a:r>
              <a:rPr lang="pt-BR" b="1" dirty="0" err="1" smtClean="0"/>
              <a:t>All’università</a:t>
            </a:r>
            <a:r>
              <a:rPr lang="pt-BR" b="1" dirty="0" smtClean="0"/>
              <a:t> </a:t>
            </a:r>
            <a:r>
              <a:rPr lang="pt-BR" b="1" dirty="0" err="1" smtClean="0"/>
              <a:t>di</a:t>
            </a:r>
            <a:r>
              <a:rPr lang="pt-BR" b="1" dirty="0" smtClean="0"/>
              <a:t> Siena:</a:t>
            </a:r>
          </a:p>
          <a:p>
            <a:endParaRPr lang="pt-BR" b="1" dirty="0"/>
          </a:p>
          <a:p>
            <a:pPr marL="342900" indent="-342900">
              <a:buAutoNum type="arabicPeriod"/>
            </a:pPr>
            <a:r>
              <a:rPr lang="pt-BR" b="1" dirty="0" smtClean="0"/>
              <a:t>Paolo Rossini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Marie </a:t>
            </a:r>
            <a:r>
              <a:rPr lang="pt-BR" b="1" dirty="0" err="1" smtClean="0"/>
              <a:t>Trudeaux</a:t>
            </a:r>
            <a:endParaRPr lang="pt-BR" b="1" dirty="0" smtClean="0"/>
          </a:p>
          <a:p>
            <a:pPr marL="342900" indent="-342900">
              <a:buAutoNum type="arabicPeriod"/>
            </a:pPr>
            <a:r>
              <a:rPr lang="pt-BR" b="1" dirty="0" smtClean="0"/>
              <a:t>John </a:t>
            </a:r>
            <a:r>
              <a:rPr lang="pt-BR" b="1" dirty="0" err="1" smtClean="0"/>
              <a:t>Mathew</a:t>
            </a:r>
            <a:endParaRPr lang="pt-BR" b="1" dirty="0"/>
          </a:p>
        </p:txBody>
      </p:sp>
      <p:sp>
        <p:nvSpPr>
          <p:cNvPr id="45" name="Chave esquerda 44"/>
          <p:cNvSpPr/>
          <p:nvPr/>
        </p:nvSpPr>
        <p:spPr>
          <a:xfrm>
            <a:off x="7182205" y="1263829"/>
            <a:ext cx="162013" cy="522770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Armazenamento de acesso sequencial 45"/>
          <p:cNvSpPr/>
          <p:nvPr/>
        </p:nvSpPr>
        <p:spPr>
          <a:xfrm>
            <a:off x="1046860" y="628685"/>
            <a:ext cx="589660" cy="60374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8</a:t>
            </a:r>
            <a:endParaRPr lang="pt-BR" sz="3600" b="1" dirty="0"/>
          </a:p>
        </p:txBody>
      </p:sp>
      <p:sp>
        <p:nvSpPr>
          <p:cNvPr id="2" name="Retângulo 1"/>
          <p:cNvSpPr/>
          <p:nvPr/>
        </p:nvSpPr>
        <p:spPr>
          <a:xfrm>
            <a:off x="1948440" y="114379"/>
            <a:ext cx="4965108" cy="198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/>
              <a:t>Nome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Cognome:</a:t>
            </a:r>
          </a:p>
          <a:p>
            <a:r>
              <a:rPr lang="pt-BR" sz="1600" dirty="0" err="1" smtClean="0"/>
              <a:t>Nazionalità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Città</a:t>
            </a:r>
            <a:r>
              <a:rPr lang="pt-BR" sz="1600" dirty="0" smtClean="0"/>
              <a:t> </a:t>
            </a:r>
            <a:r>
              <a:rPr lang="pt-BR" sz="1600" dirty="0" err="1" smtClean="0"/>
              <a:t>di</a:t>
            </a:r>
            <a:r>
              <a:rPr lang="pt-BR" sz="1600" dirty="0" smtClean="0"/>
              <a:t> </a:t>
            </a:r>
            <a:r>
              <a:rPr lang="pt-BR" sz="1600" dirty="0" err="1" smtClean="0"/>
              <a:t>Nascita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Età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Indirizzo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Numero </a:t>
            </a:r>
            <a:r>
              <a:rPr lang="pt-BR" sz="1600" dirty="0" err="1" smtClean="0"/>
              <a:t>di</a:t>
            </a:r>
            <a:r>
              <a:rPr lang="pt-BR" sz="1600" dirty="0" smtClean="0"/>
              <a:t> Telefono:</a:t>
            </a:r>
          </a:p>
          <a:p>
            <a:r>
              <a:rPr lang="pt-BR" sz="1600" dirty="0" smtClean="0"/>
              <a:t>Tipo de Lavoro in </a:t>
            </a:r>
            <a:r>
              <a:rPr lang="pt-BR" sz="1600" dirty="0" err="1" smtClean="0"/>
              <a:t>Italia</a:t>
            </a:r>
            <a:r>
              <a:rPr lang="pt-BR" sz="1600" dirty="0" smtClean="0"/>
              <a:t>: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948440" y="2196269"/>
            <a:ext cx="4965108" cy="1956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/>
              <a:t>Nome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Cognome:</a:t>
            </a:r>
          </a:p>
          <a:p>
            <a:r>
              <a:rPr lang="pt-BR" sz="1600" dirty="0" err="1" smtClean="0"/>
              <a:t>Nazionalità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Città</a:t>
            </a:r>
            <a:r>
              <a:rPr lang="pt-BR" sz="1600" dirty="0" smtClean="0"/>
              <a:t> </a:t>
            </a:r>
            <a:r>
              <a:rPr lang="pt-BR" sz="1600" dirty="0" err="1" smtClean="0"/>
              <a:t>di</a:t>
            </a:r>
            <a:r>
              <a:rPr lang="pt-BR" sz="1600" dirty="0" smtClean="0"/>
              <a:t> </a:t>
            </a:r>
            <a:r>
              <a:rPr lang="pt-BR" sz="1600" dirty="0" err="1" smtClean="0"/>
              <a:t>Nascita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Età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Indirizzo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Numero </a:t>
            </a:r>
            <a:r>
              <a:rPr lang="pt-BR" sz="1600" dirty="0" err="1" smtClean="0"/>
              <a:t>di</a:t>
            </a:r>
            <a:r>
              <a:rPr lang="pt-BR" sz="1600" dirty="0" smtClean="0"/>
              <a:t> Telefono:</a:t>
            </a:r>
          </a:p>
          <a:p>
            <a:r>
              <a:rPr lang="pt-BR" sz="1600" dirty="0"/>
              <a:t>Tipo de Lavoro in </a:t>
            </a:r>
            <a:r>
              <a:rPr lang="pt-BR" sz="1600" dirty="0" err="1"/>
              <a:t>Italia</a:t>
            </a:r>
            <a:r>
              <a:rPr lang="pt-BR" sz="1600" dirty="0" smtClean="0"/>
              <a:t>: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948440" y="4247259"/>
            <a:ext cx="4965108" cy="2074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/>
              <a:t>Nome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Cognome:</a:t>
            </a:r>
          </a:p>
          <a:p>
            <a:r>
              <a:rPr lang="pt-BR" sz="1600" dirty="0" err="1" smtClean="0"/>
              <a:t>Nazionalità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Città</a:t>
            </a:r>
            <a:r>
              <a:rPr lang="pt-BR" sz="1600" dirty="0" smtClean="0"/>
              <a:t> </a:t>
            </a:r>
            <a:r>
              <a:rPr lang="pt-BR" sz="1600" dirty="0" err="1" smtClean="0"/>
              <a:t>di</a:t>
            </a:r>
            <a:r>
              <a:rPr lang="pt-BR" sz="1600" dirty="0" smtClean="0"/>
              <a:t> </a:t>
            </a:r>
            <a:r>
              <a:rPr lang="pt-BR" sz="1600" dirty="0" err="1" smtClean="0"/>
              <a:t>Nascita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Età</a:t>
            </a:r>
            <a:r>
              <a:rPr lang="pt-BR" sz="1600" dirty="0" smtClean="0"/>
              <a:t>:</a:t>
            </a:r>
          </a:p>
          <a:p>
            <a:r>
              <a:rPr lang="pt-BR" sz="1600" dirty="0" err="1" smtClean="0"/>
              <a:t>Indirizzo</a:t>
            </a:r>
            <a:r>
              <a:rPr lang="pt-BR" sz="1600" dirty="0" smtClean="0"/>
              <a:t>:</a:t>
            </a:r>
          </a:p>
          <a:p>
            <a:r>
              <a:rPr lang="pt-BR" dirty="0" smtClean="0"/>
              <a:t>Numero </a:t>
            </a:r>
            <a:r>
              <a:rPr lang="pt-BR" dirty="0" err="1" smtClean="0"/>
              <a:t>di</a:t>
            </a:r>
            <a:r>
              <a:rPr lang="pt-BR" dirty="0" smtClean="0"/>
              <a:t> Telefono:</a:t>
            </a:r>
          </a:p>
          <a:p>
            <a:r>
              <a:rPr lang="pt-BR" dirty="0"/>
              <a:t>Tipo de Lavoro in </a:t>
            </a:r>
            <a:r>
              <a:rPr lang="pt-BR" dirty="0" err="1"/>
              <a:t>Italia</a:t>
            </a:r>
            <a:r>
              <a:rPr lang="pt-BR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7297993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</TotalTime>
  <Words>793</Words>
  <Application>Microsoft Office PowerPoint</Application>
  <PresentationFormat>Widescreen</PresentationFormat>
  <Paragraphs>241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34</cp:revision>
  <dcterms:created xsi:type="dcterms:W3CDTF">2024-11-13T18:51:31Z</dcterms:created>
  <dcterms:modified xsi:type="dcterms:W3CDTF">2024-11-26T11:04:28Z</dcterms:modified>
</cp:coreProperties>
</file>