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80" r:id="rId14"/>
    <p:sldId id="279" r:id="rId15"/>
  </p:sldIdLst>
  <p:sldSz cx="12192000" cy="6858000"/>
  <p:notesSz cx="6858000" cy="9144000"/>
  <p:defaultTextStyle>
    <a:defPPr rtl="0">
      <a:defRPr lang="pt-B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4" autoAdjust="0"/>
    <p:restoredTop sz="94226" autoAdjust="0"/>
  </p:normalViewPr>
  <p:slideViewPr>
    <p:cSldViewPr snapToGrid="0">
      <p:cViewPr varScale="1">
        <p:scale>
          <a:sx n="106" d="100"/>
          <a:sy n="106" d="100"/>
        </p:scale>
        <p:origin x="58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393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="" xmlns:a16="http://schemas.microsoft.com/office/drawing/2014/main" id="{647F2388-33D0-4259-BCCC-BFA68819C6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="" xmlns:a16="http://schemas.microsoft.com/office/drawing/2014/main" id="{E8F5721D-C0E6-4BC1-B8BB-877F49D3EEB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E21F1E-34BC-448C-9BED-DF5C207B9FF6}" type="datetime1">
              <a:rPr lang="pt-BR" smtClean="0"/>
              <a:t>13/05/2026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="" xmlns:a16="http://schemas.microsoft.com/office/drawing/2014/main" id="{78A9C7BA-66DC-4766-9EE0-5F97D32F57E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="" xmlns:a16="http://schemas.microsoft.com/office/drawing/2014/main" id="{6E17CDEE-B515-4EE8-9E61-474606B407B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5E219D-85CB-425F-BB6B-CC461AF324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18209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noProof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6B022E-7ADE-4CCA-9DDC-4356487A4EA8}" type="datetime1">
              <a:rPr lang="pt-BR" smtClean="0"/>
              <a:pPr/>
              <a:t>13/05/2026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 dirty="0"/>
              <a:t>Editar estilos de texto Mestre</a:t>
            </a:r>
          </a:p>
          <a:p>
            <a:pPr lvl="1"/>
            <a:r>
              <a:rPr lang="pt-BR" noProof="0" dirty="0"/>
              <a:t>Segundo nível</a:t>
            </a:r>
          </a:p>
          <a:p>
            <a:pPr lvl="2"/>
            <a:r>
              <a:rPr lang="pt-BR" noProof="0" dirty="0"/>
              <a:t>Terceiro nível</a:t>
            </a:r>
          </a:p>
          <a:p>
            <a:pPr lvl="3"/>
            <a:r>
              <a:rPr lang="pt-BR" noProof="0" dirty="0"/>
              <a:t>Quarto nível</a:t>
            </a:r>
          </a:p>
          <a:p>
            <a:pPr lvl="4"/>
            <a:r>
              <a:rPr lang="pt-BR" noProof="0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noProof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C284C7-42A7-4BF2-887E-44AEDA03A07E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765905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284C7-42A7-4BF2-887E-44AEDA03A07E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45572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284C7-42A7-4BF2-887E-44AEDA03A07E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20393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284C7-42A7-4BF2-887E-44AEDA03A07E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1376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284C7-42A7-4BF2-887E-44AEDA03A07E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3860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284C7-42A7-4BF2-887E-44AEDA03A07E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2307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284C7-42A7-4BF2-887E-44AEDA03A07E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1964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284C7-42A7-4BF2-887E-44AEDA03A07E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9581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284C7-42A7-4BF2-887E-44AEDA03A07E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5214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284C7-42A7-4BF2-887E-44AEDA03A07E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9985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284C7-42A7-4BF2-887E-44AEDA03A07E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6730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284C7-42A7-4BF2-887E-44AEDA03A07E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4557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a livre 6" title="Círculo-recort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078523" y="1098388"/>
            <a:ext cx="10318418" cy="4394988"/>
          </a:xfrm>
        </p:spPr>
        <p:txBody>
          <a:bodyPr rtlCol="0" anchor="ctr">
            <a:noAutofit/>
          </a:bodyPr>
          <a:lstStyle>
            <a:lvl1pPr algn="ctr">
              <a:defRPr sz="10000" spc="800" baseline="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2215045" y="5979196"/>
            <a:ext cx="8045373" cy="742279"/>
          </a:xfrm>
        </p:spPr>
        <p:txBody>
          <a:bodyPr rtlCol="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noProof="0"/>
              <a:t>Clique para editar 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F78B1A19-083F-45CF-98BF-281629737C3A}" type="datetime1">
              <a:rPr lang="pt-BR" noProof="0" smtClean="0"/>
              <a:t>13/05/2026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71766878-3199-4EAB-94E7-2D6D11070E14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13" name="Retângulo 12" title="borda da borda esquerda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9519E5-99E4-4D3E-8CAE-183AEE91CF49}" type="datetime1">
              <a:rPr lang="pt-BR" noProof="0" smtClean="0"/>
              <a:t>13/05/2026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pt-BR" noProof="0" smtClean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 hasCustomPrompt="1"/>
          </p:nvPr>
        </p:nvSpPr>
        <p:spPr>
          <a:xfrm>
            <a:off x="10066321" y="382386"/>
            <a:ext cx="1492132" cy="5600404"/>
          </a:xfrm>
        </p:spPr>
        <p:txBody>
          <a:bodyPr vert="eaVert"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0" y="382385"/>
            <a:ext cx="8392585" cy="5600405"/>
          </a:xfrm>
        </p:spPr>
        <p:txBody>
          <a:bodyPr vert="eaVert"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FF333C6-6C3F-4BB3-A28D-C3CDD4BB1EA5}" type="datetime1">
              <a:rPr lang="pt-BR" noProof="0" smtClean="0"/>
              <a:t>13/05/2026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pt-BR" noProof="0" smtClean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191DC22-899D-4E43-8A2E-09386BCC3DCB}" type="datetime1">
              <a:rPr lang="pt-BR" noProof="0" smtClean="0"/>
              <a:t>13/05/2026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pt-BR" noProof="0" smtClean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242929" y="1073888"/>
            <a:ext cx="8187071" cy="4064627"/>
          </a:xfrm>
        </p:spPr>
        <p:txBody>
          <a:bodyPr rtlCol="0"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3242930" y="5159781"/>
            <a:ext cx="7017488" cy="951135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EF19AFD6-A9A0-4B58-87AF-47B2981EEEA7}" type="datetime1">
              <a:rPr lang="pt-BR" noProof="0" smtClean="0"/>
              <a:t>13/05/2026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71766878-3199-4EAB-94E7-2D6D11070E14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grpSp>
        <p:nvGrpSpPr>
          <p:cNvPr id="7" name="Grupo 6" title="forma de guirlanda à esquerda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orma livre 6" title="forma de guirlanda à esquerda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orma livre 11" title="guirlanda esquerda embutida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 hasCustomPrompt="1"/>
          </p:nvPr>
        </p:nvSpPr>
        <p:spPr>
          <a:xfrm>
            <a:off x="1257300" y="2286000"/>
            <a:ext cx="4800600" cy="3619500"/>
          </a:xfrm>
        </p:spPr>
        <p:txBody>
          <a:bodyPr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6647796" y="2286000"/>
            <a:ext cx="4800600" cy="3619500"/>
          </a:xfrm>
        </p:spPr>
        <p:txBody>
          <a:bodyPr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A45E22D-B017-4EDA-9CD1-343A76AE5BDF}" type="datetime1">
              <a:rPr lang="pt-BR" noProof="0" smtClean="0"/>
              <a:t>13/05/2026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pt-BR" noProof="0" smtClean="0"/>
              <a:t>‹nº›</a:t>
            </a:fld>
            <a:endParaRPr lang="pt-BR" noProof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252728" y="381000"/>
            <a:ext cx="10172700" cy="1493517"/>
          </a:xfrm>
        </p:spPr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1251678" y="2199633"/>
            <a:ext cx="4800600" cy="632529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1257300" y="2909102"/>
            <a:ext cx="4800600" cy="2996398"/>
          </a:xfrm>
        </p:spPr>
        <p:txBody>
          <a:bodyPr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633864" y="2199633"/>
            <a:ext cx="4800600" cy="632529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 hasCustomPrompt="1"/>
          </p:nvPr>
        </p:nvSpPr>
        <p:spPr>
          <a:xfrm>
            <a:off x="6633864" y="2909102"/>
            <a:ext cx="4800600" cy="2996398"/>
          </a:xfrm>
        </p:spPr>
        <p:txBody>
          <a:bodyPr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A7F1E82-C726-45ED-9C74-F4BE751287D7}" type="datetime1">
              <a:rPr lang="pt-BR" noProof="0" smtClean="0"/>
              <a:t>13/05/2026</a:t>
            </a:fld>
            <a:endParaRPr lang="pt-BR" noProof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9" name="Espaço reservado para o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pt-BR" noProof="0" smtClean="0"/>
              <a:t>‹nº›</a:t>
            </a:fld>
            <a:endParaRPr lang="pt-BR" noProof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65FDB00-7159-432C-BC0B-B7CEB34EA853}" type="datetime1">
              <a:rPr lang="pt-BR" noProof="0" smtClean="0"/>
              <a:t>13/05/2026</a:t>
            </a:fld>
            <a:endParaRPr lang="pt-BR" noProof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pt-BR" noProof="0" smtClean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F8C61E9-4A25-4FCD-840B-D8115BE2AC87}" type="datetime1">
              <a:rPr lang="pt-BR" noProof="0" smtClean="0"/>
              <a:t>13/05/2026</a:t>
            </a:fld>
            <a:endParaRPr lang="pt-BR" noProof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pt-BR" noProof="0" smtClean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rma livre 11" title="forma de plano de fundo guirlanda direita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37884" y="457199"/>
            <a:ext cx="3092115" cy="1196671"/>
          </a:xfrm>
        </p:spPr>
        <p:txBody>
          <a:bodyPr rtlCol="0"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765051" y="920377"/>
            <a:ext cx="6158418" cy="4985124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37885" y="1741336"/>
            <a:ext cx="3092115" cy="4164164"/>
          </a:xfrm>
        </p:spPr>
        <p:txBody>
          <a:bodyPr rtlCol="0"/>
          <a:lstStyle>
            <a:lvl1pPr marL="0" indent="0" rtl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 rtlCol="0"/>
          <a:lstStyle/>
          <a:p>
            <a:pPr rtl="0"/>
            <a:fld id="{B28B6BC1-F130-49F0-A58E-930D6EE038D6}" type="datetime1">
              <a:rPr lang="pt-BR" noProof="0" smtClean="0"/>
              <a:t>13/05/2026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 rtlCol="0"/>
          <a:lstStyle/>
          <a:p>
            <a:pPr rtl="0"/>
            <a:fld id="{71766878-3199-4EAB-94E7-2D6D11070E14}" type="slidenum">
              <a:rPr lang="pt-BR" noProof="0" smtClean="0"/>
              <a:t>‹nº›</a:t>
            </a:fld>
            <a:endParaRPr lang="pt-BR" noProof="0"/>
          </a:p>
        </p:txBody>
      </p:sp>
      <p:sp>
        <p:nvSpPr>
          <p:cNvPr id="8" name="Retângulo 7" title="borda da borda esquerda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11" name="Forma livre 11" title="forma de plano de fundo guirlanda direita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tângulo 11" title="borda da borda esquerda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37883" y="457200"/>
            <a:ext cx="3092117" cy="1196670"/>
          </a:xfrm>
        </p:spPr>
        <p:txBody>
          <a:bodyPr rtlCol="0"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37883" y="1741336"/>
            <a:ext cx="3092117" cy="4164164"/>
          </a:xfrm>
        </p:spPr>
        <p:txBody>
          <a:bodyPr rtlCol="0"/>
          <a:lstStyle>
            <a:lvl1pPr marL="0" indent="0" rtl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 rtlCol="0"/>
          <a:lstStyle/>
          <a:p>
            <a:pPr rtl="0"/>
            <a:fld id="{98179018-7AF6-4352-BBC8-FCEE9D982AA1}" type="datetime1">
              <a:rPr lang="pt-BR" noProof="0" smtClean="0"/>
              <a:t>13/05/2026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 rtlCol="0"/>
          <a:lstStyle/>
          <a:p>
            <a:pPr rtl="0"/>
            <a:fld id="{71766878-3199-4EAB-94E7-2D6D11070E14}" type="slidenum">
              <a:rPr lang="pt-BR" noProof="0" smtClean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19A7CA4D-44C9-457B-8265-13F84F86B0E2}" type="datetime1">
              <a:rPr lang="pt-BR" noProof="0" smtClean="0"/>
              <a:t>13/05/2026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71766878-3199-4EAB-94E7-2D6D11070E14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11" name="Forma livre 6" title="Borda de guirlanda à esquerda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tângulo 11" title="borda da borda direita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orma livre 6">
            <a:extLst>
              <a:ext uri="{FF2B5EF4-FFF2-40B4-BE49-F238E27FC236}">
                <a16:creationId xmlns="" xmlns:a16="http://schemas.microsoft.com/office/drawing/2014/main" id="{C98F4480-8749-4E48-82BB-3A0F2F311E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78" name="Retângulo 77">
            <a:extLst>
              <a:ext uri="{FF2B5EF4-FFF2-40B4-BE49-F238E27FC236}">
                <a16:creationId xmlns="" xmlns:a16="http://schemas.microsoft.com/office/drawing/2014/main" id="{5249F694-12BA-47C4-9FF3-570372F3B9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3CC9E7E-C8DB-4D73-80B6-C5D35AD7F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746" y="2105436"/>
            <a:ext cx="2782737" cy="222212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pt-BR" sz="4000" dirty="0" smtClean="0"/>
              <a:t>Il </a:t>
            </a:r>
            <a:br>
              <a:rPr lang="pt-BR" sz="4000" dirty="0" smtClean="0"/>
            </a:br>
            <a:r>
              <a:rPr lang="pt-BR" sz="4000" dirty="0" err="1" smtClean="0"/>
              <a:t>viaggio</a:t>
            </a:r>
            <a:r>
              <a:rPr lang="pt-BR" sz="4000" dirty="0" smtClean="0"/>
              <a:t/>
            </a:r>
            <a:br>
              <a:rPr lang="pt-BR" sz="4000" dirty="0" smtClean="0"/>
            </a:br>
            <a:r>
              <a:rPr lang="pt-BR" sz="4000" dirty="0" err="1" smtClean="0"/>
              <a:t>di</a:t>
            </a:r>
            <a:r>
              <a:rPr lang="pt-BR" sz="4000" dirty="0" smtClean="0"/>
              <a:t> </a:t>
            </a:r>
            <a:br>
              <a:rPr lang="pt-BR" sz="4000" dirty="0" smtClean="0"/>
            </a:br>
            <a:r>
              <a:rPr lang="pt-BR" sz="4000" dirty="0" err="1" smtClean="0"/>
              <a:t>anna</a:t>
            </a:r>
            <a:endParaRPr lang="pt-BR" sz="4000" dirty="0"/>
          </a:p>
        </p:txBody>
      </p:sp>
      <p:sp>
        <p:nvSpPr>
          <p:cNvPr id="82" name="Retângulo 81">
            <a:extLst>
              <a:ext uri="{FF2B5EF4-FFF2-40B4-BE49-F238E27FC236}">
                <a16:creationId xmlns="" xmlns:a16="http://schemas.microsoft.com/office/drawing/2014/main" id="{FA0382D1-1594-4E3D-842E-04E1E5E757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035" y="107550"/>
            <a:ext cx="2608730" cy="1059201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3548678" y="124339"/>
            <a:ext cx="453029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FF0000"/>
                </a:solidFill>
              </a:rPr>
              <a:t>LEZIONE </a:t>
            </a:r>
            <a:r>
              <a:rPr lang="pt-BR" sz="2000" b="1" dirty="0" smtClean="0">
                <a:solidFill>
                  <a:srgbClr val="FF0000"/>
                </a:solidFill>
              </a:rPr>
              <a:t>7 </a:t>
            </a:r>
            <a:r>
              <a:rPr lang="pt-BR" sz="2000" b="1" dirty="0" smtClean="0">
                <a:solidFill>
                  <a:srgbClr val="FF0000"/>
                </a:solidFill>
              </a:rPr>
              <a:t>- CONVERSAZIONE</a:t>
            </a:r>
          </a:p>
          <a:p>
            <a:pPr algn="ctr"/>
            <a:r>
              <a:rPr lang="pt-BR" sz="2400" dirty="0" err="1">
                <a:latin typeface="Bauhaus 93" panose="04030905020B02020C02" pitchFamily="82" charset="0"/>
              </a:rPr>
              <a:t>Un</a:t>
            </a:r>
            <a:r>
              <a:rPr lang="pt-BR" sz="2400" dirty="0">
                <a:latin typeface="Bauhaus 93" panose="04030905020B02020C02" pitchFamily="82" charset="0"/>
              </a:rPr>
              <a:t> </a:t>
            </a:r>
            <a:r>
              <a:rPr lang="pt-BR" sz="2400" dirty="0" err="1">
                <a:latin typeface="Bauhaus 93" panose="04030905020B02020C02" pitchFamily="82" charset="0"/>
              </a:rPr>
              <a:t>pomeriggio</a:t>
            </a:r>
            <a:r>
              <a:rPr lang="pt-BR" sz="2400" dirty="0">
                <a:latin typeface="Bauhaus 93" panose="04030905020B02020C02" pitchFamily="82" charset="0"/>
              </a:rPr>
              <a:t> ad </a:t>
            </a:r>
            <a:r>
              <a:rPr lang="pt-BR" sz="2400" dirty="0" err="1" smtClean="0">
                <a:latin typeface="Bauhaus 93" panose="04030905020B02020C02" pitchFamily="82" charset="0"/>
              </a:rPr>
              <a:t>Avellino</a:t>
            </a:r>
            <a:endParaRPr lang="pt-BR" sz="2400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879" y="152704"/>
            <a:ext cx="2225233" cy="55478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/>
          <a:srcRect l="5465" t="56218" r="56432" b="13248"/>
          <a:stretch/>
        </p:blipFill>
        <p:spPr>
          <a:xfrm>
            <a:off x="1262156" y="4977896"/>
            <a:ext cx="2489703" cy="1122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1903" y="1539089"/>
            <a:ext cx="7596862" cy="482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18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orma livre 6">
            <a:extLst>
              <a:ext uri="{FF2B5EF4-FFF2-40B4-BE49-F238E27FC236}">
                <a16:creationId xmlns="" xmlns:a16="http://schemas.microsoft.com/office/drawing/2014/main" id="{C98F4480-8749-4E48-82BB-3A0F2F311E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78" name="Retângulo 77">
            <a:extLst>
              <a:ext uri="{FF2B5EF4-FFF2-40B4-BE49-F238E27FC236}">
                <a16:creationId xmlns="" xmlns:a16="http://schemas.microsoft.com/office/drawing/2014/main" id="{5249F694-12BA-47C4-9FF3-570372F3B9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" name="Retângulo 81">
            <a:extLst>
              <a:ext uri="{FF2B5EF4-FFF2-40B4-BE49-F238E27FC236}">
                <a16:creationId xmlns="" xmlns:a16="http://schemas.microsoft.com/office/drawing/2014/main" id="{FA0382D1-1594-4E3D-842E-04E1E5E757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280" y="141307"/>
            <a:ext cx="2608730" cy="1132361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="" xmlns:a16="http://schemas.microsoft.com/office/drawing/2014/main" id="{B3CC9E7E-C8DB-4D73-80B6-C5D35AD7F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770" y="1659092"/>
            <a:ext cx="3915282" cy="247455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it-IT" sz="2400" cap="none" dirty="0">
                <a:latin typeface="Bahnschrift SemiBold" panose="020B0502040204020203" pitchFamily="34" charset="0"/>
              </a:rPr>
              <a:t>Nel pomeriggio abbiamo fatto una passeggiata per le vie della </a:t>
            </a:r>
            <a:r>
              <a:rPr lang="it-IT" sz="2400" cap="none" dirty="0" smtClean="0">
                <a:latin typeface="Bahnschrift SemiBold" panose="020B0502040204020203" pitchFamily="34" charset="0"/>
              </a:rPr>
              <a:t>città curiosando tra i negozi.</a:t>
            </a:r>
            <a:br>
              <a:rPr lang="it-IT" sz="2400" cap="none" dirty="0" smtClean="0">
                <a:latin typeface="Bahnschrift SemiBold" panose="020B0502040204020203" pitchFamily="34" charset="0"/>
              </a:rPr>
            </a:br>
            <a:r>
              <a:rPr lang="it-IT" sz="2400" cap="none" dirty="0" smtClean="0">
                <a:latin typeface="Bahnschrift SemiBold" panose="020B0502040204020203" pitchFamily="34" charset="0"/>
              </a:rPr>
              <a:t/>
            </a:r>
            <a:br>
              <a:rPr lang="it-IT" sz="2400" cap="none" dirty="0" smtClean="0">
                <a:latin typeface="Bahnschrift SemiBold" panose="020B0502040204020203" pitchFamily="34" charset="0"/>
              </a:rPr>
            </a:br>
            <a:r>
              <a:rPr lang="it-IT" sz="2400" cap="none" dirty="0" smtClean="0">
                <a:latin typeface="Bahnschrift SemiBold" panose="020B0502040204020203" pitchFamily="34" charset="0"/>
              </a:rPr>
              <a:t> </a:t>
            </a:r>
            <a:r>
              <a:rPr lang="it-IT" sz="2400" cap="none" dirty="0">
                <a:latin typeface="Bahnschrift SemiBold" panose="020B0502040204020203" pitchFamily="34" charset="0"/>
              </a:rPr>
              <a:t>Il tempo era nuvoloso e la temperatura mite. </a:t>
            </a:r>
            <a:r>
              <a:rPr lang="it-IT" sz="2400" cap="none" dirty="0" smtClean="0">
                <a:latin typeface="Bahnschrift SemiBold" panose="020B0502040204020203" pitchFamily="34" charset="0"/>
              </a:rPr>
              <a:t/>
            </a:r>
            <a:br>
              <a:rPr lang="it-IT" sz="2400" cap="none" dirty="0" smtClean="0">
                <a:latin typeface="Bahnschrift SemiBold" panose="020B0502040204020203" pitchFamily="34" charset="0"/>
              </a:rPr>
            </a:br>
            <a:r>
              <a:rPr lang="it-IT" sz="2400" cap="none" dirty="0" smtClean="0">
                <a:latin typeface="Bahnschrift SemiBold" panose="020B0502040204020203" pitchFamily="34" charset="0"/>
              </a:rPr>
              <a:t/>
            </a:r>
            <a:br>
              <a:rPr lang="it-IT" sz="2400" cap="none" dirty="0" smtClean="0">
                <a:latin typeface="Bahnschrift SemiBold" panose="020B0502040204020203" pitchFamily="34" charset="0"/>
              </a:rPr>
            </a:br>
            <a:r>
              <a:rPr lang="it-IT" sz="2400" cap="none" dirty="0" smtClean="0">
                <a:latin typeface="Bahnschrift SemiBold" panose="020B0502040204020203" pitchFamily="34" charset="0"/>
              </a:rPr>
              <a:t>In </a:t>
            </a:r>
            <a:r>
              <a:rPr lang="it-IT" sz="2400" cap="none" dirty="0">
                <a:latin typeface="Bahnschrift SemiBold" panose="020B0502040204020203" pitchFamily="34" charset="0"/>
              </a:rPr>
              <a:t>una bancarella vicino alla piazza </a:t>
            </a:r>
            <a:r>
              <a:rPr lang="it-IT" sz="2400" cap="none" dirty="0" smtClean="0">
                <a:latin typeface="Bahnschrift SemiBold" panose="020B0502040204020203" pitchFamily="34" charset="0"/>
              </a:rPr>
              <a:t>centrale,  </a:t>
            </a:r>
            <a:r>
              <a:rPr lang="it-IT" sz="2400" cap="none" dirty="0">
                <a:latin typeface="Bahnschrift SemiBold" panose="020B0502040204020203" pitchFamily="34" charset="0"/>
              </a:rPr>
              <a:t>abbiamo mangiato un gelato alla fragola </a:t>
            </a:r>
            <a:r>
              <a:rPr lang="it-IT" sz="2400" cap="none" dirty="0" smtClean="0">
                <a:latin typeface="Bahnschrift SemiBold" panose="020B0502040204020203" pitchFamily="34" charset="0"/>
              </a:rPr>
              <a:t>con </a:t>
            </a:r>
            <a:r>
              <a:rPr lang="it-IT" sz="2400" cap="none" dirty="0">
                <a:latin typeface="Bahnschrift SemiBold" panose="020B0502040204020203" pitchFamily="34" charset="0"/>
              </a:rPr>
              <a:t>cioccolato</a:t>
            </a:r>
            <a:r>
              <a:rPr lang="it-IT" sz="2400" cap="none" dirty="0" smtClean="0">
                <a:latin typeface="Bahnschrift SemiBold" panose="020B0502040204020203" pitchFamily="34" charset="0"/>
              </a:rPr>
              <a:t>.</a:t>
            </a:r>
            <a:br>
              <a:rPr lang="it-IT" sz="2400" cap="none" dirty="0" smtClean="0">
                <a:latin typeface="Bahnschrift SemiBold" panose="020B0502040204020203" pitchFamily="34" charset="0"/>
              </a:rPr>
            </a:br>
            <a:r>
              <a:rPr lang="it-IT" sz="2400" cap="none" dirty="0" smtClean="0">
                <a:latin typeface="Bahnschrift SemiBold" panose="020B0502040204020203" pitchFamily="34" charset="0"/>
              </a:rPr>
              <a:t> </a:t>
            </a:r>
            <a:br>
              <a:rPr lang="it-IT" sz="2400" cap="none" dirty="0" smtClean="0">
                <a:latin typeface="Bahnschrift SemiBold" panose="020B0502040204020203" pitchFamily="34" charset="0"/>
              </a:rPr>
            </a:br>
            <a:r>
              <a:rPr lang="it-IT" sz="2400" cap="none" dirty="0" smtClean="0">
                <a:latin typeface="Bahnschrift SemiBold" panose="020B0502040204020203" pitchFamily="34" charset="0"/>
              </a:rPr>
              <a:t>Abbastanza delizioso</a:t>
            </a:r>
            <a:r>
              <a:rPr lang="it-IT" sz="2400" cap="none" dirty="0">
                <a:latin typeface="Bahnschrift SemiBold" panose="020B0502040204020203" pitchFamily="34" charset="0"/>
              </a:rPr>
              <a:t>.</a:t>
            </a:r>
            <a:endParaRPr lang="pt-BR" sz="2400" cap="none" dirty="0">
              <a:latin typeface="Bahnschrift SemiBold" panose="020B0502040204020203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879" y="152704"/>
            <a:ext cx="2225233" cy="554784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2815" y="1747035"/>
            <a:ext cx="6688195" cy="4524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085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orma livre 6">
            <a:extLst>
              <a:ext uri="{FF2B5EF4-FFF2-40B4-BE49-F238E27FC236}">
                <a16:creationId xmlns="" xmlns:a16="http://schemas.microsoft.com/office/drawing/2014/main" id="{C98F4480-8749-4E48-82BB-3A0F2F311E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78" name="Retângulo 77">
            <a:extLst>
              <a:ext uri="{FF2B5EF4-FFF2-40B4-BE49-F238E27FC236}">
                <a16:creationId xmlns="" xmlns:a16="http://schemas.microsoft.com/office/drawing/2014/main" id="{5249F694-12BA-47C4-9FF3-570372F3B9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" name="Retângulo 81">
            <a:extLst>
              <a:ext uri="{FF2B5EF4-FFF2-40B4-BE49-F238E27FC236}">
                <a16:creationId xmlns="" xmlns:a16="http://schemas.microsoft.com/office/drawing/2014/main" id="{FA0382D1-1594-4E3D-842E-04E1E5E757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387" y="152704"/>
            <a:ext cx="2608730" cy="1132361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="" xmlns:a16="http://schemas.microsoft.com/office/drawing/2014/main" id="{B3CC9E7E-C8DB-4D73-80B6-C5D35AD7F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879" y="1921643"/>
            <a:ext cx="3566174" cy="247455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it-IT" sz="2400" cap="none" dirty="0">
                <a:latin typeface="Bahnschrift SemiBold" panose="020B0502040204020203" pitchFamily="34" charset="0"/>
              </a:rPr>
              <a:t>Nel tardo pomeriggio siamo </a:t>
            </a:r>
            <a:r>
              <a:rPr lang="it-IT" sz="2400" cap="none" dirty="0" smtClean="0">
                <a:latin typeface="Bahnschrift SemiBold" panose="020B0502040204020203" pitchFamily="34" charset="0"/>
              </a:rPr>
              <a:t>tornati </a:t>
            </a:r>
            <a:r>
              <a:rPr lang="it-IT" sz="2400" cap="none" dirty="0">
                <a:latin typeface="Bahnschrift SemiBold" panose="020B0502040204020203" pitchFamily="34" charset="0"/>
              </a:rPr>
              <a:t>a Napoli. Ho colto </a:t>
            </a:r>
            <a:r>
              <a:rPr lang="it-IT" sz="2400" cap="none" dirty="0" smtClean="0">
                <a:latin typeface="Bahnschrift SemiBold" panose="020B0502040204020203" pitchFamily="34" charset="0"/>
              </a:rPr>
              <a:t>l'occasione</a:t>
            </a:r>
            <a:br>
              <a:rPr lang="it-IT" sz="2400" cap="none" dirty="0" smtClean="0">
                <a:latin typeface="Bahnschrift SemiBold" panose="020B0502040204020203" pitchFamily="34" charset="0"/>
              </a:rPr>
            </a:br>
            <a:r>
              <a:rPr lang="it-IT" sz="2400" cap="none" dirty="0" smtClean="0">
                <a:latin typeface="Bahnschrift SemiBold" panose="020B0502040204020203" pitchFamily="34" charset="0"/>
              </a:rPr>
              <a:t> </a:t>
            </a:r>
            <a:r>
              <a:rPr lang="it-IT" sz="2400" cap="none" dirty="0">
                <a:latin typeface="Bahnschrift SemiBold" panose="020B0502040204020203" pitchFamily="34" charset="0"/>
              </a:rPr>
              <a:t>per rilassarmi in macchina, </a:t>
            </a:r>
            <a:r>
              <a:rPr lang="it-IT" sz="2400" cap="none" dirty="0" smtClean="0">
                <a:latin typeface="Bahnschrift SemiBold" panose="020B0502040204020203" pitchFamily="34" charset="0"/>
              </a:rPr>
              <a:t>ammirando</a:t>
            </a:r>
            <a:br>
              <a:rPr lang="it-IT" sz="2400" cap="none" dirty="0" smtClean="0">
                <a:latin typeface="Bahnschrift SemiBold" panose="020B0502040204020203" pitchFamily="34" charset="0"/>
              </a:rPr>
            </a:br>
            <a:r>
              <a:rPr lang="it-IT" sz="2400" cap="none" dirty="0" smtClean="0">
                <a:latin typeface="Bahnschrift SemiBold" panose="020B0502040204020203" pitchFamily="34" charset="0"/>
              </a:rPr>
              <a:t> </a:t>
            </a:r>
            <a:r>
              <a:rPr lang="it-IT" sz="2400" cap="none" dirty="0">
                <a:latin typeface="Bahnschrift SemiBold" panose="020B0502040204020203" pitchFamily="34" charset="0"/>
              </a:rPr>
              <a:t>il tramonto mentre </a:t>
            </a:r>
            <a:r>
              <a:rPr lang="it-IT" sz="2400" cap="none" dirty="0" smtClean="0">
                <a:latin typeface="Bahnschrift SemiBold" panose="020B0502040204020203" pitchFamily="34" charset="0"/>
              </a:rPr>
              <a:t/>
            </a:r>
            <a:br>
              <a:rPr lang="it-IT" sz="2400" cap="none" dirty="0" smtClean="0">
                <a:latin typeface="Bahnschrift SemiBold" panose="020B0502040204020203" pitchFamily="34" charset="0"/>
              </a:rPr>
            </a:br>
            <a:r>
              <a:rPr lang="it-IT" sz="2400" cap="none" dirty="0" smtClean="0">
                <a:latin typeface="Bahnschrift SemiBold" panose="020B0502040204020203" pitchFamily="34" charset="0"/>
              </a:rPr>
              <a:t>il </a:t>
            </a:r>
            <a:r>
              <a:rPr lang="it-IT" sz="2400" cap="none" dirty="0">
                <a:latin typeface="Bahnschrift SemiBold" panose="020B0502040204020203" pitchFamily="34" charset="0"/>
              </a:rPr>
              <a:t>mio </a:t>
            </a:r>
            <a:r>
              <a:rPr lang="it-IT" sz="2400" cap="none" dirty="0" smtClean="0">
                <a:latin typeface="Bahnschrift SemiBold" panose="020B0502040204020203" pitchFamily="34" charset="0"/>
              </a:rPr>
              <a:t>fidanzato</a:t>
            </a:r>
            <a:br>
              <a:rPr lang="it-IT" sz="2400" cap="none" dirty="0" smtClean="0">
                <a:latin typeface="Bahnschrift SemiBold" panose="020B0502040204020203" pitchFamily="34" charset="0"/>
              </a:rPr>
            </a:br>
            <a:r>
              <a:rPr lang="it-IT" sz="2400" cap="none" dirty="0" smtClean="0">
                <a:latin typeface="Bahnschrift SemiBold" panose="020B0502040204020203" pitchFamily="34" charset="0"/>
              </a:rPr>
              <a:t> </a:t>
            </a:r>
            <a:r>
              <a:rPr lang="it-IT" sz="2400" cap="none" dirty="0">
                <a:latin typeface="Bahnschrift SemiBold" panose="020B0502040204020203" pitchFamily="34" charset="0"/>
              </a:rPr>
              <a:t>guidava </a:t>
            </a:r>
            <a:r>
              <a:rPr lang="it-IT" sz="2400" cap="none" dirty="0" smtClean="0">
                <a:latin typeface="Bahnschrift SemiBold" panose="020B0502040204020203" pitchFamily="34" charset="0"/>
              </a:rPr>
              <a:t>l’auto lungo </a:t>
            </a:r>
            <a:br>
              <a:rPr lang="it-IT" sz="2400" cap="none" dirty="0" smtClean="0">
                <a:latin typeface="Bahnschrift SemiBold" panose="020B0502040204020203" pitchFamily="34" charset="0"/>
              </a:rPr>
            </a:br>
            <a:r>
              <a:rPr lang="it-IT" sz="2400" cap="none" dirty="0" smtClean="0">
                <a:latin typeface="Bahnschrift SemiBold" panose="020B0502040204020203" pitchFamily="34" charset="0"/>
              </a:rPr>
              <a:t>la </a:t>
            </a:r>
            <a:r>
              <a:rPr lang="it-IT" sz="2400" cap="none" dirty="0">
                <a:latin typeface="Bahnschrift SemiBold" panose="020B0502040204020203" pitchFamily="34" charset="0"/>
              </a:rPr>
              <a:t>strada costiera, riflettendo su quanto l'Italia sia un paese ricco di </a:t>
            </a:r>
            <a:r>
              <a:rPr lang="it-IT" sz="2400" cap="none" dirty="0" smtClean="0">
                <a:latin typeface="Bahnschrift SemiBold" panose="020B0502040204020203" pitchFamily="34" charset="0"/>
              </a:rPr>
              <a:t>fascino</a:t>
            </a:r>
            <a:br>
              <a:rPr lang="it-IT" sz="2400" cap="none" dirty="0" smtClean="0">
                <a:latin typeface="Bahnschrift SemiBold" panose="020B0502040204020203" pitchFamily="34" charset="0"/>
              </a:rPr>
            </a:br>
            <a:r>
              <a:rPr lang="it-IT" sz="2400" cap="none" dirty="0" smtClean="0">
                <a:latin typeface="Bahnschrift SemiBold" panose="020B0502040204020203" pitchFamily="34" charset="0"/>
              </a:rPr>
              <a:t> </a:t>
            </a:r>
            <a:r>
              <a:rPr lang="it-IT" sz="2400" cap="none" dirty="0">
                <a:latin typeface="Bahnschrift SemiBold" panose="020B0502040204020203" pitchFamily="34" charset="0"/>
              </a:rPr>
              <a:t>e storia.</a:t>
            </a:r>
            <a:endParaRPr lang="pt-BR" sz="2400" cap="none" dirty="0">
              <a:latin typeface="Bahnschrift SemiBold" panose="020B0502040204020203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879" y="152704"/>
            <a:ext cx="2225233" cy="55478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6675" y="1404891"/>
            <a:ext cx="7024442" cy="4860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9800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orma livre 6">
            <a:extLst>
              <a:ext uri="{FF2B5EF4-FFF2-40B4-BE49-F238E27FC236}">
                <a16:creationId xmlns="" xmlns:a16="http://schemas.microsoft.com/office/drawing/2014/main" id="{C98F4480-8749-4E48-82BB-3A0F2F311E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78" name="Retângulo 77">
            <a:extLst>
              <a:ext uri="{FF2B5EF4-FFF2-40B4-BE49-F238E27FC236}">
                <a16:creationId xmlns="" xmlns:a16="http://schemas.microsoft.com/office/drawing/2014/main" id="{5249F694-12BA-47C4-9FF3-570372F3B9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3CC9E7E-C8DB-4D73-80B6-C5D35AD7F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829" y="1538239"/>
            <a:ext cx="4138566" cy="247455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pt-BR" sz="2400" b="1" cap="none" dirty="0" err="1" smtClean="0">
                <a:latin typeface="Bahnschrift SemiBold" panose="020B0502040204020203" pitchFamily="34" charset="0"/>
              </a:rPr>
              <a:t>Ciao</a:t>
            </a:r>
            <a:r>
              <a:rPr lang="pt-BR" sz="2400" b="1" cap="none" dirty="0" smtClean="0">
                <a:latin typeface="Bahnschrift SemiBold" panose="020B0502040204020203" pitchFamily="34" charset="0"/>
              </a:rPr>
              <a:t>. </a:t>
            </a:r>
            <a:br>
              <a:rPr lang="pt-BR" sz="2400" b="1" cap="none" dirty="0" smtClean="0">
                <a:latin typeface="Bahnschrift SemiBold" panose="020B0502040204020203" pitchFamily="34" charset="0"/>
              </a:rPr>
            </a:br>
            <a:r>
              <a:rPr lang="pt-BR" sz="2400" b="1" cap="none" dirty="0" smtClean="0">
                <a:latin typeface="Bahnschrift SemiBold" panose="020B0502040204020203" pitchFamily="34" charset="0"/>
              </a:rPr>
              <a:t>Mi </a:t>
            </a:r>
            <a:r>
              <a:rPr lang="pt-BR" sz="2400" b="1" cap="none" dirty="0" err="1" smtClean="0">
                <a:latin typeface="Bahnschrift SemiBold" panose="020B0502040204020203" pitchFamily="34" charset="0"/>
              </a:rPr>
              <a:t>chiamo</a:t>
            </a:r>
            <a:r>
              <a:rPr lang="pt-BR" sz="2400" b="1" cap="none" dirty="0" smtClean="0">
                <a:latin typeface="Bahnschrift SemiBold" panose="020B0502040204020203" pitchFamily="34" charset="0"/>
              </a:rPr>
              <a:t> Anna </a:t>
            </a:r>
            <a:br>
              <a:rPr lang="pt-BR" sz="2400" b="1" cap="none" dirty="0" smtClean="0">
                <a:latin typeface="Bahnschrift SemiBold" panose="020B0502040204020203" pitchFamily="34" charset="0"/>
              </a:rPr>
            </a:br>
            <a:r>
              <a:rPr lang="pt-BR" sz="2400" b="1" cap="none" dirty="0" smtClean="0">
                <a:latin typeface="Bahnschrift SemiBold" panose="020B0502040204020203" pitchFamily="34" charset="0"/>
              </a:rPr>
              <a:t>e </a:t>
            </a:r>
            <a:r>
              <a:rPr lang="pt-BR" sz="2400" b="1" cap="none" dirty="0" err="1" smtClean="0">
                <a:latin typeface="Bahnschrift SemiBold" panose="020B0502040204020203" pitchFamily="34" charset="0"/>
              </a:rPr>
              <a:t>Oggi</a:t>
            </a:r>
            <a:r>
              <a:rPr lang="pt-BR" sz="2400" b="1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b="1" cap="none" dirty="0" err="1" smtClean="0">
                <a:latin typeface="Bahnschrift SemiBold" panose="020B0502040204020203" pitchFamily="34" charset="0"/>
              </a:rPr>
              <a:t>esploro</a:t>
            </a:r>
            <a:r>
              <a:rPr lang="pt-BR" sz="2400" b="1" cap="none" dirty="0" smtClean="0">
                <a:latin typeface="Bahnschrift SemiBold" panose="020B0502040204020203" pitchFamily="34" charset="0"/>
              </a:rPr>
              <a:t/>
            </a:r>
            <a:br>
              <a:rPr lang="pt-BR" sz="2400" b="1" cap="none" dirty="0" smtClean="0">
                <a:latin typeface="Bahnschrift SemiBold" panose="020B0502040204020203" pitchFamily="34" charset="0"/>
              </a:rPr>
            </a:br>
            <a:r>
              <a:rPr lang="pt-BR" sz="2400" b="1" cap="none" dirty="0" smtClean="0">
                <a:latin typeface="Bahnschrift SemiBold" panose="020B0502040204020203" pitchFamily="34" charset="0"/>
              </a:rPr>
              <a:t>una belíssima </a:t>
            </a:r>
            <a:r>
              <a:rPr lang="pt-BR" sz="2400" b="1" cap="none" dirty="0" err="1" smtClean="0">
                <a:latin typeface="Bahnschrift SemiBold" panose="020B0502040204020203" pitchFamily="34" charset="0"/>
              </a:rPr>
              <a:t>città</a:t>
            </a:r>
            <a:r>
              <a:rPr lang="pt-BR" sz="2400" b="1" cap="none" dirty="0" smtClean="0">
                <a:latin typeface="Bahnschrift SemiBold" panose="020B0502040204020203" pitchFamily="34" charset="0"/>
              </a:rPr>
              <a:t/>
            </a:r>
            <a:br>
              <a:rPr lang="pt-BR" sz="2400" b="1" cap="none" dirty="0" smtClean="0">
                <a:latin typeface="Bahnschrift SemiBold" panose="020B0502040204020203" pitchFamily="34" charset="0"/>
              </a:rPr>
            </a:br>
            <a:r>
              <a:rPr lang="pt-BR" sz="2400" b="1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b="1" cap="none" dirty="0" err="1" smtClean="0">
                <a:latin typeface="Bahnschrift SemiBold" panose="020B0502040204020203" pitchFamily="34" charset="0"/>
              </a:rPr>
              <a:t>nella</a:t>
            </a:r>
            <a:r>
              <a:rPr lang="pt-BR" sz="2400" b="1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b="1" cap="none" dirty="0" err="1" smtClean="0">
                <a:latin typeface="Bahnschrift SemiBold" panose="020B0502040204020203" pitchFamily="34" charset="0"/>
              </a:rPr>
              <a:t>campagna</a:t>
            </a:r>
            <a:r>
              <a:rPr lang="pt-BR" sz="2400" b="1" cap="none" dirty="0" smtClean="0">
                <a:latin typeface="Bahnschrift SemiBold" panose="020B0502040204020203" pitchFamily="34" charset="0"/>
              </a:rPr>
              <a:t> Italiana.</a:t>
            </a:r>
            <a:br>
              <a:rPr lang="pt-BR" sz="2400" b="1" cap="none" dirty="0" smtClean="0">
                <a:latin typeface="Bahnschrift SemiBold" panose="020B0502040204020203" pitchFamily="34" charset="0"/>
              </a:rPr>
            </a:br>
            <a:r>
              <a:rPr lang="pt-BR" sz="2400" b="1" cap="none" dirty="0" smtClean="0">
                <a:latin typeface="Bahnschrift SemiBold" panose="020B0502040204020203" pitchFamily="34" charset="0"/>
              </a:rPr>
              <a:t>La </a:t>
            </a:r>
            <a:r>
              <a:rPr lang="pt-BR" sz="2400" b="1" cap="none" dirty="0" err="1" smtClean="0">
                <a:latin typeface="Bahnschrift SemiBold" panose="020B0502040204020203" pitchFamily="34" charset="0"/>
              </a:rPr>
              <a:t>città</a:t>
            </a:r>
            <a:r>
              <a:rPr lang="pt-BR" sz="2400" b="1" cap="none" dirty="0" smtClean="0">
                <a:latin typeface="Bahnschrift SemiBold" panose="020B0502040204020203" pitchFamily="34" charset="0"/>
              </a:rPr>
              <a:t> si </a:t>
            </a:r>
            <a:r>
              <a:rPr lang="pt-BR" sz="2400" b="1" cap="none" dirty="0" err="1" smtClean="0">
                <a:latin typeface="Bahnschrift SemiBold" panose="020B0502040204020203" pitchFamily="34" charset="0"/>
              </a:rPr>
              <a:t>chiama</a:t>
            </a:r>
            <a:r>
              <a:rPr lang="pt-BR" sz="2400" b="1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b="1" cap="none" dirty="0" err="1" smtClean="0">
                <a:latin typeface="Bahnschrift SemiBold" panose="020B0502040204020203" pitchFamily="34" charset="0"/>
              </a:rPr>
              <a:t>Avellino</a:t>
            </a:r>
            <a:r>
              <a:rPr lang="pt-BR" sz="2400" b="1" cap="none" dirty="0" smtClean="0">
                <a:latin typeface="Bahnschrift SemiBold" panose="020B0502040204020203" pitchFamily="34" charset="0"/>
              </a:rPr>
              <a:t>.</a:t>
            </a:r>
            <a:br>
              <a:rPr lang="pt-BR" sz="2400" b="1" cap="none" dirty="0" smtClean="0">
                <a:latin typeface="Bahnschrift SemiBold" panose="020B0502040204020203" pitchFamily="34" charset="0"/>
              </a:rPr>
            </a:br>
            <a:r>
              <a:rPr lang="pt-BR" sz="2400" b="1" cap="none" dirty="0">
                <a:latin typeface="Bahnschrift SemiBold" panose="020B0502040204020203" pitchFamily="34" charset="0"/>
              </a:rPr>
              <a:t/>
            </a:r>
            <a:br>
              <a:rPr lang="pt-BR" sz="2400" b="1" cap="none" dirty="0">
                <a:latin typeface="Bahnschrift SemiBold" panose="020B0502040204020203" pitchFamily="34" charset="0"/>
              </a:rPr>
            </a:br>
            <a:r>
              <a:rPr lang="it-IT" sz="2400" b="1" cap="none" dirty="0">
                <a:latin typeface="Bahnschrift" panose="020B0502040204020203" pitchFamily="34" charset="0"/>
              </a:rPr>
              <a:t>Avellino è un comune italiano di oltre </a:t>
            </a:r>
            <a:r>
              <a:rPr lang="it-IT" sz="2400" b="1" cap="none" dirty="0" smtClean="0">
                <a:latin typeface="Bahnschrift" panose="020B0502040204020203" pitchFamily="34" charset="0"/>
              </a:rPr>
              <a:t/>
            </a:r>
            <a:br>
              <a:rPr lang="it-IT" sz="2400" b="1" cap="none" dirty="0" smtClean="0">
                <a:latin typeface="Bahnschrift" panose="020B0502040204020203" pitchFamily="34" charset="0"/>
              </a:rPr>
            </a:br>
            <a:r>
              <a:rPr lang="it-IT" sz="2400" b="1" cap="none" dirty="0" smtClean="0">
                <a:latin typeface="Bahnschrift" panose="020B0502040204020203" pitchFamily="34" charset="0"/>
              </a:rPr>
              <a:t>51.000 </a:t>
            </a:r>
            <a:r>
              <a:rPr lang="it-IT" sz="2400" b="1" cap="none" dirty="0">
                <a:latin typeface="Bahnschrift" panose="020B0502040204020203" pitchFamily="34" charset="0"/>
              </a:rPr>
              <a:t>abitanti</a:t>
            </a:r>
            <a:r>
              <a:rPr lang="it-IT" sz="2400" b="1" cap="none" dirty="0" smtClean="0">
                <a:latin typeface="Bahnschrift" panose="020B0502040204020203" pitchFamily="34" charset="0"/>
              </a:rPr>
              <a:t>,</a:t>
            </a:r>
            <a:br>
              <a:rPr lang="it-IT" sz="2400" b="1" cap="none" dirty="0" smtClean="0">
                <a:latin typeface="Bahnschrift" panose="020B0502040204020203" pitchFamily="34" charset="0"/>
              </a:rPr>
            </a:br>
            <a:r>
              <a:rPr lang="it-IT" sz="2400" b="1" cap="none" dirty="0" smtClean="0">
                <a:latin typeface="Bahnschrift" panose="020B0502040204020203" pitchFamily="34" charset="0"/>
              </a:rPr>
              <a:t>capoluogo </a:t>
            </a:r>
            <a:br>
              <a:rPr lang="it-IT" sz="2400" b="1" cap="none" dirty="0" smtClean="0">
                <a:latin typeface="Bahnschrift" panose="020B0502040204020203" pitchFamily="34" charset="0"/>
              </a:rPr>
            </a:br>
            <a:r>
              <a:rPr lang="it-IT" sz="2400" b="1" cap="none" dirty="0" smtClean="0">
                <a:latin typeface="Bahnschrift" panose="020B0502040204020203" pitchFamily="34" charset="0"/>
              </a:rPr>
              <a:t>dell'omonima </a:t>
            </a:r>
            <a:br>
              <a:rPr lang="it-IT" sz="2400" b="1" cap="none" dirty="0" smtClean="0">
                <a:latin typeface="Bahnschrift" panose="020B0502040204020203" pitchFamily="34" charset="0"/>
              </a:rPr>
            </a:br>
            <a:r>
              <a:rPr lang="it-IT" sz="2400" b="1" cap="none" dirty="0" smtClean="0">
                <a:latin typeface="Bahnschrift" panose="020B0502040204020203" pitchFamily="34" charset="0"/>
              </a:rPr>
              <a:t>provincia</a:t>
            </a:r>
            <a:br>
              <a:rPr lang="it-IT" sz="2400" b="1" cap="none" dirty="0" smtClean="0">
                <a:latin typeface="Bahnschrift" panose="020B0502040204020203" pitchFamily="34" charset="0"/>
              </a:rPr>
            </a:br>
            <a:r>
              <a:rPr lang="it-IT" sz="2400" b="1" cap="none" dirty="0" smtClean="0">
                <a:latin typeface="Bahnschrift" panose="020B0502040204020203" pitchFamily="34" charset="0"/>
              </a:rPr>
              <a:t> </a:t>
            </a:r>
            <a:r>
              <a:rPr lang="it-IT" sz="2400" b="1" cap="none" dirty="0">
                <a:latin typeface="Bahnschrift" panose="020B0502040204020203" pitchFamily="34" charset="0"/>
              </a:rPr>
              <a:t>in </a:t>
            </a:r>
            <a:r>
              <a:rPr lang="it-IT" sz="2400" b="1" cap="none" dirty="0" smtClean="0">
                <a:latin typeface="Bahnschrift" panose="020B0502040204020203" pitchFamily="34" charset="0"/>
              </a:rPr>
              <a:t>campania.</a:t>
            </a:r>
            <a:r>
              <a:rPr lang="pt-BR" sz="2400" b="1" cap="none" dirty="0" smtClean="0">
                <a:latin typeface="Bahnschrift SemiBold" panose="020B0502040204020203" pitchFamily="34" charset="0"/>
              </a:rPr>
              <a:t/>
            </a:r>
            <a:br>
              <a:rPr lang="pt-BR" sz="2400" b="1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 smtClean="0">
                <a:latin typeface="Bahnschrift SemiBold" panose="020B0502040204020203" pitchFamily="34" charset="0"/>
              </a:rPr>
              <a:t/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>
                <a:latin typeface="Bahnschrift SemiBold" panose="020B0502040204020203" pitchFamily="34" charset="0"/>
              </a:rPr>
              <a:t/>
            </a:r>
            <a:br>
              <a:rPr lang="pt-BR" sz="2400" cap="none" dirty="0">
                <a:latin typeface="Bahnschrift SemiBold" panose="020B0502040204020203" pitchFamily="34" charset="0"/>
              </a:rPr>
            </a:br>
            <a:endParaRPr lang="pt-BR" sz="2400" cap="none" dirty="0">
              <a:latin typeface="Bahnschrift SemiBold" panose="020B0502040204020203" pitchFamily="34" charset="0"/>
            </a:endParaRPr>
          </a:p>
        </p:txBody>
      </p:sp>
      <p:sp>
        <p:nvSpPr>
          <p:cNvPr id="82" name="Retângulo 81">
            <a:extLst>
              <a:ext uri="{FF2B5EF4-FFF2-40B4-BE49-F238E27FC236}">
                <a16:creationId xmlns="" xmlns:a16="http://schemas.microsoft.com/office/drawing/2014/main" id="{FA0382D1-1594-4E3D-842E-04E1E5E757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988" y="152704"/>
            <a:ext cx="2608730" cy="107678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879" y="152704"/>
            <a:ext cx="2225233" cy="55478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7213" y="1457608"/>
            <a:ext cx="6463505" cy="4311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915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orma livre 6">
            <a:extLst>
              <a:ext uri="{FF2B5EF4-FFF2-40B4-BE49-F238E27FC236}">
                <a16:creationId xmlns="" xmlns:a16="http://schemas.microsoft.com/office/drawing/2014/main" id="{C98F4480-8749-4E48-82BB-3A0F2F311E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78" name="Retângulo 77">
            <a:extLst>
              <a:ext uri="{FF2B5EF4-FFF2-40B4-BE49-F238E27FC236}">
                <a16:creationId xmlns="" xmlns:a16="http://schemas.microsoft.com/office/drawing/2014/main" id="{5249F694-12BA-47C4-9FF3-570372F3B9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" name="Retângulo 81">
            <a:extLst>
              <a:ext uri="{FF2B5EF4-FFF2-40B4-BE49-F238E27FC236}">
                <a16:creationId xmlns="" xmlns:a16="http://schemas.microsoft.com/office/drawing/2014/main" id="{FA0382D1-1594-4E3D-842E-04E1E5E757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438" y="69711"/>
            <a:ext cx="2608730" cy="1059203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="" xmlns:a16="http://schemas.microsoft.com/office/drawing/2014/main" id="{B3CC9E7E-C8DB-4D73-80B6-C5D35AD7F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588" y="1532415"/>
            <a:ext cx="4138566" cy="247455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it-IT" sz="2400" b="1" cap="none" dirty="0" smtClean="0">
                <a:latin typeface="Bahnschrift" panose="020B0502040204020203" pitchFamily="34" charset="0"/>
              </a:rPr>
              <a:t>.</a:t>
            </a:r>
            <a:r>
              <a:rPr lang="it-IT" sz="2400" b="1" cap="none" dirty="0">
                <a:latin typeface="Bahnschrift" panose="020B0502040204020203" pitchFamily="34" charset="0"/>
              </a:rPr>
              <a:t/>
            </a:r>
            <a:br>
              <a:rPr lang="it-IT" sz="2400" b="1" cap="none" dirty="0">
                <a:latin typeface="Bahnschrift" panose="020B0502040204020203" pitchFamily="34" charset="0"/>
              </a:rPr>
            </a:br>
            <a:r>
              <a:rPr lang="it-IT" sz="2400" b="1" cap="none" dirty="0">
                <a:latin typeface="Bahnschrift" panose="020B0502040204020203" pitchFamily="34" charset="0"/>
              </a:rPr>
              <a:t>Io e il mio fidanzato siamo arrivati ​​qui intorno alle 9</a:t>
            </a:r>
            <a:r>
              <a:rPr lang="it-IT" sz="2400" b="1" cap="none" dirty="0" smtClean="0">
                <a:latin typeface="Bahnschrift" panose="020B0502040204020203" pitchFamily="34" charset="0"/>
              </a:rPr>
              <a:t>.</a:t>
            </a:r>
            <a:br>
              <a:rPr lang="it-IT" sz="2400" b="1" cap="none" dirty="0" smtClean="0">
                <a:latin typeface="Bahnschrift" panose="020B0502040204020203" pitchFamily="34" charset="0"/>
              </a:rPr>
            </a:br>
            <a:r>
              <a:rPr lang="it-IT" sz="2400" b="1" cap="none" dirty="0">
                <a:latin typeface="Bahnschrift" panose="020B0502040204020203" pitchFamily="34" charset="0"/>
              </a:rPr>
              <a:t/>
            </a:r>
            <a:br>
              <a:rPr lang="it-IT" sz="2400" b="1" cap="none" dirty="0">
                <a:latin typeface="Bahnschrift" panose="020B0502040204020203" pitchFamily="34" charset="0"/>
              </a:rPr>
            </a:br>
            <a:r>
              <a:rPr lang="it-IT" sz="2400" b="1" cap="none" dirty="0" smtClean="0">
                <a:latin typeface="Bahnschrift" panose="020B0502040204020203" pitchFamily="34" charset="0"/>
              </a:rPr>
              <a:t> </a:t>
            </a:r>
            <a:r>
              <a:rPr lang="it-IT" sz="2400" b="1" cap="none" dirty="0">
                <a:latin typeface="Bahnschrift" panose="020B0502040204020203" pitchFamily="34" charset="0"/>
              </a:rPr>
              <a:t>Veniamo da Napoli</a:t>
            </a:r>
            <a:r>
              <a:rPr lang="it-IT" sz="2400" b="1" cap="none" dirty="0" smtClean="0">
                <a:latin typeface="Bahnschrift" panose="020B0502040204020203" pitchFamily="34" charset="0"/>
              </a:rPr>
              <a:t>,</a:t>
            </a:r>
            <a:br>
              <a:rPr lang="it-IT" sz="2400" b="1" cap="none" dirty="0" smtClean="0">
                <a:latin typeface="Bahnschrift" panose="020B0502040204020203" pitchFamily="34" charset="0"/>
              </a:rPr>
            </a:br>
            <a:r>
              <a:rPr lang="it-IT" sz="2400" b="1" cap="none" dirty="0" smtClean="0">
                <a:latin typeface="Bahnschrift" panose="020B0502040204020203" pitchFamily="34" charset="0"/>
              </a:rPr>
              <a:t> </a:t>
            </a:r>
            <a:r>
              <a:rPr lang="it-IT" sz="2400" b="1" cap="none" dirty="0">
                <a:latin typeface="Bahnschrift" panose="020B0502040204020203" pitchFamily="34" charset="0"/>
              </a:rPr>
              <a:t>che dista 53 chilometri da qui</a:t>
            </a:r>
            <a:r>
              <a:rPr lang="it-IT" sz="2400" b="1" cap="none" dirty="0" smtClean="0">
                <a:latin typeface="Bahnschrift" panose="020B0502040204020203" pitchFamily="34" charset="0"/>
              </a:rPr>
              <a:t>.</a:t>
            </a:r>
            <a:br>
              <a:rPr lang="it-IT" sz="2400" b="1" cap="none" dirty="0" smtClean="0">
                <a:latin typeface="Bahnschrift" panose="020B0502040204020203" pitchFamily="34" charset="0"/>
              </a:rPr>
            </a:br>
            <a:r>
              <a:rPr lang="it-IT" sz="2400" b="1" cap="none" dirty="0">
                <a:latin typeface="Bahnschrift" panose="020B0502040204020203" pitchFamily="34" charset="0"/>
              </a:rPr>
              <a:t/>
            </a:r>
            <a:br>
              <a:rPr lang="it-IT" sz="2400" b="1" cap="none" dirty="0">
                <a:latin typeface="Bahnschrift" panose="020B0502040204020203" pitchFamily="34" charset="0"/>
              </a:rPr>
            </a:br>
            <a:r>
              <a:rPr lang="it-IT" sz="2400" b="1" cap="none" dirty="0">
                <a:latin typeface="Bahnschrift" panose="020B0502040204020203" pitchFamily="34" charset="0"/>
              </a:rPr>
              <a:t>Abbiamo fatto il viaggio </a:t>
            </a:r>
            <a:r>
              <a:rPr lang="it-IT" sz="2400" b="1" cap="none" dirty="0" smtClean="0">
                <a:latin typeface="Bahnschrift" panose="020B0502040204020203" pitchFamily="34" charset="0"/>
              </a:rPr>
              <a:t/>
            </a:r>
            <a:br>
              <a:rPr lang="it-IT" sz="2400" b="1" cap="none" dirty="0" smtClean="0">
                <a:latin typeface="Bahnschrift" panose="020B0502040204020203" pitchFamily="34" charset="0"/>
              </a:rPr>
            </a:br>
            <a:r>
              <a:rPr lang="it-IT" sz="2400" b="1" cap="none" dirty="0" smtClean="0">
                <a:latin typeface="Bahnschrift" panose="020B0502040204020203" pitchFamily="34" charset="0"/>
              </a:rPr>
              <a:t>in </a:t>
            </a:r>
            <a:r>
              <a:rPr lang="it-IT" sz="2400" b="1" cap="none" dirty="0">
                <a:latin typeface="Bahnschrift" panose="020B0502040204020203" pitchFamily="34" charset="0"/>
              </a:rPr>
              <a:t>auto, che è molto più </a:t>
            </a:r>
            <a:r>
              <a:rPr lang="it-IT" sz="2400" b="1" cap="none" dirty="0" smtClean="0">
                <a:latin typeface="Bahnschrift" panose="020B0502040204020203" pitchFamily="34" charset="0"/>
              </a:rPr>
              <a:t>confortevole </a:t>
            </a:r>
            <a:r>
              <a:rPr lang="it-IT" sz="2400" b="1" cap="none" dirty="0">
                <a:latin typeface="Bahnschrift" panose="020B0502040204020203" pitchFamily="34" charset="0"/>
              </a:rPr>
              <a:t>e veloce</a:t>
            </a:r>
            <a:r>
              <a:rPr lang="it-IT" sz="2400" b="1" cap="none" dirty="0" smtClean="0">
                <a:latin typeface="Bahnschrift" panose="020B0502040204020203" pitchFamily="34" charset="0"/>
              </a:rPr>
              <a:t>.</a:t>
            </a:r>
            <a:br>
              <a:rPr lang="it-IT" sz="2400" b="1" cap="none" dirty="0" smtClean="0">
                <a:latin typeface="Bahnschrift" panose="020B0502040204020203" pitchFamily="34" charset="0"/>
              </a:rPr>
            </a:br>
            <a:r>
              <a:rPr lang="it-IT" sz="2400" b="1" cap="none" dirty="0">
                <a:latin typeface="Bahnschrift" panose="020B0502040204020203" pitchFamily="34" charset="0"/>
              </a:rPr>
              <a:t/>
            </a:r>
            <a:br>
              <a:rPr lang="it-IT" sz="2400" b="1" cap="none" dirty="0">
                <a:latin typeface="Bahnschrift" panose="020B0502040204020203" pitchFamily="34" charset="0"/>
              </a:rPr>
            </a:br>
            <a:r>
              <a:rPr lang="it-IT" sz="2400" b="1" cap="none" dirty="0">
                <a:latin typeface="Bahnschrift" panose="020B0502040204020203" pitchFamily="34" charset="0"/>
              </a:rPr>
              <a:t>Ma è anche </a:t>
            </a:r>
            <a:r>
              <a:rPr lang="it-IT" sz="2400" b="1" cap="none" dirty="0" smtClean="0">
                <a:latin typeface="Bahnschrift" panose="020B0502040204020203" pitchFamily="34" charset="0"/>
              </a:rPr>
              <a:t>possibile</a:t>
            </a:r>
            <a:br>
              <a:rPr lang="it-IT" sz="2400" b="1" cap="none" dirty="0" smtClean="0">
                <a:latin typeface="Bahnschrift" panose="020B0502040204020203" pitchFamily="34" charset="0"/>
              </a:rPr>
            </a:br>
            <a:r>
              <a:rPr lang="it-IT" sz="2400" b="1" cap="none" dirty="0" smtClean="0">
                <a:latin typeface="Bahnschrift" panose="020B0502040204020203" pitchFamily="34" charset="0"/>
              </a:rPr>
              <a:t> </a:t>
            </a:r>
            <a:r>
              <a:rPr lang="it-IT" sz="2400" b="1" cap="none" dirty="0">
                <a:latin typeface="Bahnschrift" panose="020B0502040204020203" pitchFamily="34" charset="0"/>
              </a:rPr>
              <a:t>fare questo splendido viaggio in treno.</a:t>
            </a:r>
            <a:r>
              <a:rPr lang="pt-BR" sz="2400" b="1" cap="none" dirty="0">
                <a:latin typeface="Bahnschrift" panose="020B0502040204020203" pitchFamily="34" charset="0"/>
              </a:rPr>
              <a:t/>
            </a:r>
            <a:br>
              <a:rPr lang="pt-BR" sz="2400" b="1" cap="none" dirty="0">
                <a:latin typeface="Bahnschrift" panose="020B0502040204020203" pitchFamily="34" charset="0"/>
              </a:rPr>
            </a:br>
            <a:r>
              <a:rPr lang="pt-BR" sz="2400" cap="none" dirty="0">
                <a:latin typeface="Bahnschrift SemiBold" panose="020B0502040204020203" pitchFamily="34" charset="0"/>
              </a:rPr>
              <a:t/>
            </a:r>
            <a:br>
              <a:rPr lang="pt-BR" sz="2400" cap="none" dirty="0">
                <a:latin typeface="Bahnschrift SemiBold" panose="020B0502040204020203" pitchFamily="34" charset="0"/>
              </a:rPr>
            </a:br>
            <a:r>
              <a:rPr lang="pt-BR" sz="2400" cap="none" dirty="0" smtClean="0">
                <a:latin typeface="Bahnschrift SemiBold" panose="020B0502040204020203" pitchFamily="34" charset="0"/>
              </a:rPr>
              <a:t/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>
                <a:latin typeface="Bahnschrift SemiBold" panose="020B0502040204020203" pitchFamily="34" charset="0"/>
              </a:rPr>
              <a:t/>
            </a:r>
            <a:br>
              <a:rPr lang="pt-BR" sz="2400" cap="none" dirty="0">
                <a:latin typeface="Bahnschrift SemiBold" panose="020B0502040204020203" pitchFamily="34" charset="0"/>
              </a:rPr>
            </a:br>
            <a:endParaRPr lang="pt-BR" sz="2400" cap="none" dirty="0">
              <a:latin typeface="Bahnschrift SemiBold" panose="020B0502040204020203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879" y="152704"/>
            <a:ext cx="2225233" cy="554784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9918" y="1532415"/>
            <a:ext cx="6226875" cy="4678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3731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orma livre 6">
            <a:extLst>
              <a:ext uri="{FF2B5EF4-FFF2-40B4-BE49-F238E27FC236}">
                <a16:creationId xmlns="" xmlns:a16="http://schemas.microsoft.com/office/drawing/2014/main" id="{C98F4480-8749-4E48-82BB-3A0F2F311E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78" name="Retângulo 77">
            <a:extLst>
              <a:ext uri="{FF2B5EF4-FFF2-40B4-BE49-F238E27FC236}">
                <a16:creationId xmlns="" xmlns:a16="http://schemas.microsoft.com/office/drawing/2014/main" id="{5249F694-12BA-47C4-9FF3-570372F3B9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" name="Retângulo 81">
            <a:extLst>
              <a:ext uri="{FF2B5EF4-FFF2-40B4-BE49-F238E27FC236}">
                <a16:creationId xmlns="" xmlns:a16="http://schemas.microsoft.com/office/drawing/2014/main" id="{FA0382D1-1594-4E3D-842E-04E1E5E757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046" y="152704"/>
            <a:ext cx="2608730" cy="1076786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="" xmlns:a16="http://schemas.microsoft.com/office/drawing/2014/main" id="{B3CC9E7E-C8DB-4D73-80B6-C5D35AD7F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645" y="2490853"/>
            <a:ext cx="4138566" cy="247455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pt-BR" sz="2400" cap="none" dirty="0" err="1" smtClean="0">
                <a:latin typeface="Bahnschrift SemiBold" panose="020B0502040204020203" pitchFamily="34" charset="0"/>
              </a:rPr>
              <a:t>Iniziamo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la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mattina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/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 err="1" smtClean="0">
                <a:latin typeface="Bahnschrift SemiBold" panose="020B0502040204020203" pitchFamily="34" charset="0"/>
              </a:rPr>
              <a:t>con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un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cappuccino</a:t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 smtClean="0">
                <a:latin typeface="Bahnschrift SemiBold" panose="020B0502040204020203" pitchFamily="34" charset="0"/>
              </a:rPr>
              <a:t> e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un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corneto</a:t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appena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sfornato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/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all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b="1" cap="none" dirty="0" err="1" smtClean="0">
                <a:solidFill>
                  <a:srgbClr val="FF0000"/>
                </a:solidFill>
                <a:latin typeface="Bahnschrift SemiBold" panose="020B0502040204020203" pitchFamily="34" charset="0"/>
              </a:rPr>
              <a:t>Caffè</a:t>
            </a:r>
            <a:r>
              <a:rPr lang="pt-BR" sz="2400" b="1" cap="none" dirty="0" smtClean="0">
                <a:solidFill>
                  <a:srgbClr val="FF0000"/>
                </a:solidFill>
                <a:latin typeface="Bahnschrift SemiBold" panose="020B0502040204020203" pitchFamily="34" charset="0"/>
              </a:rPr>
              <a:t> Vecchia Napoli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.</a:t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>
                <a:latin typeface="Bahnschrift SemiBold" panose="020B0502040204020203" pitchFamily="34" charset="0"/>
              </a:rPr>
              <a:t/>
            </a:r>
            <a:br>
              <a:rPr lang="pt-BR" sz="2400" cap="none" dirty="0">
                <a:latin typeface="Bahnschrift SemiBold" panose="020B0502040204020203" pitchFamily="34" charset="0"/>
              </a:rPr>
            </a:br>
            <a:r>
              <a:rPr lang="pt-BR" sz="2400" cap="none" dirty="0" smtClean="0">
                <a:latin typeface="Bahnschrift SemiBold" panose="020B0502040204020203" pitchFamily="34" charset="0"/>
              </a:rPr>
              <a:t>Dopo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colazione</a:t>
            </a:r>
            <a:r>
              <a:rPr lang="it-IT" sz="2400" cap="none" dirty="0" smtClean="0">
                <a:latin typeface="Bahnschrift SemiBold" panose="020B0502040204020203" pitchFamily="34" charset="0"/>
              </a:rPr>
              <a:t>,</a:t>
            </a:r>
            <a:br>
              <a:rPr lang="it-IT" sz="2400" cap="none" dirty="0" smtClean="0">
                <a:latin typeface="Bahnschrift SemiBold" panose="020B0502040204020203" pitchFamily="34" charset="0"/>
              </a:rPr>
            </a:br>
            <a:r>
              <a:rPr lang="it-IT" sz="2400" cap="none" dirty="0" smtClean="0">
                <a:latin typeface="Bahnschrift SemiBold" panose="020B0502040204020203" pitchFamily="34" charset="0"/>
              </a:rPr>
              <a:t> </a:t>
            </a:r>
            <a:r>
              <a:rPr lang="it-IT" sz="2400" cap="none" dirty="0">
                <a:latin typeface="Bahnschrift SemiBold" panose="020B0502040204020203" pitchFamily="34" charset="0"/>
              </a:rPr>
              <a:t>abbiamo visitato </a:t>
            </a:r>
            <a:r>
              <a:rPr lang="it-IT" sz="2400" cap="none" dirty="0" smtClean="0">
                <a:latin typeface="Bahnschrift SemiBold" panose="020B0502040204020203" pitchFamily="34" charset="0"/>
              </a:rPr>
              <a:t>il</a:t>
            </a:r>
            <a:br>
              <a:rPr lang="it-IT" sz="2400" cap="none" dirty="0" smtClean="0">
                <a:latin typeface="Bahnschrift SemiBold" panose="020B0502040204020203" pitchFamily="34" charset="0"/>
              </a:rPr>
            </a:br>
            <a:r>
              <a:rPr lang="it-IT" sz="2400" cap="none" dirty="0" smtClean="0">
                <a:latin typeface="Bahnschrift SemiBold" panose="020B0502040204020203" pitchFamily="34" charset="0"/>
              </a:rPr>
              <a:t> </a:t>
            </a:r>
            <a:r>
              <a:rPr lang="it-IT" sz="2400" cap="none" dirty="0">
                <a:latin typeface="Bahnschrift SemiBold" panose="020B0502040204020203" pitchFamily="34" charset="0"/>
              </a:rPr>
              <a:t>centro storico </a:t>
            </a:r>
            <a:r>
              <a:rPr lang="it-IT" sz="2400" cap="none" dirty="0" smtClean="0">
                <a:latin typeface="Bahnschrift SemiBold" panose="020B0502040204020203" pitchFamily="34" charset="0"/>
              </a:rPr>
              <a:t/>
            </a:r>
            <a:br>
              <a:rPr lang="it-IT" sz="2400" cap="none" dirty="0" smtClean="0">
                <a:latin typeface="Bahnschrift SemiBold" panose="020B0502040204020203" pitchFamily="34" charset="0"/>
              </a:rPr>
            </a:br>
            <a:r>
              <a:rPr lang="it-IT" sz="2400" cap="none" dirty="0" smtClean="0">
                <a:latin typeface="Bahnschrift SemiBold" panose="020B0502040204020203" pitchFamily="34" charset="0"/>
              </a:rPr>
              <a:t>della </a:t>
            </a:r>
            <a:r>
              <a:rPr lang="it-IT" sz="2400" cap="none" dirty="0">
                <a:latin typeface="Bahnschrift SemiBold" panose="020B0502040204020203" pitchFamily="34" charset="0"/>
              </a:rPr>
              <a:t>città.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/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 smtClean="0">
                <a:latin typeface="Bahnschrift SemiBold" panose="020B0502040204020203" pitchFamily="34" charset="0"/>
              </a:rPr>
              <a:t/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>
                <a:latin typeface="Bahnschrift SemiBold" panose="020B0502040204020203" pitchFamily="34" charset="0"/>
              </a:rPr>
              <a:t/>
            </a:r>
            <a:br>
              <a:rPr lang="pt-BR" sz="2400" cap="none" dirty="0">
                <a:latin typeface="Bahnschrift SemiBold" panose="020B0502040204020203" pitchFamily="34" charset="0"/>
              </a:rPr>
            </a:br>
            <a:r>
              <a:rPr lang="pt-BR" sz="2400" cap="none" dirty="0" smtClean="0">
                <a:latin typeface="Bahnschrift SemiBold" panose="020B0502040204020203" pitchFamily="34" charset="0"/>
              </a:rPr>
              <a:t/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>
                <a:latin typeface="Bahnschrift SemiBold" panose="020B0502040204020203" pitchFamily="34" charset="0"/>
              </a:rPr>
              <a:t/>
            </a:r>
            <a:br>
              <a:rPr lang="pt-BR" sz="2400" cap="none" dirty="0">
                <a:latin typeface="Bahnschrift SemiBold" panose="020B0502040204020203" pitchFamily="34" charset="0"/>
              </a:rPr>
            </a:br>
            <a:r>
              <a:rPr lang="pt-BR" sz="2400" cap="none" dirty="0" smtClean="0">
                <a:latin typeface="Bahnschrift SemiBold" panose="020B0502040204020203" pitchFamily="34" charset="0"/>
              </a:rPr>
              <a:t/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>
                <a:latin typeface="Bahnschrift SemiBold" panose="020B0502040204020203" pitchFamily="34" charset="0"/>
              </a:rPr>
              <a:t/>
            </a:r>
            <a:br>
              <a:rPr lang="pt-BR" sz="2400" cap="none" dirty="0">
                <a:latin typeface="Bahnschrift SemiBold" panose="020B0502040204020203" pitchFamily="34" charset="0"/>
              </a:rPr>
            </a:br>
            <a:endParaRPr lang="pt-BR" sz="2400" cap="none" dirty="0">
              <a:latin typeface="Bahnschrift SemiBold" panose="020B0502040204020203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879" y="152704"/>
            <a:ext cx="2225233" cy="55478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9485" y="1457607"/>
            <a:ext cx="5912292" cy="5278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8087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orma livre 6">
            <a:extLst>
              <a:ext uri="{FF2B5EF4-FFF2-40B4-BE49-F238E27FC236}">
                <a16:creationId xmlns="" xmlns:a16="http://schemas.microsoft.com/office/drawing/2014/main" id="{C98F4480-8749-4E48-82BB-3A0F2F311E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78" name="Retângulo 77">
            <a:extLst>
              <a:ext uri="{FF2B5EF4-FFF2-40B4-BE49-F238E27FC236}">
                <a16:creationId xmlns="" xmlns:a16="http://schemas.microsoft.com/office/drawing/2014/main" id="{5249F694-12BA-47C4-9FF3-570372F3B9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" name="Retângulo 81">
            <a:extLst>
              <a:ext uri="{FF2B5EF4-FFF2-40B4-BE49-F238E27FC236}">
                <a16:creationId xmlns="" xmlns:a16="http://schemas.microsoft.com/office/drawing/2014/main" id="{FA0382D1-1594-4E3D-842E-04E1E5E757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634" y="169094"/>
            <a:ext cx="2608730" cy="1076788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="" xmlns:a16="http://schemas.microsoft.com/office/drawing/2014/main" id="{B3CC9E7E-C8DB-4D73-80B6-C5D35AD7F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829" y="1816505"/>
            <a:ext cx="4138566" cy="247455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it-IT" sz="2400" cap="none" dirty="0">
                <a:latin typeface="Bahnschrift SemiBold" panose="020B0502040204020203" pitchFamily="34" charset="0"/>
              </a:rPr>
              <a:t>Il centro storico di Avellino, situato nella regione Campania, nell'Italia meridionale</a:t>
            </a:r>
            <a:r>
              <a:rPr lang="it-IT" sz="2400" cap="none" dirty="0" smtClean="0">
                <a:latin typeface="Bahnschrift SemiBold" panose="020B0502040204020203" pitchFamily="34" charset="0"/>
              </a:rPr>
              <a:t>,</a:t>
            </a:r>
            <a:br>
              <a:rPr lang="it-IT" sz="2400" cap="none" dirty="0" smtClean="0">
                <a:latin typeface="Bahnschrift SemiBold" panose="020B0502040204020203" pitchFamily="34" charset="0"/>
              </a:rPr>
            </a:br>
            <a:r>
              <a:rPr lang="it-IT" sz="2400" cap="none" dirty="0" smtClean="0">
                <a:latin typeface="Bahnschrift SemiBold" panose="020B0502040204020203" pitchFamily="34" charset="0"/>
              </a:rPr>
              <a:t> </a:t>
            </a:r>
            <a:r>
              <a:rPr lang="it-IT" sz="2400" cap="none" dirty="0">
                <a:latin typeface="Bahnschrift SemiBold" panose="020B0502040204020203" pitchFamily="34" charset="0"/>
              </a:rPr>
              <a:t>è un'affascinante area conosciuta come "Antico Borgo", ricca di storia che risale al XII secolo. </a:t>
            </a:r>
            <a:r>
              <a:rPr lang="it-IT" sz="2400" cap="none" dirty="0" smtClean="0">
                <a:latin typeface="Bahnschrift SemiBold" panose="020B0502040204020203" pitchFamily="34" charset="0"/>
              </a:rPr>
              <a:t/>
            </a:r>
            <a:br>
              <a:rPr lang="it-IT" sz="2400" cap="none" dirty="0" smtClean="0">
                <a:latin typeface="Bahnschrift SemiBold" panose="020B0502040204020203" pitchFamily="34" charset="0"/>
              </a:rPr>
            </a:br>
            <a:r>
              <a:rPr lang="it-IT" sz="2400" cap="none" dirty="0">
                <a:latin typeface="Bahnschrift SemiBold" panose="020B0502040204020203" pitchFamily="34" charset="0"/>
              </a:rPr>
              <a:t/>
            </a:r>
            <a:br>
              <a:rPr lang="it-IT" sz="2400" cap="none" dirty="0">
                <a:latin typeface="Bahnschrift SemiBold" panose="020B0502040204020203" pitchFamily="34" charset="0"/>
              </a:rPr>
            </a:br>
            <a:r>
              <a:rPr lang="it-IT" sz="2400" cap="none" dirty="0" smtClean="0">
                <a:latin typeface="Bahnschrift SemiBold" panose="020B0502040204020203" pitchFamily="34" charset="0"/>
              </a:rPr>
              <a:t>Si </a:t>
            </a:r>
            <a:r>
              <a:rPr lang="it-IT" sz="2400" cap="none" dirty="0">
                <a:latin typeface="Bahnschrift SemiBold" panose="020B0502040204020203" pitchFamily="34" charset="0"/>
              </a:rPr>
              <a:t>distinguono per il Duomo </a:t>
            </a:r>
            <a:r>
              <a:rPr lang="it-IT" sz="2400" cap="none" dirty="0" smtClean="0">
                <a:latin typeface="Bahnschrift SemiBold" panose="020B0502040204020203" pitchFamily="34" charset="0"/>
              </a:rPr>
              <a:t>romanico, fondato </a:t>
            </a:r>
            <a:r>
              <a:rPr lang="it-IT" sz="2400" cap="none" dirty="0">
                <a:latin typeface="Bahnschrift SemiBold" panose="020B0502040204020203" pitchFamily="34" charset="0"/>
              </a:rPr>
              <a:t>nel </a:t>
            </a:r>
            <a:r>
              <a:rPr lang="it-IT" sz="2400" cap="none" dirty="0" smtClean="0">
                <a:latin typeface="Bahnschrift SemiBold" panose="020B0502040204020203" pitchFamily="34" charset="0"/>
              </a:rPr>
              <a:t>1132, </a:t>
            </a:r>
            <a:r>
              <a:rPr lang="it-IT" sz="2400" cap="none" dirty="0">
                <a:latin typeface="Bahnschrift SemiBold" panose="020B0502040204020203" pitchFamily="34" charset="0"/>
              </a:rPr>
              <a:t>l'iconica Torre dell'Orologio e </a:t>
            </a:r>
            <a:r>
              <a:rPr lang="it-IT" sz="2400" cap="none" dirty="0" smtClean="0">
                <a:latin typeface="Bahnschrift SemiBold" panose="020B0502040204020203" pitchFamily="34" charset="0"/>
              </a:rPr>
              <a:t>la</a:t>
            </a:r>
            <a:br>
              <a:rPr lang="it-IT" sz="2400" cap="none" dirty="0" smtClean="0">
                <a:latin typeface="Bahnschrift SemiBold" panose="020B0502040204020203" pitchFamily="34" charset="0"/>
              </a:rPr>
            </a:br>
            <a:r>
              <a:rPr lang="it-IT" sz="2400" cap="none" dirty="0" smtClean="0">
                <a:latin typeface="Bahnschrift SemiBold" panose="020B0502040204020203" pitchFamily="34" charset="0"/>
              </a:rPr>
              <a:t> </a:t>
            </a:r>
            <a:r>
              <a:rPr lang="it-IT" sz="2400" cap="none" dirty="0">
                <a:latin typeface="Bahnschrift SemiBold" panose="020B0502040204020203" pitchFamily="34" charset="0"/>
              </a:rPr>
              <a:t>Fontana di Bellerofonte.</a:t>
            </a:r>
            <a:r>
              <a:rPr lang="pt-BR" sz="2400" cap="none" dirty="0">
                <a:latin typeface="Bahnschrift SemiBold" panose="020B0502040204020203" pitchFamily="34" charset="0"/>
              </a:rPr>
              <a:t/>
            </a:r>
            <a:br>
              <a:rPr lang="pt-BR" sz="2400" cap="none" dirty="0">
                <a:latin typeface="Bahnschrift SemiBold" panose="020B0502040204020203" pitchFamily="34" charset="0"/>
              </a:rPr>
            </a:br>
            <a:r>
              <a:rPr lang="pt-BR" sz="2400" cap="none" dirty="0" smtClean="0">
                <a:latin typeface="Bahnschrift SemiBold" panose="020B0502040204020203" pitchFamily="34" charset="0"/>
              </a:rPr>
              <a:t/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>
                <a:latin typeface="Bahnschrift SemiBold" panose="020B0502040204020203" pitchFamily="34" charset="0"/>
              </a:rPr>
              <a:t/>
            </a:r>
            <a:br>
              <a:rPr lang="pt-BR" sz="2400" cap="none" dirty="0">
                <a:latin typeface="Bahnschrift SemiBold" panose="020B0502040204020203" pitchFamily="34" charset="0"/>
              </a:rPr>
            </a:br>
            <a:endParaRPr lang="pt-BR" sz="2400" cap="none" dirty="0">
              <a:latin typeface="Bahnschrift SemiBold" panose="020B0502040204020203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879" y="152704"/>
            <a:ext cx="2225233" cy="55478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2605" y="1422113"/>
            <a:ext cx="4880759" cy="5331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0157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orma livre 6">
            <a:extLst>
              <a:ext uri="{FF2B5EF4-FFF2-40B4-BE49-F238E27FC236}">
                <a16:creationId xmlns="" xmlns:a16="http://schemas.microsoft.com/office/drawing/2014/main" id="{C98F4480-8749-4E48-82BB-3A0F2F311E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78" name="Retângulo 77">
            <a:extLst>
              <a:ext uri="{FF2B5EF4-FFF2-40B4-BE49-F238E27FC236}">
                <a16:creationId xmlns="" xmlns:a16="http://schemas.microsoft.com/office/drawing/2014/main" id="{5249F694-12BA-47C4-9FF3-570372F3B9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" name="Retângulo 81">
            <a:extLst>
              <a:ext uri="{FF2B5EF4-FFF2-40B4-BE49-F238E27FC236}">
                <a16:creationId xmlns="" xmlns:a16="http://schemas.microsoft.com/office/drawing/2014/main" id="{FA0382D1-1594-4E3D-842E-04E1E5E757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685" y="138321"/>
            <a:ext cx="2608730" cy="1138334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="" xmlns:a16="http://schemas.microsoft.com/office/drawing/2014/main" id="{B3CC9E7E-C8DB-4D73-80B6-C5D35AD7F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4888" y="2059718"/>
            <a:ext cx="3745774" cy="3725447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it-IT" sz="2400" cap="none" dirty="0">
                <a:latin typeface="Bahnschrift SemiBold" panose="020B0502040204020203" pitchFamily="34" charset="0"/>
              </a:rPr>
              <a:t>Io e il mio fidanzato </a:t>
            </a:r>
            <a:r>
              <a:rPr lang="it-IT" sz="2400" cap="none" dirty="0" smtClean="0">
                <a:latin typeface="Bahnschrift SemiBold" panose="020B0502040204020203" pitchFamily="34" charset="0"/>
              </a:rPr>
              <a:t>Marcello, </a:t>
            </a:r>
            <a:r>
              <a:rPr lang="it-IT" sz="2400" cap="none" dirty="0">
                <a:latin typeface="Bahnschrift SemiBold" panose="020B0502040204020203" pitchFamily="34" charset="0"/>
              </a:rPr>
              <a:t>ci siamo divertiti </a:t>
            </a:r>
            <a:r>
              <a:rPr lang="it-IT" sz="2400" cap="none" dirty="0" smtClean="0">
                <a:latin typeface="Bahnschrift SemiBold" panose="020B0502040204020203" pitchFamily="34" charset="0"/>
              </a:rPr>
              <a:t>moltissimo... </a:t>
            </a:r>
            <a:r>
              <a:rPr lang="it-IT" sz="2400" cap="none" dirty="0">
                <a:latin typeface="Bahnschrift SemiBold" panose="020B0502040204020203" pitchFamily="34" charset="0"/>
              </a:rPr>
              <a:t>abbiamo scattato tantissime foto e abbiamo </a:t>
            </a:r>
            <a:r>
              <a:rPr lang="it-IT" sz="2400" cap="none" dirty="0" smtClean="0">
                <a:latin typeface="Bahnschrift SemiBold" panose="020B0502040204020203" pitchFamily="34" charset="0"/>
              </a:rPr>
              <a:t>ammirato</a:t>
            </a:r>
            <a:br>
              <a:rPr lang="it-IT" sz="2400" cap="none" dirty="0" smtClean="0">
                <a:latin typeface="Bahnschrift SemiBold" panose="020B0502040204020203" pitchFamily="34" charset="0"/>
              </a:rPr>
            </a:br>
            <a:r>
              <a:rPr lang="it-IT" sz="2400" cap="none" dirty="0" smtClean="0">
                <a:latin typeface="Bahnschrift SemiBold" panose="020B0502040204020203" pitchFamily="34" charset="0"/>
              </a:rPr>
              <a:t> </a:t>
            </a:r>
            <a:r>
              <a:rPr lang="it-IT" sz="2400" cap="none" dirty="0">
                <a:latin typeface="Bahnschrift SemiBold" panose="020B0502040204020203" pitchFamily="34" charset="0"/>
              </a:rPr>
              <a:t>gli </a:t>
            </a:r>
            <a:r>
              <a:rPr lang="it-IT" sz="2400" cap="none" dirty="0" smtClean="0">
                <a:latin typeface="Bahnschrift SemiBold" panose="020B0502040204020203" pitchFamily="34" charset="0"/>
              </a:rPr>
              <a:t>splendidi</a:t>
            </a:r>
            <a:br>
              <a:rPr lang="it-IT" sz="2400" cap="none" dirty="0" smtClean="0">
                <a:latin typeface="Bahnschrift SemiBold" panose="020B0502040204020203" pitchFamily="34" charset="0"/>
              </a:rPr>
            </a:br>
            <a:r>
              <a:rPr lang="it-IT" sz="2400" cap="none" dirty="0" smtClean="0">
                <a:latin typeface="Bahnschrift SemiBold" panose="020B0502040204020203" pitchFamily="34" charset="0"/>
              </a:rPr>
              <a:t> </a:t>
            </a:r>
            <a:r>
              <a:rPr lang="it-IT" sz="2400" cap="none" dirty="0">
                <a:latin typeface="Bahnschrift SemiBold" panose="020B0502040204020203" pitchFamily="34" charset="0"/>
              </a:rPr>
              <a:t>edifici antichi</a:t>
            </a:r>
            <a:r>
              <a:rPr lang="it-IT" sz="2400" cap="none" dirty="0" smtClean="0">
                <a:latin typeface="Bahnschrift SemiBold" panose="020B0502040204020203" pitchFamily="34" charset="0"/>
              </a:rPr>
              <a:t>.</a:t>
            </a:r>
            <a:br>
              <a:rPr lang="it-IT" sz="2400" cap="none" dirty="0" smtClean="0">
                <a:latin typeface="Bahnschrift SemiBold" panose="020B0502040204020203" pitchFamily="34" charset="0"/>
              </a:rPr>
            </a:br>
            <a:r>
              <a:rPr lang="it-IT" sz="2400" cap="none" dirty="0">
                <a:latin typeface="Bahnschrift SemiBold" panose="020B0502040204020203" pitchFamily="34" charset="0"/>
              </a:rPr>
              <a:t/>
            </a:r>
            <a:br>
              <a:rPr lang="it-IT" sz="2400" cap="none" dirty="0">
                <a:latin typeface="Bahnschrift SemiBold" panose="020B0502040204020203" pitchFamily="34" charset="0"/>
              </a:rPr>
            </a:br>
            <a:r>
              <a:rPr lang="it-IT" sz="2400" cap="none" dirty="0">
                <a:latin typeface="Bahnschrift SemiBold" panose="020B0502040204020203" pitchFamily="34" charset="0"/>
              </a:rPr>
              <a:t>Senza dubbio, </a:t>
            </a:r>
            <a:r>
              <a:rPr lang="it-IT" sz="2400" cap="none" dirty="0" smtClean="0">
                <a:latin typeface="Bahnschrift SemiBold" panose="020B0502040204020203" pitchFamily="34" charset="0"/>
              </a:rPr>
              <a:t/>
            </a:r>
            <a:br>
              <a:rPr lang="it-IT" sz="2400" cap="none" dirty="0" smtClean="0">
                <a:latin typeface="Bahnschrift SemiBold" panose="020B0502040204020203" pitchFamily="34" charset="0"/>
              </a:rPr>
            </a:br>
            <a:r>
              <a:rPr lang="it-IT" sz="2400" cap="none" dirty="0" smtClean="0">
                <a:latin typeface="Bahnschrift SemiBold" panose="020B0502040204020203" pitchFamily="34" charset="0"/>
              </a:rPr>
              <a:t>è </a:t>
            </a:r>
            <a:r>
              <a:rPr lang="it-IT" sz="2400" cap="none" dirty="0">
                <a:latin typeface="Bahnschrift SemiBold" panose="020B0502040204020203" pitchFamily="34" charset="0"/>
              </a:rPr>
              <a:t>stato un viaggio indietro nel tempo.</a:t>
            </a:r>
            <a:r>
              <a:rPr lang="pt-BR" sz="2400" cap="none" dirty="0">
                <a:latin typeface="Bahnschrift SemiBold" panose="020B0502040204020203" pitchFamily="34" charset="0"/>
              </a:rPr>
              <a:t/>
            </a:r>
            <a:br>
              <a:rPr lang="pt-BR" sz="2400" cap="none" dirty="0">
                <a:latin typeface="Bahnschrift SemiBold" panose="020B0502040204020203" pitchFamily="34" charset="0"/>
              </a:rPr>
            </a:br>
            <a:endParaRPr lang="pt-BR" sz="2400" cap="none" dirty="0">
              <a:latin typeface="Bahnschrift SemiBold" panose="020B0502040204020203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879" y="152704"/>
            <a:ext cx="2225233" cy="554784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9820" y="1543616"/>
            <a:ext cx="6874596" cy="5155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6601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orma livre 6">
            <a:extLst>
              <a:ext uri="{FF2B5EF4-FFF2-40B4-BE49-F238E27FC236}">
                <a16:creationId xmlns="" xmlns:a16="http://schemas.microsoft.com/office/drawing/2014/main" id="{C98F4480-8749-4E48-82BB-3A0F2F311E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78" name="Retângulo 77">
            <a:extLst>
              <a:ext uri="{FF2B5EF4-FFF2-40B4-BE49-F238E27FC236}">
                <a16:creationId xmlns="" xmlns:a16="http://schemas.microsoft.com/office/drawing/2014/main" id="{5249F694-12BA-47C4-9FF3-570372F3B9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" name="Retângulo 81">
            <a:extLst>
              <a:ext uri="{FF2B5EF4-FFF2-40B4-BE49-F238E27FC236}">
                <a16:creationId xmlns="" xmlns:a16="http://schemas.microsoft.com/office/drawing/2014/main" id="{FA0382D1-1594-4E3D-842E-04E1E5E757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117" y="152704"/>
            <a:ext cx="2608730" cy="1076786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="" xmlns:a16="http://schemas.microsoft.com/office/drawing/2014/main" id="{B3CC9E7E-C8DB-4D73-80B6-C5D35AD7F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121" y="1841891"/>
            <a:ext cx="4138566" cy="3508707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it-IT" sz="2400" cap="none" dirty="0">
                <a:latin typeface="Bahnschrift SemiBold" panose="020B0502040204020203" pitchFamily="34" charset="0"/>
              </a:rPr>
              <a:t>Avellino, in Campania, offre una ricca cucina incentrata su ingredienti locali come castagne, formaggi e vini irpini. </a:t>
            </a:r>
            <a:r>
              <a:rPr lang="it-IT" sz="2400" cap="none" dirty="0" smtClean="0">
                <a:latin typeface="Bahnschrift SemiBold" panose="020B0502040204020203" pitchFamily="34" charset="0"/>
              </a:rPr>
              <a:t/>
            </a:r>
            <a:br>
              <a:rPr lang="it-IT" sz="2400" cap="none" dirty="0" smtClean="0">
                <a:latin typeface="Bahnschrift SemiBold" panose="020B0502040204020203" pitchFamily="34" charset="0"/>
              </a:rPr>
            </a:br>
            <a:r>
              <a:rPr lang="it-IT" sz="2400" cap="none" dirty="0">
                <a:latin typeface="Bahnschrift SemiBold" panose="020B0502040204020203" pitchFamily="34" charset="0"/>
              </a:rPr>
              <a:t/>
            </a:r>
            <a:br>
              <a:rPr lang="it-IT" sz="2400" cap="none" dirty="0">
                <a:latin typeface="Bahnschrift SemiBold" panose="020B0502040204020203" pitchFamily="34" charset="0"/>
              </a:rPr>
            </a:br>
            <a:r>
              <a:rPr lang="it-IT" sz="2400" cap="none" dirty="0" smtClean="0">
                <a:latin typeface="Bahnschrift SemiBold" panose="020B0502040204020203" pitchFamily="34" charset="0"/>
              </a:rPr>
              <a:t>Per </a:t>
            </a:r>
            <a:r>
              <a:rPr lang="it-IT" sz="2400" cap="none" dirty="0">
                <a:latin typeface="Bahnschrift SemiBold" panose="020B0502040204020203" pitchFamily="34" charset="0"/>
              </a:rPr>
              <a:t>un pranzo tradizionale, le trattorie </a:t>
            </a:r>
            <a:r>
              <a:rPr lang="it-IT" sz="2400" cap="none" dirty="0" smtClean="0">
                <a:latin typeface="Bahnschrift SemiBold" panose="020B0502040204020203" pitchFamily="34" charset="0"/>
              </a:rPr>
              <a:t/>
            </a:r>
            <a:br>
              <a:rPr lang="it-IT" sz="2400" cap="none" dirty="0" smtClean="0">
                <a:latin typeface="Bahnschrift SemiBold" panose="020B0502040204020203" pitchFamily="34" charset="0"/>
              </a:rPr>
            </a:br>
            <a:r>
              <a:rPr lang="it-IT" sz="2400" cap="none" dirty="0" smtClean="0">
                <a:latin typeface="Bahnschrift SemiBold" panose="020B0502040204020203" pitchFamily="34" charset="0"/>
              </a:rPr>
              <a:t>e </a:t>
            </a:r>
            <a:r>
              <a:rPr lang="it-IT" sz="2400" cap="none" dirty="0">
                <a:latin typeface="Bahnschrift SemiBold" panose="020B0502040204020203" pitchFamily="34" charset="0"/>
              </a:rPr>
              <a:t>le osterie del centro storico sono le </a:t>
            </a:r>
            <a:r>
              <a:rPr lang="it-IT" sz="2400" cap="none" dirty="0" smtClean="0">
                <a:latin typeface="Bahnschrift SemiBold" panose="020B0502040204020203" pitchFamily="34" charset="0"/>
              </a:rPr>
              <a:t/>
            </a:r>
            <a:br>
              <a:rPr lang="it-IT" sz="2400" cap="none" dirty="0" smtClean="0">
                <a:latin typeface="Bahnschrift SemiBold" panose="020B0502040204020203" pitchFamily="34" charset="0"/>
              </a:rPr>
            </a:br>
            <a:r>
              <a:rPr lang="it-IT" sz="2400" cap="none" dirty="0" smtClean="0">
                <a:latin typeface="Bahnschrift SemiBold" panose="020B0502040204020203" pitchFamily="34" charset="0"/>
              </a:rPr>
              <a:t>opzioni </a:t>
            </a:r>
            <a:r>
              <a:rPr lang="it-IT" sz="2400" cap="none" dirty="0">
                <a:latin typeface="Bahnschrift SemiBold" panose="020B0502040204020203" pitchFamily="34" charset="0"/>
              </a:rPr>
              <a:t>migliori.</a:t>
            </a:r>
            <a:endParaRPr lang="pt-BR" sz="2400" cap="none" dirty="0">
              <a:latin typeface="Bahnschrift SemiBold" panose="020B0502040204020203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879" y="152704"/>
            <a:ext cx="2225233" cy="55478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4688" y="1747318"/>
            <a:ext cx="6346160" cy="4468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4903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orma livre 6">
            <a:extLst>
              <a:ext uri="{FF2B5EF4-FFF2-40B4-BE49-F238E27FC236}">
                <a16:creationId xmlns="" xmlns:a16="http://schemas.microsoft.com/office/drawing/2014/main" id="{C98F4480-8749-4E48-82BB-3A0F2F311E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78" name="Retângulo 77">
            <a:extLst>
              <a:ext uri="{FF2B5EF4-FFF2-40B4-BE49-F238E27FC236}">
                <a16:creationId xmlns="" xmlns:a16="http://schemas.microsoft.com/office/drawing/2014/main" id="{5249F694-12BA-47C4-9FF3-570372F3B9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" name="Retângulo 81">
            <a:extLst>
              <a:ext uri="{FF2B5EF4-FFF2-40B4-BE49-F238E27FC236}">
                <a16:creationId xmlns="" xmlns:a16="http://schemas.microsoft.com/office/drawing/2014/main" id="{FA0382D1-1594-4E3D-842E-04E1E5E757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399" y="152704"/>
            <a:ext cx="2608730" cy="1132361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="" xmlns:a16="http://schemas.microsoft.com/office/drawing/2014/main" id="{B3CC9E7E-C8DB-4D73-80B6-C5D35AD7F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232" y="2079972"/>
            <a:ext cx="3848371" cy="374140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it-IT" sz="2400" cap="none" dirty="0">
                <a:latin typeface="Bahnschrift SemiBold" panose="020B0502040204020203" pitchFamily="34" charset="0"/>
              </a:rPr>
              <a:t>Abbiamo pranzato </a:t>
            </a:r>
            <a:r>
              <a:rPr lang="it-IT" sz="2400" cap="none" dirty="0" smtClean="0">
                <a:latin typeface="Bahnschrift SemiBold" panose="020B0502040204020203" pitchFamily="34" charset="0"/>
              </a:rPr>
              <a:t>all'</a:t>
            </a:r>
            <a:r>
              <a:rPr lang="it-IT" sz="2400" cap="none" dirty="0" smtClean="0">
                <a:solidFill>
                  <a:srgbClr val="FF0000"/>
                </a:solidFill>
                <a:latin typeface="Bahnschrift SemiBold" panose="020B0502040204020203" pitchFamily="34" charset="0"/>
              </a:rPr>
              <a:t>Antica </a:t>
            </a:r>
            <a:r>
              <a:rPr lang="it-IT" sz="2400" cap="none" dirty="0">
                <a:solidFill>
                  <a:srgbClr val="FF0000"/>
                </a:solidFill>
                <a:latin typeface="Bahnschrift SemiBold" panose="020B0502040204020203" pitchFamily="34" charset="0"/>
              </a:rPr>
              <a:t>Trattoria </a:t>
            </a:r>
            <a:r>
              <a:rPr lang="it-IT" sz="2400" cap="none" dirty="0" smtClean="0">
                <a:solidFill>
                  <a:srgbClr val="FF0000"/>
                </a:solidFill>
                <a:latin typeface="Bahnschrift SemiBold" panose="020B0502040204020203" pitchFamily="34" charset="0"/>
              </a:rPr>
              <a:t>Martella</a:t>
            </a:r>
            <a:r>
              <a:rPr lang="it-IT" sz="2400" cap="none" dirty="0" smtClean="0">
                <a:latin typeface="Bahnschrift SemiBold" panose="020B0502040204020203" pitchFamily="34" charset="0"/>
              </a:rPr>
              <a:t>, </a:t>
            </a:r>
            <a:r>
              <a:rPr lang="it-IT" sz="2400" cap="none" dirty="0">
                <a:latin typeface="Bahnschrift SemiBold" panose="020B0502040204020203" pitchFamily="34" charset="0"/>
              </a:rPr>
              <a:t>un luogo ideale per </a:t>
            </a:r>
            <a:r>
              <a:rPr lang="it-IT" sz="2400" cap="none" dirty="0" smtClean="0">
                <a:latin typeface="Bahnschrift SemiBold" panose="020B0502040204020203" pitchFamily="34" charset="0"/>
              </a:rPr>
              <a:t>gustare</a:t>
            </a:r>
            <a:br>
              <a:rPr lang="it-IT" sz="2400" cap="none" dirty="0" smtClean="0">
                <a:latin typeface="Bahnschrift SemiBold" panose="020B0502040204020203" pitchFamily="34" charset="0"/>
              </a:rPr>
            </a:br>
            <a:r>
              <a:rPr lang="it-IT" sz="2400" cap="none" dirty="0" smtClean="0">
                <a:latin typeface="Bahnschrift SemiBold" panose="020B0502040204020203" pitchFamily="34" charset="0"/>
              </a:rPr>
              <a:t> </a:t>
            </a:r>
            <a:r>
              <a:rPr lang="it-IT" sz="2400" cap="none" dirty="0">
                <a:latin typeface="Bahnschrift SemiBold" panose="020B0502040204020203" pitchFamily="34" charset="0"/>
              </a:rPr>
              <a:t>pasta fresca e </a:t>
            </a:r>
            <a:r>
              <a:rPr lang="it-IT" sz="2400" cap="none" dirty="0" smtClean="0">
                <a:latin typeface="Bahnschrift SemiBold" panose="020B0502040204020203" pitchFamily="34" charset="0"/>
              </a:rPr>
              <a:t/>
            </a:r>
            <a:br>
              <a:rPr lang="it-IT" sz="2400" cap="none" dirty="0" smtClean="0">
                <a:latin typeface="Bahnschrift SemiBold" panose="020B0502040204020203" pitchFamily="34" charset="0"/>
              </a:rPr>
            </a:br>
            <a:r>
              <a:rPr lang="it-IT" sz="2400" cap="none" dirty="0" smtClean="0">
                <a:latin typeface="Bahnschrift SemiBold" panose="020B0502040204020203" pitchFamily="34" charset="0"/>
              </a:rPr>
              <a:t>prodotti </a:t>
            </a:r>
            <a:r>
              <a:rPr lang="it-IT" sz="2400" cap="none" dirty="0">
                <a:latin typeface="Bahnschrift SemiBold" panose="020B0502040204020203" pitchFamily="34" charset="0"/>
              </a:rPr>
              <a:t>locali, </a:t>
            </a:r>
            <a:r>
              <a:rPr lang="it-IT" sz="2400" cap="none" dirty="0" smtClean="0">
                <a:latin typeface="Bahnschrift SemiBold" panose="020B0502040204020203" pitchFamily="34" charset="0"/>
              </a:rPr>
              <a:t/>
            </a:r>
            <a:br>
              <a:rPr lang="it-IT" sz="2400" cap="none" dirty="0" smtClean="0">
                <a:latin typeface="Bahnschrift SemiBold" panose="020B0502040204020203" pitchFamily="34" charset="0"/>
              </a:rPr>
            </a:br>
            <a:r>
              <a:rPr lang="it-IT" sz="2400" cap="none" dirty="0" smtClean="0">
                <a:latin typeface="Bahnschrift SemiBold" panose="020B0502040204020203" pitchFamily="34" charset="0"/>
              </a:rPr>
              <a:t>rinomato </a:t>
            </a:r>
            <a:r>
              <a:rPr lang="it-IT" sz="2400" cap="none" dirty="0">
                <a:latin typeface="Bahnschrift SemiBold" panose="020B0502040204020203" pitchFamily="34" charset="0"/>
              </a:rPr>
              <a:t>per </a:t>
            </a:r>
            <a:r>
              <a:rPr lang="it-IT" sz="2400" cap="none" dirty="0" smtClean="0">
                <a:latin typeface="Bahnschrift SemiBold" panose="020B0502040204020203" pitchFamily="34" charset="0"/>
              </a:rPr>
              <a:t>la</a:t>
            </a:r>
            <a:br>
              <a:rPr lang="it-IT" sz="2400" cap="none" dirty="0" smtClean="0">
                <a:latin typeface="Bahnschrift SemiBold" panose="020B0502040204020203" pitchFamily="34" charset="0"/>
              </a:rPr>
            </a:br>
            <a:r>
              <a:rPr lang="it-IT" sz="2400" cap="none" dirty="0" smtClean="0">
                <a:latin typeface="Bahnschrift SemiBold" panose="020B0502040204020203" pitchFamily="34" charset="0"/>
              </a:rPr>
              <a:t> </a:t>
            </a:r>
            <a:r>
              <a:rPr lang="it-IT" sz="2400" cap="none" dirty="0">
                <a:latin typeface="Bahnschrift SemiBold" panose="020B0502040204020203" pitchFamily="34" charset="0"/>
              </a:rPr>
              <a:t>sua tradizione</a:t>
            </a:r>
            <a:r>
              <a:rPr lang="it-IT" sz="2400" cap="none" dirty="0" smtClean="0">
                <a:latin typeface="Bahnschrift SemiBold" panose="020B0502040204020203" pitchFamily="34" charset="0"/>
              </a:rPr>
              <a:t>.</a:t>
            </a:r>
            <a:br>
              <a:rPr lang="it-IT" sz="2400" cap="none" dirty="0" smtClean="0">
                <a:latin typeface="Bahnschrift SemiBold" panose="020B0502040204020203" pitchFamily="34" charset="0"/>
              </a:rPr>
            </a:br>
            <a:r>
              <a:rPr lang="it-IT" sz="2400" cap="none" dirty="0">
                <a:latin typeface="Bahnschrift SemiBold" panose="020B0502040204020203" pitchFamily="34" charset="0"/>
              </a:rPr>
              <a:t/>
            </a:r>
            <a:br>
              <a:rPr lang="it-IT" sz="2400" cap="none" dirty="0">
                <a:latin typeface="Bahnschrift SemiBold" panose="020B0502040204020203" pitchFamily="34" charset="0"/>
              </a:rPr>
            </a:br>
            <a:r>
              <a:rPr lang="it-IT" sz="2400" cap="none" dirty="0">
                <a:latin typeface="Bahnschrift SemiBold" panose="020B0502040204020203" pitchFamily="34" charset="0"/>
              </a:rPr>
              <a:t>L'indirizzo di questa trattoria è Via Chiesa Conservatorio, </a:t>
            </a:r>
            <a:r>
              <a:rPr lang="it-IT" sz="2400" cap="none" dirty="0" smtClean="0">
                <a:latin typeface="Bahnschrift SemiBold" panose="020B0502040204020203" pitchFamily="34" charset="0"/>
              </a:rPr>
              <a:t>10, </a:t>
            </a:r>
            <a:r>
              <a:rPr lang="it-IT" sz="2400" cap="none" dirty="0">
                <a:latin typeface="Bahnschrift SemiBold" panose="020B0502040204020203" pitchFamily="34" charset="0"/>
              </a:rPr>
              <a:t>Centro </a:t>
            </a:r>
            <a:r>
              <a:rPr lang="it-IT" sz="2400" cap="none" dirty="0" smtClean="0">
                <a:latin typeface="Bahnschrift SemiBold" panose="020B0502040204020203" pitchFamily="34" charset="0"/>
              </a:rPr>
              <a:t>della città</a:t>
            </a:r>
            <a:r>
              <a:rPr lang="it-IT" sz="2400" cap="none" dirty="0">
                <a:latin typeface="Bahnschrift SemiBold" panose="020B0502040204020203" pitchFamily="34" charset="0"/>
              </a:rPr>
              <a:t>.</a:t>
            </a:r>
            <a:endParaRPr lang="pt-BR" sz="2400" cap="none" dirty="0">
              <a:latin typeface="Bahnschrift SemiBold" panose="020B0502040204020203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879" y="152704"/>
            <a:ext cx="2225233" cy="55478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2815" y="1540850"/>
            <a:ext cx="6648314" cy="4819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4762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orma livre 6">
            <a:extLst>
              <a:ext uri="{FF2B5EF4-FFF2-40B4-BE49-F238E27FC236}">
                <a16:creationId xmlns="" xmlns:a16="http://schemas.microsoft.com/office/drawing/2014/main" id="{C98F4480-8749-4E48-82BB-3A0F2F311E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78" name="Retângulo 77">
            <a:extLst>
              <a:ext uri="{FF2B5EF4-FFF2-40B4-BE49-F238E27FC236}">
                <a16:creationId xmlns="" xmlns:a16="http://schemas.microsoft.com/office/drawing/2014/main" id="{5249F694-12BA-47C4-9FF3-570372F3B9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" name="Retângulo 81">
            <a:extLst>
              <a:ext uri="{FF2B5EF4-FFF2-40B4-BE49-F238E27FC236}">
                <a16:creationId xmlns="" xmlns:a16="http://schemas.microsoft.com/office/drawing/2014/main" id="{FA0382D1-1594-4E3D-842E-04E1E5E757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335" y="138321"/>
            <a:ext cx="2608730" cy="1138334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="" xmlns:a16="http://schemas.microsoft.com/office/drawing/2014/main" id="{B3CC9E7E-C8DB-4D73-80B6-C5D35AD7F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146" y="1955962"/>
            <a:ext cx="4138566" cy="247455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it-IT" sz="2400" cap="none" dirty="0">
                <a:latin typeface="Bahnschrift SemiBold" panose="020B0502040204020203" pitchFamily="34" charset="0"/>
              </a:rPr>
              <a:t>Durante il pranzo, </a:t>
            </a:r>
            <a:r>
              <a:rPr lang="it-IT" sz="2400" cap="none" dirty="0" smtClean="0">
                <a:latin typeface="Bahnschrift SemiBold" panose="020B0502040204020203" pitchFamily="34" charset="0"/>
              </a:rPr>
              <a:t/>
            </a:r>
            <a:br>
              <a:rPr lang="it-IT" sz="2400" cap="none" dirty="0" smtClean="0">
                <a:latin typeface="Bahnschrift SemiBold" panose="020B0502040204020203" pitchFamily="34" charset="0"/>
              </a:rPr>
            </a:br>
            <a:r>
              <a:rPr lang="it-IT" sz="2400" cap="none" dirty="0" smtClean="0">
                <a:latin typeface="Bahnschrift SemiBold" panose="020B0502040204020203" pitchFamily="34" charset="0"/>
              </a:rPr>
              <a:t>ci </a:t>
            </a:r>
            <a:r>
              <a:rPr lang="it-IT" sz="2400" cap="none" dirty="0">
                <a:latin typeface="Bahnschrift SemiBold" panose="020B0502040204020203" pitchFamily="34" charset="0"/>
              </a:rPr>
              <a:t>siamo seduti </a:t>
            </a:r>
            <a:r>
              <a:rPr lang="it-IT" sz="2400" cap="none" dirty="0" smtClean="0">
                <a:latin typeface="Bahnschrift SemiBold" panose="020B0502040204020203" pitchFamily="34" charset="0"/>
              </a:rPr>
              <a:t/>
            </a:r>
            <a:br>
              <a:rPr lang="it-IT" sz="2400" cap="none" dirty="0" smtClean="0">
                <a:latin typeface="Bahnschrift SemiBold" panose="020B0502040204020203" pitchFamily="34" charset="0"/>
              </a:rPr>
            </a:br>
            <a:r>
              <a:rPr lang="it-IT" sz="2400" cap="none" dirty="0" smtClean="0">
                <a:latin typeface="Bahnschrift SemiBold" panose="020B0502040204020203" pitchFamily="34" charset="0"/>
              </a:rPr>
              <a:t>a </a:t>
            </a:r>
            <a:r>
              <a:rPr lang="it-IT" sz="2400" cap="none" dirty="0">
                <a:latin typeface="Bahnschrift SemiBold" panose="020B0502040204020203" pitchFamily="34" charset="0"/>
              </a:rPr>
              <a:t>un tavolo </a:t>
            </a:r>
            <a:r>
              <a:rPr lang="it-IT" sz="2400" cap="none" dirty="0" smtClean="0">
                <a:latin typeface="Bahnschrift SemiBold" panose="020B0502040204020203" pitchFamily="34" charset="0"/>
              </a:rPr>
              <a:t>vicino</a:t>
            </a:r>
            <a:br>
              <a:rPr lang="it-IT" sz="2400" cap="none" dirty="0" smtClean="0">
                <a:latin typeface="Bahnschrift SemiBold" panose="020B0502040204020203" pitchFamily="34" charset="0"/>
              </a:rPr>
            </a:br>
            <a:r>
              <a:rPr lang="it-IT" sz="2400" cap="none" dirty="0" smtClean="0">
                <a:latin typeface="Bahnschrift SemiBold" panose="020B0502040204020203" pitchFamily="34" charset="0"/>
              </a:rPr>
              <a:t>alla </a:t>
            </a:r>
            <a:r>
              <a:rPr lang="it-IT" sz="2400" cap="none" dirty="0">
                <a:latin typeface="Bahnschrift SemiBold" panose="020B0502040204020203" pitchFamily="34" charset="0"/>
              </a:rPr>
              <a:t>finestra che dava sulla </a:t>
            </a:r>
            <a:r>
              <a:rPr lang="it-IT" sz="2400" cap="none" dirty="0" smtClean="0">
                <a:latin typeface="Bahnschrift SemiBold" panose="020B0502040204020203" pitchFamily="34" charset="0"/>
              </a:rPr>
              <a:t>via </a:t>
            </a:r>
            <a:r>
              <a:rPr lang="it-IT" sz="2400" cap="none" dirty="0">
                <a:latin typeface="Bahnschrift SemiBold" panose="020B0502040204020203" pitchFamily="34" charset="0"/>
              </a:rPr>
              <a:t>principale e, come da tradizione, abbiamo ordinato una pizza </a:t>
            </a:r>
            <a:r>
              <a:rPr lang="it-IT" sz="2400" cap="none" dirty="0" smtClean="0">
                <a:latin typeface="Bahnschrift SemiBold" panose="020B0502040204020203" pitchFamily="34" charset="0"/>
              </a:rPr>
              <a:t>Margherita</a:t>
            </a:r>
            <a:br>
              <a:rPr lang="it-IT" sz="2400" cap="none" dirty="0" smtClean="0">
                <a:latin typeface="Bahnschrift SemiBold" panose="020B0502040204020203" pitchFamily="34" charset="0"/>
              </a:rPr>
            </a:br>
            <a:r>
              <a:rPr lang="it-IT" sz="2400" cap="none" dirty="0" smtClean="0">
                <a:latin typeface="Bahnschrift SemiBold" panose="020B0502040204020203" pitchFamily="34" charset="0"/>
              </a:rPr>
              <a:t> </a:t>
            </a:r>
            <a:r>
              <a:rPr lang="it-IT" sz="2400" cap="none" dirty="0">
                <a:latin typeface="Bahnschrift SemiBold" panose="020B0502040204020203" pitchFamily="34" charset="0"/>
              </a:rPr>
              <a:t>e una </a:t>
            </a:r>
            <a:r>
              <a:rPr lang="it-IT" sz="2400" cap="none" dirty="0" smtClean="0">
                <a:latin typeface="Bahnschrift SemiBold" panose="020B0502040204020203" pitchFamily="34" charset="0"/>
              </a:rPr>
              <a:t>bottiglia</a:t>
            </a:r>
            <a:br>
              <a:rPr lang="it-IT" sz="2400" cap="none" dirty="0" smtClean="0">
                <a:latin typeface="Bahnschrift SemiBold" panose="020B0502040204020203" pitchFamily="34" charset="0"/>
              </a:rPr>
            </a:br>
            <a:r>
              <a:rPr lang="it-IT" sz="2400" cap="none" dirty="0" smtClean="0">
                <a:latin typeface="Bahnschrift SemiBold" panose="020B0502040204020203" pitchFamily="34" charset="0"/>
              </a:rPr>
              <a:t> </a:t>
            </a:r>
            <a:r>
              <a:rPr lang="it-IT" sz="2400" cap="none" dirty="0">
                <a:latin typeface="Bahnschrift SemiBold" panose="020B0502040204020203" pitchFamily="34" charset="0"/>
              </a:rPr>
              <a:t>di acqua frizzante</a:t>
            </a:r>
            <a:r>
              <a:rPr lang="it-IT" sz="2400" cap="none" dirty="0" smtClean="0">
                <a:latin typeface="Bahnschrift SemiBold" panose="020B0502040204020203" pitchFamily="34" charset="0"/>
              </a:rPr>
              <a:t>.</a:t>
            </a:r>
            <a:br>
              <a:rPr lang="it-IT" sz="2400" cap="none" dirty="0" smtClean="0">
                <a:latin typeface="Bahnschrift SemiBold" panose="020B0502040204020203" pitchFamily="34" charset="0"/>
              </a:rPr>
            </a:br>
            <a:r>
              <a:rPr lang="it-IT" sz="2400" cap="none" dirty="0">
                <a:latin typeface="Bahnschrift SemiBold" panose="020B0502040204020203" pitchFamily="34" charset="0"/>
              </a:rPr>
              <a:t/>
            </a:r>
            <a:br>
              <a:rPr lang="it-IT" sz="2400" cap="none" dirty="0">
                <a:latin typeface="Bahnschrift SemiBold" panose="020B0502040204020203" pitchFamily="34" charset="0"/>
              </a:rPr>
            </a:br>
            <a:r>
              <a:rPr lang="it-IT" sz="2400" cap="none" dirty="0" smtClean="0">
                <a:latin typeface="Bahnschrift SemiBold" panose="020B0502040204020203" pitchFamily="34" charset="0"/>
              </a:rPr>
              <a:t> </a:t>
            </a:r>
            <a:r>
              <a:rPr lang="it-IT" sz="2400" cap="none" dirty="0">
                <a:latin typeface="Bahnschrift SemiBold" panose="020B0502040204020203" pitchFamily="34" charset="0"/>
              </a:rPr>
              <a:t>Il cameriere ci ha servito in modo impeccabile.</a:t>
            </a:r>
            <a:endParaRPr lang="pt-BR" sz="2400" cap="none" dirty="0">
              <a:latin typeface="Bahnschrift SemiBold" panose="020B0502040204020203" pitchFamily="34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879" y="152704"/>
            <a:ext cx="2225233" cy="55478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1182" y="1774478"/>
            <a:ext cx="6377884" cy="4255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4722270"/>
      </p:ext>
    </p:extLst>
  </p:cSld>
  <p:clrMapOvr>
    <a:masterClrMapping/>
  </p:clrMapOvr>
</p:sld>
</file>

<file path=ppt/theme/theme1.xml><?xml version="1.0" encoding="utf-8"?>
<a:theme xmlns:a="http://schemas.openxmlformats.org/drawingml/2006/main" name="Selo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03B9E78-595F-41AA-B8FF-1657B24A64F3}">
  <ds:schemaRefs>
    <ds:schemaRef ds:uri="http://www.w3.org/XML/1998/namespace"/>
    <ds:schemaRef ds:uri="71af3243-3dd4-4a8d-8c0d-dd76da1f02a5"/>
    <ds:schemaRef ds:uri="http://schemas.microsoft.com/office/infopath/2007/PartnerControls"/>
    <ds:schemaRef ds:uri="16c05727-aa75-4e4a-9b5f-8a80a1165891"/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C64FCEF-5D02-4451-89DD-C5055544A8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AED409D-D761-44D8-8125-D888C04D1BD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Design de selo de creche</Template>
  <TotalTime>0</TotalTime>
  <Words>122</Words>
  <Application>Microsoft Office PowerPoint</Application>
  <PresentationFormat>Widescreen</PresentationFormat>
  <Paragraphs>24</Paragraphs>
  <Slides>11</Slides>
  <Notes>11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9" baseType="lpstr">
      <vt:lpstr>Arial</vt:lpstr>
      <vt:lpstr>Bahnschrift</vt:lpstr>
      <vt:lpstr>Bahnschrift SemiBold</vt:lpstr>
      <vt:lpstr>Bauhaus 93</vt:lpstr>
      <vt:lpstr>Calibri</vt:lpstr>
      <vt:lpstr>Gill Sans MT</vt:lpstr>
      <vt:lpstr>Impact</vt:lpstr>
      <vt:lpstr>Selo</vt:lpstr>
      <vt:lpstr>Il  viaggio di  anna</vt:lpstr>
      <vt:lpstr>Ciao.  Mi chiamo Anna  e Oggi esploro una belíssima città  nella campagna Italiana. La città si chiama Avellino.  Avellino è un comune italiano di oltre  51.000 abitanti, capoluogo  dell'omonima  provincia  in campania.   </vt:lpstr>
      <vt:lpstr>. Io e il mio fidanzato siamo arrivati ​​qui intorno alle 9.   Veniamo da Napoli,  che dista 53 chilometri da qui.  Abbiamo fatto il viaggio  in auto, che è molto più confortevole e veloce.  Ma è anche possibile  fare questo splendido viaggio in treno.    </vt:lpstr>
      <vt:lpstr>Iniziamo la mattina con un cappuccino  e un corneto  appena sfornato  all Caffè Vecchia Napoli.  Dopo colazione,  abbiamo visitato il  centro storico  della città.       </vt:lpstr>
      <vt:lpstr>Il centro storico di Avellino, situato nella regione Campania, nell'Italia meridionale,  è un'affascinante area conosciuta come "Antico Borgo", ricca di storia che risale al XII secolo.   Si distinguono per il Duomo romanico, fondato nel 1132, l'iconica Torre dell'Orologio e la  Fontana di Bellerofonte.   </vt:lpstr>
      <vt:lpstr>Io e il mio fidanzato Marcello, ci siamo divertiti moltissimo... abbiamo scattato tantissime foto e abbiamo ammirato  gli splendidi  edifici antichi.  Senza dubbio,  è stato un viaggio indietro nel tempo. </vt:lpstr>
      <vt:lpstr>Avellino, in Campania, offre una ricca cucina incentrata su ingredienti locali come castagne, formaggi e vini irpini.   Per un pranzo tradizionale, le trattorie  e le osterie del centro storico sono le  opzioni migliori.</vt:lpstr>
      <vt:lpstr>Abbiamo pranzato all'Antica Trattoria Martella, un luogo ideale per gustare  pasta fresca e  prodotti locali,  rinomato per la  sua tradizione.  L'indirizzo di questa trattoria è Via Chiesa Conservatorio, 10, Centro della città.</vt:lpstr>
      <vt:lpstr>Durante il pranzo,  ci siamo seduti  a un tavolo vicino alla finestra che dava sulla via principale e, come da tradizione, abbiamo ordinato una pizza Margherita  e una bottiglia  di acqua frizzante.   Il cameriere ci ha servito in modo impeccabile.</vt:lpstr>
      <vt:lpstr>Nel pomeriggio abbiamo fatto una passeggiata per le vie della città curiosando tra i negozi.   Il tempo era nuvoloso e la temperatura mite.   In una bancarella vicino alla piazza centrale,  abbiamo mangiato un gelato alla fragola con cioccolato.   Abbastanza delizioso.</vt:lpstr>
      <vt:lpstr>Nel tardo pomeriggio siamo tornati a Napoli. Ho colto l'occasione  per rilassarmi in macchina, ammirando  il tramonto mentre  il mio fidanzato  guidava l’auto lungo  la strada costiera, riflettendo su quanto l'Italia sia un paese ricco di fascino  e storia.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2026-04-28T13:25:05Z</dcterms:created>
  <dcterms:modified xsi:type="dcterms:W3CDTF">2026-05-13T19:13:47Z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