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</p:sldIdLst>
  <p:sldSz cx="12192000" cy="6858000"/>
  <p:notesSz cx="6858000" cy="9144000"/>
  <p:defaultTextStyle>
    <a:defPPr rtl="0">
      <a:defRPr lang="pt-B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226" autoAdjust="0"/>
  </p:normalViewPr>
  <p:slideViewPr>
    <p:cSldViewPr snapToGrid="0">
      <p:cViewPr varScale="1">
        <p:scale>
          <a:sx n="106" d="100"/>
          <a:sy n="106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93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="" xmlns:a16="http://schemas.microsoft.com/office/drawing/2014/main" id="{647F2388-33D0-4259-BCCC-BFA68819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E8F5721D-C0E6-4BC1-B8BB-877F49D3E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21F1E-34BC-448C-9BED-DF5C207B9FF6}" type="datetime1">
              <a:rPr lang="pt-BR" smtClean="0"/>
              <a:t>19/05/2026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78A9C7BA-66DC-4766-9EE0-5F97D32F57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6E17CDEE-B515-4EE8-9E61-474606B407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E219D-85CB-425F-BB6B-CC461AF32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820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B022E-7ADE-4CCA-9DDC-4356487A4EA8}" type="datetime1">
              <a:rPr lang="pt-BR" smtClean="0"/>
              <a:pPr/>
              <a:t>19/05/2026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/>
              <a:t>Editar estilos de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noProof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84C7-42A7-4BF2-887E-44AEDA03A07E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6590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557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37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386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307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96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958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21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98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73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284C7-42A7-4BF2-887E-44AEDA03A0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55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6" title="Círculo-recort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Clique para editar 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78B1A19-083F-45CF-98BF-281629737C3A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Retângulo 12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519E5-99E4-4D3E-8CAE-183AEE91CF49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F333C6-6C3F-4BB3-A28D-C3CDD4BB1EA5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1DC22-899D-4E43-8A2E-09386BCC3DCB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EF19AFD6-A9A0-4B58-87AF-47B2981EEEA7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grpSp>
        <p:nvGrpSpPr>
          <p:cNvPr id="7" name="Grupo 6" title="forma de guirlanda à esquerd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orma livre 6" title="forma de guirlanda à esquerd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orma livre 11" title="guirlanda esquerda embutid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45E22D-B017-4EDA-9CD1-343A76AE5BDF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7F1E82-C726-45ED-9C74-F4BE751287D7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5FDB00-7159-432C-BC0B-B7CEB34EA853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8C61E9-4A25-4FCD-840B-D8115BE2AC87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vre 11" title="forma de plano de fundo guirlanda direit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 rtl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B28B6BC1-F130-49F0-A58E-930D6EE038D6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8" name="Retângulo 7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1" name="Forma livre 11" title="forma de plano de fundo guirlanda direit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tângulo 11" title="borda da borda esquerd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 rtl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98179018-7AF6-4352-BBC8-FCEE9D982AA1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t-BR" noProof="0" smtClean="0"/>
              <a:t>‹nº›</a:t>
            </a:fld>
            <a:endParaRPr lang="pt-B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19A7CA4D-44C9-457B-8265-13F84F86B0E2}" type="datetime1">
              <a:rPr lang="pt-BR" noProof="0" smtClean="0"/>
              <a:t>19/05/2026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1" name="Forma livre 6" title="Borda de guirlanda à esquerda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tângulo 11" title="borda da borda direit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268" y="3054380"/>
            <a:ext cx="2782737" cy="110803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4000" smtClean="0"/>
              <a:t>UN </a:t>
            </a:r>
            <a:r>
              <a:rPr lang="pt-BR" sz="4000" dirty="0" smtClean="0"/>
              <a:t>VIAGGIO </a:t>
            </a:r>
            <a:br>
              <a:rPr lang="pt-BR" sz="4000" dirty="0" smtClean="0"/>
            </a:br>
            <a:r>
              <a:rPr lang="pt-BR" sz="4000" dirty="0" smtClean="0"/>
              <a:t>IN </a:t>
            </a:r>
            <a:br>
              <a:rPr lang="pt-BR" sz="4000" dirty="0" smtClean="0"/>
            </a:br>
            <a:r>
              <a:rPr lang="pt-BR" sz="4000" dirty="0" smtClean="0"/>
              <a:t>TRENO</a:t>
            </a:r>
            <a:endParaRPr lang="pt-BR" sz="4000" dirty="0"/>
          </a:p>
        </p:txBody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79131"/>
            <a:ext cx="2608730" cy="105920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548678" y="124339"/>
            <a:ext cx="45302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LEZIONE 6 - CONVERSAZIONE</a:t>
            </a:r>
          </a:p>
          <a:p>
            <a:pPr algn="ctr"/>
            <a:r>
              <a:rPr lang="pt-BR" sz="2400" dirty="0" err="1" smtClean="0">
                <a:latin typeface="Bauhaus 93" panose="04030905020B02020C02" pitchFamily="82" charset="0"/>
              </a:rPr>
              <a:t>Un</a:t>
            </a:r>
            <a:r>
              <a:rPr lang="pt-BR" sz="2400" dirty="0" smtClean="0">
                <a:latin typeface="Bauhaus 93" panose="04030905020B02020C02" pitchFamily="82" charset="0"/>
              </a:rPr>
              <a:t> </a:t>
            </a:r>
            <a:r>
              <a:rPr lang="pt-BR" sz="2400" dirty="0" err="1" smtClean="0">
                <a:latin typeface="Bauhaus 93" panose="04030905020B02020C02" pitchFamily="82" charset="0"/>
              </a:rPr>
              <a:t>Viaggio</a:t>
            </a:r>
            <a:r>
              <a:rPr lang="pt-BR" sz="2400" dirty="0" smtClean="0">
                <a:latin typeface="Bauhaus 93" panose="04030905020B02020C02" pitchFamily="82" charset="0"/>
              </a:rPr>
              <a:t> in Treno</a:t>
            </a:r>
            <a:endParaRPr lang="pt-BR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162" y="1552352"/>
            <a:ext cx="7031666" cy="481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593" y="5597475"/>
            <a:ext cx="1778085" cy="77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76311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20" y="2437690"/>
            <a:ext cx="3915282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t-BR" sz="2400" cap="none" dirty="0" smtClean="0">
                <a:latin typeface="Bahnschrift SemiBold" panose="020B0502040204020203" pitchFamily="34" charset="0"/>
              </a:rPr>
              <a:t>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anche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perchè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viaggio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aveva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ricordato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quanto sia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bello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scoprire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mondo...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/>
            </a:r>
            <a:br>
              <a:rPr lang="it-IT" sz="2400" cap="none" dirty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Ammirare </a:t>
            </a:r>
            <a:r>
              <a:rPr lang="it-IT" sz="2400" cap="none" dirty="0">
                <a:latin typeface="Bahnschrift SemiBold" panose="020B0502040204020203" pitchFamily="34" charset="0"/>
              </a:rPr>
              <a:t>nuovi paesaggi 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trovare </a:t>
            </a:r>
            <a:r>
              <a:rPr lang="it-IT" sz="2400" cap="none" dirty="0">
                <a:latin typeface="Bahnschrift SemiBold" panose="020B0502040204020203" pitchFamily="34" charset="0"/>
              </a:rPr>
              <a:t>persone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che </a:t>
            </a:r>
            <a:r>
              <a:rPr lang="it-IT" sz="2400" cap="none" dirty="0">
                <a:latin typeface="Bahnschrift SemiBold" panose="020B0502040204020203" pitchFamily="34" charset="0"/>
              </a:rPr>
              <a:t>vivono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/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così </a:t>
            </a:r>
            <a:r>
              <a:rPr lang="it-IT" sz="2400" cap="none" dirty="0">
                <a:latin typeface="Bahnschrift SemiBold" panose="020B0502040204020203" pitchFamily="34" charset="0"/>
              </a:rPr>
              <a:t>vicino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alla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propria città.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484" y="1723293"/>
            <a:ext cx="6750869" cy="487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00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45" y="2416425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err="1" smtClean="0">
                <a:latin typeface="Bahnschrift SemiBold" panose="020B0502040204020203" pitchFamily="34" charset="0"/>
              </a:rPr>
              <a:t>Sabato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mattina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Paolo ha fato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viaggio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in treno.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Voleva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visitare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una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città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vicina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,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perché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non era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mai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stato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li prima.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61546"/>
            <a:ext cx="2608730" cy="10767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842" y="1584193"/>
            <a:ext cx="6087364" cy="467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5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42550"/>
            <a:ext cx="2608730" cy="105920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92" y="2548210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arrivato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alla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stazione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presto.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comprato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cappuccino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cornetto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 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aspettato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treno sul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binario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752" y="1676264"/>
            <a:ext cx="6099543" cy="482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73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61546"/>
            <a:ext cx="2608730" cy="107678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032" y="1441154"/>
            <a:ext cx="6141688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45" y="2490853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Quando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treno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arrivato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, Paolo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salito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 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trovato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posto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vicino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alla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finestra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Gli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piace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guardare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paesaggio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mentre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treno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viaggia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8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33758"/>
            <a:ext cx="2608730" cy="1076788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97" y="2685638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Durante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viaggio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ha visto campi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verdi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,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piccole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case e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alcune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colline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Il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viaggio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era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tranquillo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cielo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era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chiaro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051" y="1700209"/>
            <a:ext cx="5998590" cy="463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5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36330"/>
            <a:ext cx="2608730" cy="113833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72" y="2566711"/>
            <a:ext cx="3745774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Dopo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’ una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signora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si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seduta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vicino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Lui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Hanno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iniziato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parlare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perché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anche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Lei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andava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nella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/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stessa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città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b="5066"/>
          <a:stretch/>
        </p:blipFill>
        <p:spPr>
          <a:xfrm>
            <a:off x="4833387" y="1407715"/>
            <a:ext cx="6950407" cy="5019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61546"/>
            <a:ext cx="2608730" cy="107678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66" y="2620489"/>
            <a:ext cx="4138566" cy="247455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La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signora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ha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raccontato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che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nella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città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ha una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piazza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molto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bella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grande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mercato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Paolo era curioso e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voleva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vedere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tutto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08" y="1746722"/>
            <a:ext cx="6305841" cy="450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03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85102"/>
            <a:ext cx="2608730" cy="113236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206" y="2650341"/>
            <a:ext cx="3848371" cy="2474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r>
              <a:rPr lang="pt-BR" sz="2400" cap="none" dirty="0" smtClean="0">
                <a:latin typeface="Bahnschrift SemiBold" panose="020B0502040204020203" pitchFamily="34" charset="0"/>
              </a:rPr>
              <a:t>Dopo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circa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un’ora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,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il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treno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arrivato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err="1" smtClean="0">
                <a:latin typeface="Bahnschrift SemiBold" panose="020B0502040204020203" pitchFamily="34" charset="0"/>
              </a:rPr>
              <a:t>alla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stazione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Paolo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è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sceso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dal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treno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con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r>
              <a:rPr lang="pt-BR" sz="2400" cap="none" dirty="0" err="1" smtClean="0">
                <a:latin typeface="Bahnschrift SemiBold" panose="020B0502040204020203" pitchFamily="34" charset="0"/>
              </a:rPr>
              <a:t>un</a:t>
            </a:r>
            <a:r>
              <a:rPr lang="pt-BR" sz="2400" cap="none" dirty="0" smtClean="0">
                <a:latin typeface="Bahnschrift SemiBold" panose="020B0502040204020203" pitchFamily="34" charset="0"/>
              </a:rPr>
              <a:t> </a:t>
            </a:r>
            <a:br>
              <a:rPr lang="pt-BR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 smtClean="0">
                <a:latin typeface="Bahnschrift SemiBold" panose="020B0502040204020203" pitchFamily="34" charset="0"/>
              </a:rPr>
              <a:t>grande sorriso.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908" y="1555651"/>
            <a:ext cx="6224808" cy="4977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orma livre 6">
            <a:extLst>
              <a:ext uri="{FF2B5EF4-FFF2-40B4-BE49-F238E27FC236}">
                <a16:creationId xmlns="" xmlns:a16="http://schemas.microsoft.com/office/drawing/2014/main" id="{C98F4480-8749-4E48-82BB-3A0F2F311E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Retângulo 77">
            <a:extLst>
              <a:ext uri="{FF2B5EF4-FFF2-40B4-BE49-F238E27FC236}">
                <a16:creationId xmlns="" xmlns:a16="http://schemas.microsoft.com/office/drawing/2014/main" id="{5249F694-12BA-47C4-9FF3-570372F3B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tângulo 81">
            <a:extLst>
              <a:ext uri="{FF2B5EF4-FFF2-40B4-BE49-F238E27FC236}">
                <a16:creationId xmlns="" xmlns:a16="http://schemas.microsoft.com/office/drawing/2014/main" id="{FA0382D1-1594-4E3D-842E-04E1E5E75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806" y="87924"/>
            <a:ext cx="2608730" cy="113833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210" y="2607812"/>
            <a:ext cx="4138566" cy="2474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it-IT" sz="2400" cap="none" dirty="0">
                <a:latin typeface="Bahnschrift SemiBold" panose="020B0502040204020203" pitchFamily="34" charset="0"/>
              </a:rPr>
              <a:t>Voleva sfruttare la giornata per 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esplorare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it-IT" sz="2400" cap="none" dirty="0" smtClean="0">
                <a:latin typeface="Bahnschrift SemiBold" panose="020B0502040204020203" pitchFamily="34" charset="0"/>
              </a:rPr>
              <a:t> </a:t>
            </a:r>
            <a:r>
              <a:rPr lang="it-IT" sz="2400" cap="none" dirty="0">
                <a:latin typeface="Bahnschrift SemiBold" panose="020B0502040204020203" pitchFamily="34" charset="0"/>
              </a:rPr>
              <a:t>a fondo la città</a:t>
            </a:r>
            <a:r>
              <a:rPr lang="it-IT" sz="2400" cap="none" dirty="0" smtClean="0">
                <a:latin typeface="Bahnschrift SemiBold" panose="020B0502040204020203" pitchFamily="34" charset="0"/>
              </a:rPr>
              <a:t>.</a:t>
            </a:r>
            <a:br>
              <a:rPr lang="it-IT" sz="2400" cap="none" dirty="0" smtClean="0">
                <a:latin typeface="Bahnschrift SemiBold" panose="020B0502040204020203" pitchFamily="34" charset="0"/>
              </a:rPr>
            </a:br>
            <a:r>
              <a:rPr lang="pt-BR" sz="2400" cap="none" dirty="0">
                <a:latin typeface="Bahnschrift SemiBold" panose="020B0502040204020203" pitchFamily="34" charset="0"/>
              </a:rPr>
              <a:t/>
            </a:r>
            <a:br>
              <a:rPr lang="pt-BR" sz="2400" cap="none" dirty="0">
                <a:latin typeface="Bahnschrift SemiBold" panose="020B0502040204020203" pitchFamily="34" charset="0"/>
              </a:rPr>
            </a:br>
            <a:r>
              <a:rPr lang="it-IT" sz="2400" cap="none" dirty="0">
                <a:latin typeface="Bahnschrift SemiBold" panose="020B0502040204020203" pitchFamily="34" charset="0"/>
              </a:rPr>
              <a:t>Era felice di poter fare quella gita nel suo giorno libero.</a:t>
            </a:r>
            <a:endParaRPr lang="pt-BR" sz="2400" cap="none" dirty="0">
              <a:latin typeface="Bahnschrift SemiBold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029" y="1774190"/>
            <a:ext cx="6350376" cy="456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79" y="152704"/>
            <a:ext cx="222523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22270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3B9E78-595F-41AA-B8FF-1657B24A64F3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16c05727-aa75-4e4a-9b5f-8a80a1165891"/>
    <ds:schemaRef ds:uri="http://schemas.microsoft.com/office/2006/documentManagement/types"/>
    <ds:schemaRef ds:uri="http://purl.org/dc/dcmitype/"/>
    <ds:schemaRef ds:uri="http://schemas.microsoft.com/office/infopath/2007/PartnerControls"/>
    <ds:schemaRef ds:uri="71af3243-3dd4-4a8d-8c0d-dd76da1f02a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de selo de creche</Template>
  <TotalTime>0</TotalTime>
  <Words>109</Words>
  <Application>Microsoft Office PowerPoint</Application>
  <PresentationFormat>Widescreen</PresentationFormat>
  <Paragraphs>22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Arial</vt:lpstr>
      <vt:lpstr>Bahnschrift SemiBold</vt:lpstr>
      <vt:lpstr>Bauhaus 93</vt:lpstr>
      <vt:lpstr>Calibri</vt:lpstr>
      <vt:lpstr>Gill Sans MT</vt:lpstr>
      <vt:lpstr>Impact</vt:lpstr>
      <vt:lpstr>Selo</vt:lpstr>
      <vt:lpstr>UN VIAGGIO  IN  TRENO</vt:lpstr>
      <vt:lpstr>Sabato mattina Paolo ha fato un viaggio in treno.  Voleva visitare una città vicina, perché non era  mai stato li prima.      </vt:lpstr>
      <vt:lpstr>È arrivato alla stazione molto presto.  Ha comprato un cappuccino con un cornetto e ha aspettato  il treno sul binario.    </vt:lpstr>
      <vt:lpstr>Quando il treno è arrivato, Paolo è salito e ha trovato un posto vicino  alla finestra.  Gli piace guardare il paesaggio mentre  il treno viaggia.     </vt:lpstr>
      <vt:lpstr>Durante il viaggio  ha visto campi verdi, piccole case e  alcune colline.  Il viaggio era tranquillo  e il cielo era  molto chiaro.    </vt:lpstr>
      <vt:lpstr>Dopo un po’ una signora si è seduta vicino a Lui.  Hanno iniziato a parlare perché  anche Lei  andava nella  stessa città.  </vt:lpstr>
      <vt:lpstr>La signora ha raccontato che nella città ha una piazza molto bella e un grande mercato..  Paolo era curioso e voleva vedere tutto. </vt:lpstr>
      <vt:lpstr>Dopo circa un’ora,  il treno è arrivato  alla stazione.  Paolo è sceso dal treno con un  grande sorriso.</vt:lpstr>
      <vt:lpstr>Voleva sfruttare la giornata per esplorare  a fondo la città.  Era felice di poter fare quella gita nel suo giorno libero.</vt:lpstr>
      <vt:lpstr>E anche perchè il viaggio aveva ricordato quanto sia bello scoprire il mondo...   Ammirare nuovi paesaggi e trovare persone che vivono  così vicino alla  propria città.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2026-04-28T13:25:05Z</dcterms:created>
  <dcterms:modified xsi:type="dcterms:W3CDTF">2026-05-19T18:25:31Z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