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7"/>
  </p:notesMasterIdLst>
  <p:handoutMasterIdLst>
    <p:handoutMasterId r:id="rId18"/>
  </p:handoutMasterIdLst>
  <p:sldIdLst>
    <p:sldId id="269" r:id="rId5"/>
    <p:sldId id="27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72" r:id="rId14"/>
    <p:sldId id="274" r:id="rId15"/>
    <p:sldId id="273" r:id="rId16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27/01/2026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27/01/2026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49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25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654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48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0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59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5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01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5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2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8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7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27/01/2026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27/01/2026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56704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041" y="5783650"/>
            <a:ext cx="962072" cy="96207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230253" y="1977841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3642" y="2691132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06819" y="2909547"/>
            <a:ext cx="36807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Allora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então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Per -</a:t>
            </a:r>
            <a:r>
              <a:rPr lang="pt-BR" b="1" dirty="0" smtClean="0">
                <a:solidFill>
                  <a:srgbClr val="FF0000"/>
                </a:solidFill>
              </a:rPr>
              <a:t> Para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Scoppiare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explodir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Scoprire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descobrir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Negli</a:t>
            </a:r>
            <a:r>
              <a:rPr lang="pt-BR" b="1" dirty="0" smtClean="0">
                <a:solidFill>
                  <a:schemeClr val="bg1"/>
                </a:solidFill>
              </a:rPr>
              <a:t> - </a:t>
            </a:r>
            <a:r>
              <a:rPr lang="pt-BR" b="1" dirty="0" smtClean="0">
                <a:solidFill>
                  <a:srgbClr val="FF0000"/>
                </a:solidFill>
              </a:rPr>
              <a:t> nos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sono – </a:t>
            </a:r>
            <a:r>
              <a:rPr lang="pt-BR" b="1" dirty="0" smtClean="0">
                <a:solidFill>
                  <a:srgbClr val="FF0000"/>
                </a:solidFill>
              </a:rPr>
              <a:t>existem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State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estado, quantidade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Tragedie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tragédias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Machete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facão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Altra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outra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Cosa – </a:t>
            </a:r>
            <a:r>
              <a:rPr lang="pt-BR" b="1" dirty="0" smtClean="0">
                <a:solidFill>
                  <a:srgbClr val="FF0000"/>
                </a:solidFill>
              </a:rPr>
              <a:t>coisa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Civile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civil</a:t>
            </a:r>
          </a:p>
        </p:txBody>
      </p:sp>
      <p:sp>
        <p:nvSpPr>
          <p:cNvPr id="22" name="CaixaDeTexto 17"/>
          <p:cNvSpPr txBox="1"/>
          <p:nvPr/>
        </p:nvSpPr>
        <p:spPr>
          <a:xfrm>
            <a:off x="622901" y="6377824"/>
            <a:ext cx="5306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Notizie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Televisive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065" y="967509"/>
            <a:ext cx="4717783" cy="4922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765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80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Cioè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o que isso significa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Cioè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ou seja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Non </a:t>
            </a:r>
            <a:r>
              <a:rPr lang="pt-BR" b="1" dirty="0" err="1" smtClean="0">
                <a:solidFill>
                  <a:schemeClr val="bg1"/>
                </a:solidFill>
              </a:rPr>
              <a:t>puoi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você não pode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Averli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leva-los, tê-los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Allo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no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Stadio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estádio, campo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O – </a:t>
            </a:r>
            <a:r>
              <a:rPr lang="pt-BR" b="1" dirty="0" smtClean="0">
                <a:solidFill>
                  <a:srgbClr val="FF0000"/>
                </a:solidFill>
              </a:rPr>
              <a:t>ou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All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ao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Dal –</a:t>
            </a:r>
            <a:r>
              <a:rPr lang="pt-BR" b="1" dirty="0" smtClean="0">
                <a:solidFill>
                  <a:srgbClr val="FF0000"/>
                </a:solidFill>
              </a:rPr>
              <a:t> ao</a:t>
            </a:r>
          </a:p>
          <a:p>
            <a:r>
              <a:rPr lang="pt-BR" b="1" u="sng" dirty="0" smtClean="0">
                <a:solidFill>
                  <a:schemeClr val="bg1"/>
                </a:solidFill>
              </a:rPr>
              <a:t>In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Diretta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u="sng" dirty="0" smtClean="0">
                <a:solidFill>
                  <a:srgbClr val="FF0000"/>
                </a:solidFill>
              </a:rPr>
              <a:t>ao</a:t>
            </a:r>
            <a:r>
              <a:rPr lang="pt-BR" b="1" dirty="0" smtClean="0">
                <a:solidFill>
                  <a:srgbClr val="FF0000"/>
                </a:solidFill>
              </a:rPr>
              <a:t> vivo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  <a:p>
            <a:pPr algn="ctr"/>
            <a:endParaRPr lang="it-IT" sz="1400" b="1" dirty="0" smtClean="0">
              <a:solidFill>
                <a:schemeClr val="bg1"/>
              </a:solidFill>
            </a:endParaRPr>
          </a:p>
          <a:p>
            <a:pPr algn="just"/>
            <a:endParaRPr lang="pt-BR" sz="1400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422" y="6051250"/>
            <a:ext cx="727138" cy="72713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999" y="897341"/>
            <a:ext cx="5163915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80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5" y="3314410"/>
            <a:ext cx="37447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L'</a:t>
            </a:r>
            <a:r>
              <a:rPr lang="it-IT" sz="1400" b="1" dirty="0">
                <a:solidFill>
                  <a:srgbClr val="FF0000"/>
                </a:solidFill>
              </a:rPr>
              <a:t>ICE</a:t>
            </a:r>
            <a:r>
              <a:rPr lang="it-IT" sz="1400" b="1" dirty="0">
                <a:solidFill>
                  <a:schemeClr val="bg1"/>
                </a:solidFill>
              </a:rPr>
              <a:t> (Immigration and Customs Enforcement) è una agenzia federale degli Stati Uniti d'America incaricata del controllo delle frontiere, dell'immigrazione e della dogana</a:t>
            </a:r>
            <a:r>
              <a:rPr lang="it-IT" sz="1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it-IT" sz="1400" b="1" dirty="0">
              <a:solidFill>
                <a:schemeClr val="bg1"/>
              </a:solidFill>
            </a:endParaRPr>
          </a:p>
          <a:p>
            <a:pPr algn="ctr"/>
            <a:r>
              <a:rPr lang="it-IT" sz="1400" b="1" dirty="0" smtClean="0">
                <a:solidFill>
                  <a:schemeClr val="bg1"/>
                </a:solidFill>
              </a:rPr>
              <a:t>In Italia </a:t>
            </a:r>
            <a:r>
              <a:rPr lang="it-IT" sz="1400" b="1" dirty="0">
                <a:solidFill>
                  <a:schemeClr val="bg1"/>
                </a:solidFill>
              </a:rPr>
              <a:t>vige un rigoroso controllo dell'immigrazione, poiché il Paese fa parte dell'area Schengen. All'arrivo, l'immigrazione è gestita dagli agenti della </a:t>
            </a:r>
            <a:r>
              <a:rPr lang="it-IT" sz="1400" b="1" dirty="0">
                <a:solidFill>
                  <a:srgbClr val="FF0000"/>
                </a:solidFill>
              </a:rPr>
              <a:t>Polizia di Frontiera</a:t>
            </a:r>
            <a:r>
              <a:rPr lang="it-IT" sz="1400" b="1" dirty="0">
                <a:solidFill>
                  <a:schemeClr val="bg1"/>
                </a:solidFill>
              </a:rPr>
              <a:t>. Per i cittadini brasiliani, saranno presto richiesti l'ETIAS (autorizzazione elettronica) e il sistema EES (registrazione digitale di ingresso/uscita).</a:t>
            </a:r>
            <a:endParaRPr lang="it-IT" sz="1400" b="1" dirty="0" smtClean="0">
              <a:solidFill>
                <a:schemeClr val="bg1"/>
              </a:solidFill>
            </a:endParaRPr>
          </a:p>
          <a:p>
            <a:pPr algn="just"/>
            <a:endParaRPr lang="pt-BR" sz="1400" b="1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42" y="960894"/>
            <a:ext cx="6232931" cy="4904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7"/>
          <a:srcRect l="9251" t="12874" r="11621" b="13997"/>
          <a:stretch/>
        </p:blipFill>
        <p:spPr>
          <a:xfrm>
            <a:off x="963841" y="960894"/>
            <a:ext cx="1809605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80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</a:rPr>
              <a:t>Lo "</a:t>
            </a:r>
            <a:r>
              <a:rPr lang="it-IT" b="1" dirty="0">
                <a:solidFill>
                  <a:srgbClr val="FF0000"/>
                </a:solidFill>
              </a:rPr>
              <a:t>scandalo delle gabbie</a:t>
            </a:r>
            <a:r>
              <a:rPr lang="it-IT" b="1" dirty="0">
                <a:solidFill>
                  <a:schemeClr val="bg1"/>
                </a:solidFill>
              </a:rPr>
              <a:t>" si riferisce alla detenzione di bambini immigrati in celle con divisori fatti di recinzioni (chiamate "gabbie") al confine tra Stati Uniti e Messico durante l'amministrazione Obama, in particolare nel 2014, quando si verificò un aumento del numero di minori non accompagnati.</a:t>
            </a:r>
            <a:endParaRPr lang="pt-BR" b="1" dirty="0" smtClean="0">
              <a:solidFill>
                <a:schemeClr val="bg1"/>
              </a:solidFill>
            </a:endParaRPr>
          </a:p>
          <a:p>
            <a:pPr algn="ctr"/>
            <a:endParaRPr lang="it-IT" sz="1400" b="1" dirty="0" smtClean="0">
              <a:solidFill>
                <a:schemeClr val="bg1"/>
              </a:solidFill>
            </a:endParaRPr>
          </a:p>
          <a:p>
            <a:pPr algn="just"/>
            <a:endParaRPr lang="pt-BR" sz="1400" b="1" dirty="0" smtClean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58" y="911422"/>
            <a:ext cx="6398491" cy="5035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12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56704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195915" y="3454400"/>
            <a:ext cx="3876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mas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Ha 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tem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Avere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–</a:t>
            </a:r>
            <a:r>
              <a:rPr lang="pt-BR" sz="1600" b="1" dirty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v. ter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Appoggio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apoio</a:t>
            </a:r>
            <a:endParaRPr lang="pt-BR" b="1" dirty="0" smtClean="0">
              <a:solidFill>
                <a:srgbClr val="0070C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Popolo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povo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sono – </a:t>
            </a:r>
            <a:r>
              <a:rPr lang="pt-BR" b="1" dirty="0" smtClean="0">
                <a:solidFill>
                  <a:srgbClr val="FF0000"/>
                </a:solidFill>
              </a:rPr>
              <a:t>existem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Stati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muitos - quantidades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Morti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mortos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Resto –</a:t>
            </a:r>
            <a:r>
              <a:rPr lang="pt-BR" b="1" dirty="0" smtClean="0">
                <a:solidFill>
                  <a:srgbClr val="FF0000"/>
                </a:solidFill>
              </a:rPr>
              <a:t> restante, resto, fico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Restare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ficar, permanecer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Vivere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viver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2034" y="6214536"/>
            <a:ext cx="550792" cy="5507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305" y="936780"/>
            <a:ext cx="4511304" cy="4984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527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856145" y="17111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41807" y="1972729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Seta para a esquerda e para a direita 4"/>
          <p:cNvSpPr/>
          <p:nvPr/>
        </p:nvSpPr>
        <p:spPr>
          <a:xfrm>
            <a:off x="8336415" y="2656224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273114" y="2786224"/>
            <a:ext cx="388524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Minaccia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ameaça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Ricorrere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v. recorrer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Fermare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– v. parar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Legge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lei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volte –</a:t>
            </a:r>
            <a:r>
              <a:rPr lang="pt-BR" sz="1700" b="1" dirty="0" smtClean="0">
                <a:solidFill>
                  <a:srgbClr val="FF0000"/>
                </a:solidFill>
              </a:rPr>
              <a:t> vezes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Per –</a:t>
            </a:r>
            <a:r>
              <a:rPr lang="pt-BR" sz="1700" b="1" dirty="0" smtClean="0">
                <a:solidFill>
                  <a:srgbClr val="FF0000"/>
                </a:solidFill>
              </a:rPr>
              <a:t> para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Ha –</a:t>
            </a:r>
            <a:r>
              <a:rPr lang="pt-BR" sz="1700" b="1" dirty="0" smtClean="0">
                <a:solidFill>
                  <a:srgbClr val="FF0000"/>
                </a:solidFill>
              </a:rPr>
              <a:t> tem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Ammesso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admito, admitir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Errori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erros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Dice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diz </a:t>
            </a:r>
            <a:r>
              <a:rPr lang="pt-BR" sz="1700" b="1" dirty="0" smtClean="0">
                <a:solidFill>
                  <a:srgbClr val="FF0000"/>
                </a:solidFill>
              </a:rPr>
              <a:t>(v. </a:t>
            </a:r>
            <a:r>
              <a:rPr lang="pt-BR" sz="1700" b="1" dirty="0" err="1" smtClean="0">
                <a:solidFill>
                  <a:srgbClr val="FF0000"/>
                </a:solidFill>
              </a:rPr>
              <a:t>dire</a:t>
            </a:r>
            <a:r>
              <a:rPr lang="pt-BR" sz="17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Fermare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v.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parar</a:t>
            </a:r>
            <a:r>
              <a:rPr lang="pt-BR" sz="1700" b="1" dirty="0" smtClean="0">
                <a:solidFill>
                  <a:srgbClr val="FF0000"/>
                </a:solidFill>
              </a:rPr>
              <a:t>, </a:t>
            </a:r>
            <a:r>
              <a:rPr lang="pt-BR" sz="1700" b="1" dirty="0" smtClean="0">
                <a:solidFill>
                  <a:srgbClr val="FF0000"/>
                </a:solidFill>
              </a:rPr>
              <a:t>interromper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Raid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ataques, incursões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De-</a:t>
            </a:r>
            <a:r>
              <a:rPr lang="pt-BR" sz="1700" b="1" dirty="0" err="1" smtClean="0">
                <a:solidFill>
                  <a:schemeClr val="bg1"/>
                </a:solidFill>
              </a:rPr>
              <a:t>Escalation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err="1" smtClean="0">
                <a:solidFill>
                  <a:srgbClr val="FF0000"/>
                </a:solidFill>
              </a:rPr>
              <a:t>desescalada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Già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já 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Iniziata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Iniciada (</a:t>
            </a:r>
            <a:r>
              <a:rPr lang="pt-BR" sz="1700" b="1" dirty="0" err="1" smtClean="0">
                <a:solidFill>
                  <a:srgbClr val="FF0000"/>
                </a:solidFill>
              </a:rPr>
              <a:t>v.iniziare</a:t>
            </a:r>
            <a:r>
              <a:rPr lang="pt-BR" sz="1700" b="1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953" y="960895"/>
            <a:ext cx="4802511" cy="49322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887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21329" y="14622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239488" y="2017687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6819" y="2658705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02804" y="2832615"/>
            <a:ext cx="374916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err="1" smtClean="0">
                <a:solidFill>
                  <a:schemeClr val="bg1"/>
                </a:solidFill>
              </a:rPr>
              <a:t>Ma</a:t>
            </a:r>
            <a:r>
              <a:rPr lang="pt-BR" sz="1700" b="1" dirty="0" smtClean="0">
                <a:solidFill>
                  <a:schemeClr val="bg1"/>
                </a:solidFill>
              </a:rPr>
              <a:t> - </a:t>
            </a:r>
            <a:r>
              <a:rPr lang="pt-BR" sz="1700" b="1" dirty="0" smtClean="0">
                <a:solidFill>
                  <a:srgbClr val="FF0000"/>
                </a:solidFill>
              </a:rPr>
              <a:t>mas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Sui – </a:t>
            </a:r>
            <a:r>
              <a:rPr lang="pt-BR" sz="1700" b="1" dirty="0" smtClean="0">
                <a:solidFill>
                  <a:srgbClr val="FF0000"/>
                </a:solidFill>
              </a:rPr>
              <a:t>sobre a, os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Su</a:t>
            </a:r>
            <a:r>
              <a:rPr lang="pt-BR" sz="1700" b="1" dirty="0" smtClean="0">
                <a:solidFill>
                  <a:srgbClr val="FF0000"/>
                </a:solidFill>
              </a:rPr>
              <a:t> - sobre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Socia</a:t>
            </a:r>
            <a:r>
              <a:rPr lang="pt-BR" sz="1700" b="1" dirty="0" smtClean="0">
                <a:solidFill>
                  <a:schemeClr val="bg1"/>
                </a:solidFill>
              </a:rPr>
              <a:t> - </a:t>
            </a:r>
            <a:r>
              <a:rPr lang="pt-BR" sz="1700" b="1" dirty="0" smtClean="0">
                <a:solidFill>
                  <a:srgbClr val="FF0000"/>
                </a:solidFill>
              </a:rPr>
              <a:t> redes </a:t>
            </a:r>
            <a:r>
              <a:rPr lang="pt-BR" sz="1700" b="1" dirty="0" smtClean="0">
                <a:solidFill>
                  <a:srgbClr val="FF0000"/>
                </a:solidFill>
              </a:rPr>
              <a:t>(sociais)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Rete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err="1" smtClean="0">
                <a:solidFill>
                  <a:schemeClr val="bg1"/>
                </a:solidFill>
              </a:rPr>
              <a:t>Sociali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redes sociais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smtClean="0">
                <a:solidFill>
                  <a:schemeClr val="bg1"/>
                </a:solidFill>
              </a:rPr>
              <a:t>Parla –</a:t>
            </a:r>
            <a:r>
              <a:rPr lang="pt-BR" sz="1700" b="1" dirty="0" smtClean="0">
                <a:solidFill>
                  <a:srgbClr val="FF0000"/>
                </a:solidFill>
              </a:rPr>
              <a:t> fala (v. </a:t>
            </a:r>
            <a:r>
              <a:rPr lang="pt-BR" sz="1700" b="1" dirty="0" err="1" smtClean="0">
                <a:solidFill>
                  <a:srgbClr val="FF0000"/>
                </a:solidFill>
              </a:rPr>
              <a:t>parlare</a:t>
            </a:r>
            <a:r>
              <a:rPr lang="pt-BR" sz="17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Solo –</a:t>
            </a:r>
            <a:r>
              <a:rPr lang="pt-BR" sz="1700" b="1" dirty="0" smtClean="0">
                <a:solidFill>
                  <a:srgbClr val="FF0000"/>
                </a:solidFill>
              </a:rPr>
              <a:t> Somente, só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Inflazione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inflação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Del – </a:t>
            </a:r>
            <a:r>
              <a:rPr lang="pt-BR" sz="1700" b="1" dirty="0" smtClean="0">
                <a:solidFill>
                  <a:srgbClr val="FF0000"/>
                </a:solidFill>
              </a:rPr>
              <a:t>do, da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Linguaggio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 linguagem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Enormi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0070C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enormes, grandes</a:t>
            </a:r>
          </a:p>
          <a:p>
            <a:r>
              <a:rPr lang="pt-BR" sz="1700" b="1" dirty="0" smtClean="0">
                <a:solidFill>
                  <a:schemeClr val="bg1"/>
                </a:solidFill>
              </a:rPr>
              <a:t>Per –</a:t>
            </a:r>
            <a:r>
              <a:rPr lang="pt-BR" sz="1700" b="1" dirty="0" smtClean="0">
                <a:solidFill>
                  <a:srgbClr val="FF0000"/>
                </a:solidFill>
              </a:rPr>
              <a:t> para, por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Fatti</a:t>
            </a:r>
            <a:r>
              <a:rPr lang="pt-BR" sz="1700" b="1" dirty="0" smtClean="0">
                <a:solidFill>
                  <a:schemeClr val="bg1"/>
                </a:solidFill>
              </a:rPr>
              <a:t> – </a:t>
            </a:r>
            <a:r>
              <a:rPr lang="pt-BR" sz="1700" b="1" dirty="0" smtClean="0">
                <a:solidFill>
                  <a:srgbClr val="FF0000"/>
                </a:solidFill>
              </a:rPr>
              <a:t>fatos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Gravi</a:t>
            </a:r>
            <a:r>
              <a:rPr lang="pt-BR" sz="1700" b="1" dirty="0" smtClean="0">
                <a:solidFill>
                  <a:schemeClr val="bg1"/>
                </a:solidFill>
              </a:rPr>
              <a:t> –</a:t>
            </a:r>
            <a:r>
              <a:rPr lang="pt-BR" sz="1700" b="1" dirty="0" smtClean="0">
                <a:solidFill>
                  <a:srgbClr val="FF0000"/>
                </a:solidFill>
              </a:rPr>
              <a:t> graves</a:t>
            </a: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Localizzati</a:t>
            </a:r>
            <a:r>
              <a:rPr lang="pt-BR" sz="1700" b="1" dirty="0" smtClean="0">
                <a:solidFill>
                  <a:schemeClr val="bg1"/>
                </a:solidFill>
              </a:rPr>
              <a:t> -</a:t>
            </a:r>
            <a:r>
              <a:rPr lang="pt-BR" sz="1700" b="1" dirty="0" smtClean="0">
                <a:solidFill>
                  <a:srgbClr val="FF0000"/>
                </a:solidFill>
              </a:rPr>
              <a:t> localizados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3287" y="5970001"/>
            <a:ext cx="867331" cy="86733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866" y="874001"/>
            <a:ext cx="4618182" cy="5000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70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1966908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74184" y="2613239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274184" y="2983604"/>
            <a:ext cx="37676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Gli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os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Peggio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piores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Sommosse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tumultos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Razziali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raciais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Fu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foi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Anche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também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Negli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nos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Piombo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chumbo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Si – </a:t>
            </a:r>
            <a:r>
              <a:rPr lang="pt-BR" b="1" dirty="0" smtClean="0">
                <a:solidFill>
                  <a:srgbClr val="FF0000"/>
                </a:solidFill>
              </a:rPr>
              <a:t>se, sim </a:t>
            </a:r>
            <a:endParaRPr lang="pt-BR" b="1" dirty="0" smtClean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184" y="970796"/>
            <a:ext cx="4549546" cy="4983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99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81587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237190" y="2827280"/>
            <a:ext cx="3894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Democratici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democratas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Neanche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nem mesmo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Iniziò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iniciou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Inizio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–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início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Col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com o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Anche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também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furono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houve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Scandali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escândalos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Per </a:t>
            </a:r>
            <a:r>
              <a:rPr lang="pt-BR" b="1" dirty="0" err="1" smtClean="0">
                <a:solidFill>
                  <a:schemeClr val="bg1"/>
                </a:solidFill>
              </a:rPr>
              <a:t>le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pelas, sobre 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Gabbie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gaiolas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Dove –</a:t>
            </a:r>
            <a:r>
              <a:rPr lang="pt-BR" b="1" dirty="0" smtClean="0">
                <a:solidFill>
                  <a:srgbClr val="FF0000"/>
                </a:solidFill>
              </a:rPr>
              <a:t> onde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Chiusero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fecharam ,prenderam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Chiudere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fechar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Gli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os</a:t>
            </a:r>
            <a:endParaRPr lang="pt-BR" b="1" dirty="0" smtClean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226952" y="1987077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307428" y="2667941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286" y="960895"/>
            <a:ext cx="4531342" cy="4933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65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1060780" y="125330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1997" y="5711097"/>
            <a:ext cx="1006877" cy="1006877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195915" y="2305698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0" name="Seta para a esquerda e para a direita 19"/>
          <p:cNvSpPr/>
          <p:nvPr/>
        </p:nvSpPr>
        <p:spPr>
          <a:xfrm>
            <a:off x="8281309" y="3151730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195915" y="3454400"/>
            <a:ext cx="3912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Dopo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depois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Uccisione</a:t>
            </a:r>
            <a:r>
              <a:rPr lang="pt-BR" b="1" dirty="0" smtClean="0">
                <a:solidFill>
                  <a:schemeClr val="bg1"/>
                </a:solidFill>
              </a:rPr>
              <a:t> 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assassinato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Ucciso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morto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ucciso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foi morto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È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Diventata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tornou-se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Diventare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v. tornar-se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Diffidente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desconfiado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Verso –</a:t>
            </a:r>
            <a:r>
              <a:rPr lang="pt-BR" b="1" dirty="0" smtClean="0">
                <a:solidFill>
                  <a:srgbClr val="FF0000"/>
                </a:solidFill>
              </a:rPr>
              <a:t> na direção, da 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Lì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lá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Nacque</a:t>
            </a:r>
            <a:r>
              <a:rPr lang="pt-BR" b="1" dirty="0" smtClean="0">
                <a:solidFill>
                  <a:schemeClr val="bg1"/>
                </a:solidFill>
              </a:rPr>
              <a:t>-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nasce</a:t>
            </a:r>
            <a:endParaRPr lang="pt-BR" b="1" dirty="0" smtClean="0">
              <a:solidFill>
                <a:srgbClr val="FF000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799" y="788478"/>
            <a:ext cx="4783410" cy="52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4566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14246" y="215102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3305837"/>
            <a:ext cx="36827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mas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sono </a:t>
            </a:r>
            <a:r>
              <a:rPr lang="pt-BR" b="1" dirty="0" smtClean="0">
                <a:solidFill>
                  <a:srgbClr val="FF0000"/>
                </a:solidFill>
              </a:rPr>
              <a:t>– existem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Vogliono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querem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Como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como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Se </a:t>
            </a:r>
            <a:r>
              <a:rPr lang="pt-BR" b="1" dirty="0" smtClean="0">
                <a:solidFill>
                  <a:schemeClr val="bg1"/>
                </a:solidFill>
              </a:rPr>
              <a:t>-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se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Ci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fossero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houvessem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Nello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no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Stesso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mesmo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Paese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país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Da </a:t>
            </a:r>
            <a:r>
              <a:rPr lang="pt-BR" b="1" dirty="0" err="1" smtClean="0">
                <a:solidFill>
                  <a:schemeClr val="bg1"/>
                </a:solidFill>
              </a:rPr>
              <a:t>qui</a:t>
            </a:r>
            <a:r>
              <a:rPr lang="pt-BR" b="1" dirty="0" smtClean="0">
                <a:solidFill>
                  <a:schemeClr val="bg1"/>
                </a:solidFill>
              </a:rPr>
              <a:t> – </a:t>
            </a:r>
            <a:r>
              <a:rPr lang="pt-BR" b="1" dirty="0" smtClean="0">
                <a:solidFill>
                  <a:srgbClr val="FF0000"/>
                </a:solidFill>
              </a:rPr>
              <a:t>da </a:t>
            </a:r>
            <a:r>
              <a:rPr lang="pt-BR" b="1" dirty="0" err="1" smtClean="0">
                <a:solidFill>
                  <a:srgbClr val="FF0000"/>
                </a:solidFill>
              </a:rPr>
              <a:t>qui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Nasce –</a:t>
            </a:r>
            <a:r>
              <a:rPr lang="pt-BR" b="1" dirty="0" smtClean="0">
                <a:solidFill>
                  <a:srgbClr val="FF0000"/>
                </a:solidFill>
              </a:rPr>
              <a:t> nasce</a:t>
            </a:r>
          </a:p>
          <a:p>
            <a:r>
              <a:rPr lang="pt-BR" b="1" dirty="0" err="1" smtClean="0">
                <a:solidFill>
                  <a:schemeClr val="bg1"/>
                </a:solidFill>
              </a:rPr>
              <a:t>Nascere</a:t>
            </a:r>
            <a:r>
              <a:rPr lang="pt-BR" b="1" dirty="0" smtClean="0">
                <a:solidFill>
                  <a:schemeClr val="bg1"/>
                </a:solidFill>
              </a:rPr>
              <a:t> –</a:t>
            </a:r>
            <a:r>
              <a:rPr lang="pt-BR" b="1" dirty="0" smtClean="0">
                <a:solidFill>
                  <a:srgbClr val="FF0000"/>
                </a:solidFill>
              </a:rPr>
              <a:t> v. nascer</a:t>
            </a:r>
            <a:endParaRPr lang="pt-BR" b="1" dirty="0" smtClean="0">
              <a:solidFill>
                <a:srgbClr val="FF0000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09" y="5941192"/>
            <a:ext cx="795927" cy="795927"/>
          </a:xfrm>
          <a:prstGeom prst="rect">
            <a:avLst/>
          </a:prstGeom>
        </p:spPr>
      </p:pic>
      <p:sp>
        <p:nvSpPr>
          <p:cNvPr id="20" name="Seta para a esquerda e para a direita 19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336415" y="2317956"/>
            <a:ext cx="334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187" y="960895"/>
            <a:ext cx="4739512" cy="48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7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897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6"/>
          <p:cNvSpPr txBox="1"/>
          <p:nvPr/>
        </p:nvSpPr>
        <p:spPr>
          <a:xfrm>
            <a:off x="999142" y="138031"/>
            <a:ext cx="43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16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29079" t="35419" r="29063" b="37046"/>
          <a:stretch/>
        </p:blipFill>
        <p:spPr>
          <a:xfrm rot="16200000">
            <a:off x="-1229044" y="2175739"/>
            <a:ext cx="3071829" cy="333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336415" y="2317956"/>
            <a:ext cx="334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8416897" y="3083578"/>
            <a:ext cx="2706254" cy="102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8336416" y="3454400"/>
            <a:ext cx="374474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sz="1700" b="1" dirty="0" smtClean="0">
                <a:solidFill>
                  <a:srgbClr val="FF0000"/>
                </a:solidFill>
              </a:rPr>
              <a:t>mas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sz="1700" b="1" dirty="0" err="1" smtClean="0">
                <a:solidFill>
                  <a:schemeClr val="bg1"/>
                </a:solidFill>
              </a:rPr>
              <a:t>Questo</a:t>
            </a:r>
            <a:r>
              <a:rPr lang="pt-BR" sz="1700" b="1" dirty="0" smtClean="0">
                <a:solidFill>
                  <a:schemeClr val="bg1"/>
                </a:solidFill>
              </a:rPr>
              <a:t> </a:t>
            </a:r>
            <a:r>
              <a:rPr lang="pt-BR" sz="1700" b="1" dirty="0" smtClean="0">
                <a:solidFill>
                  <a:schemeClr val="bg1"/>
                </a:solidFill>
              </a:rPr>
              <a:t>–</a:t>
            </a:r>
            <a:r>
              <a:rPr lang="pt-BR" sz="1700" b="1" dirty="0" smtClean="0">
                <a:solidFill>
                  <a:srgbClr val="FF0000"/>
                </a:solidFill>
              </a:rPr>
              <a:t> </a:t>
            </a:r>
            <a:r>
              <a:rPr lang="pt-BR" sz="1700" b="1" dirty="0" smtClean="0">
                <a:solidFill>
                  <a:srgbClr val="FF0000"/>
                </a:solidFill>
              </a:rPr>
              <a:t>isto, isso, este</a:t>
            </a:r>
            <a:endParaRPr lang="pt-BR" sz="1700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Non </a:t>
            </a:r>
            <a:r>
              <a:rPr lang="pt-BR" b="1" dirty="0" err="1" smtClean="0">
                <a:solidFill>
                  <a:schemeClr val="bg1"/>
                </a:solidFill>
              </a:rPr>
              <a:t>vuol</a:t>
            </a:r>
            <a:r>
              <a:rPr lang="pt-BR" b="1" dirty="0" smtClean="0">
                <a:solidFill>
                  <a:schemeClr val="bg1"/>
                </a:solidFill>
              </a:rPr>
              <a:t> 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não quer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Dire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v. dizer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Tra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entre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Queste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>–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estas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Parole </a:t>
            </a:r>
            <a:r>
              <a:rPr lang="pt-BR" b="1" dirty="0" smtClean="0">
                <a:solidFill>
                  <a:schemeClr val="bg1"/>
                </a:solidFill>
              </a:rPr>
              <a:t>– </a:t>
            </a:r>
            <a:r>
              <a:rPr lang="pt-BR" b="1" dirty="0" smtClean="0">
                <a:solidFill>
                  <a:srgbClr val="FF0000"/>
                </a:solidFill>
              </a:rPr>
              <a:t>palavras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Pericoloso</a:t>
            </a:r>
            <a:r>
              <a:rPr lang="pt-BR" b="1" dirty="0" smtClean="0">
                <a:solidFill>
                  <a:schemeClr val="bg1"/>
                </a:solidFill>
              </a:rPr>
              <a:t> -</a:t>
            </a:r>
            <a:r>
              <a:rPr lang="pt-BR" b="1" dirty="0" smtClean="0">
                <a:solidFill>
                  <a:srgbClr val="FF0000"/>
                </a:solidFill>
              </a:rPr>
              <a:t> perigoso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ctr"/>
            <a:endParaRPr lang="it-IT" sz="1400" b="1" dirty="0" smtClean="0">
              <a:solidFill>
                <a:schemeClr val="bg1"/>
              </a:solidFill>
            </a:endParaRPr>
          </a:p>
          <a:p>
            <a:pPr algn="just"/>
            <a:endParaRPr lang="pt-BR" sz="1400" b="1" dirty="0" smtClean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151" y="5909979"/>
            <a:ext cx="868409" cy="8684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212" y="960895"/>
            <a:ext cx="4516584" cy="48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8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71af3243-3dd4-4a8d-8c0d-dd76da1f02a5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695</Words>
  <Application>Microsoft Office PowerPoint</Application>
  <PresentationFormat>Widescreen</PresentationFormat>
  <Paragraphs>170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2026-01-27T18:18:34Z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