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5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6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4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7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94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5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2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4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2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4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7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99" y="94425"/>
            <a:ext cx="1701478" cy="73855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230485" y="94425"/>
            <a:ext cx="39273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LEZIONE 4 - CONVERSAZIONE</a:t>
            </a:r>
          </a:p>
          <a:p>
            <a:pPr algn="ctr"/>
            <a:r>
              <a:rPr lang="pt-BR" sz="2400" dirty="0" smtClean="0">
                <a:latin typeface="Bauhaus 93" panose="04030905020B02020C02" pitchFamily="82" charset="0"/>
              </a:rPr>
              <a:t>Una Vecchia </a:t>
            </a:r>
            <a:r>
              <a:rPr lang="pt-BR" sz="2400" dirty="0" err="1" smtClean="0">
                <a:latin typeface="Bauhaus 93" panose="04030905020B02020C02" pitchFamily="82" charset="0"/>
              </a:rPr>
              <a:t>Libreria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69133" y="1550058"/>
            <a:ext cx="434566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latin typeface="Bahnschrift" panose="020B0502040204020203" pitchFamily="34" charset="0"/>
              </a:rPr>
              <a:t>Nell</a:t>
            </a:r>
            <a:r>
              <a:rPr lang="pt-BR" sz="2000" b="1" dirty="0" smtClean="0">
                <a:latin typeface="Bahnschrift" panose="020B0502040204020203" pitchFamily="34" charset="0"/>
              </a:rPr>
              <a:t> centro </a:t>
            </a:r>
            <a:r>
              <a:rPr lang="pt-BR" sz="2000" b="1" dirty="0" err="1" smtClean="0">
                <a:latin typeface="Bahnschrift" panose="020B0502040204020203" pitchFamily="34" charset="0"/>
              </a:rPr>
              <a:t>della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città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c’è</a:t>
            </a:r>
            <a:r>
              <a:rPr lang="pt-BR" sz="2000" b="1" dirty="0" smtClean="0">
                <a:latin typeface="Bahnschrift" panose="020B0502040204020203" pitchFamily="34" charset="0"/>
              </a:rPr>
              <a:t> una </a:t>
            </a: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vecchia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libreria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molto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piccola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</a:p>
          <a:p>
            <a:endParaRPr lang="pt-BR" sz="2000" dirty="0">
              <a:latin typeface="Bahnschrift" panose="020B0502040204020203" pitchFamily="34" charset="0"/>
            </a:endParaRPr>
          </a:p>
          <a:p>
            <a:r>
              <a:rPr lang="pt-BR" sz="2000" b="1" dirty="0" smtClean="0">
                <a:latin typeface="Bahnschrift" panose="020B0502040204020203" pitchFamily="34" charset="0"/>
              </a:rPr>
              <a:t>La </a:t>
            </a:r>
            <a:r>
              <a:rPr lang="pt-BR" sz="2000" b="1" dirty="0" err="1" smtClean="0">
                <a:latin typeface="Bahnschrift" panose="020B0502040204020203" pitchFamily="34" charset="0"/>
              </a:rPr>
              <a:t>libreria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è</a:t>
            </a:r>
            <a:r>
              <a:rPr lang="pt-BR" sz="2000" b="1" dirty="0" smtClean="0">
                <a:latin typeface="Bahnschrift" panose="020B0502040204020203" pitchFamily="34" charset="0"/>
              </a:rPr>
              <a:t> aperta da </a:t>
            </a:r>
            <a:r>
              <a:rPr lang="pt-BR" sz="2000" b="1" dirty="0" err="1" smtClean="0">
                <a:latin typeface="Bahnschrift" panose="020B0502040204020203" pitchFamily="34" charset="0"/>
              </a:rPr>
              <a:t>molti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anni</a:t>
            </a:r>
            <a:r>
              <a:rPr lang="pt-BR" sz="2000" b="1" dirty="0">
                <a:latin typeface="Bahnschrift" panose="020B0502040204020203" pitchFamily="34" charset="0"/>
              </a:rPr>
              <a:t> </a:t>
            </a:r>
            <a:endParaRPr lang="pt-BR" sz="2000" b="1" dirty="0" smtClean="0">
              <a:latin typeface="Bahnschrift" panose="020B0502040204020203" pitchFamily="34" charset="0"/>
            </a:endParaRPr>
          </a:p>
          <a:p>
            <a:r>
              <a:rPr lang="pt-BR" sz="2000" b="1" dirty="0" smtClean="0">
                <a:latin typeface="Bahnschrift" panose="020B0502040204020203" pitchFamily="34" charset="0"/>
              </a:rPr>
              <a:t>e ha </a:t>
            </a:r>
            <a:r>
              <a:rPr lang="pt-BR" sz="2000" b="1" dirty="0" err="1" smtClean="0">
                <a:latin typeface="Bahnschrift" panose="020B0502040204020203" pitchFamily="34" charset="0"/>
              </a:rPr>
              <a:t>tanti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libri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antichi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</a:p>
          <a:p>
            <a:endParaRPr lang="pt-BR" sz="2000" b="1" dirty="0">
              <a:latin typeface="Bahnschrift" panose="020B0502040204020203" pitchFamily="34" charset="0"/>
            </a:endParaRP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Un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pomeriggio</a:t>
            </a:r>
            <a:r>
              <a:rPr lang="pt-BR" sz="2000" b="1" dirty="0" smtClean="0">
                <a:latin typeface="Bahnschrift" panose="020B0502040204020203" pitchFamily="34" charset="0"/>
              </a:rPr>
              <a:t> Marta </a:t>
            </a:r>
            <a:r>
              <a:rPr lang="pt-BR" sz="2000" b="1" dirty="0" err="1" smtClean="0">
                <a:latin typeface="Bahnschrift" panose="020B0502040204020203" pitchFamily="34" charset="0"/>
              </a:rPr>
              <a:t>è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entrata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nella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libreria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</a:p>
          <a:p>
            <a:endParaRPr lang="pt-BR" sz="2000" b="1" dirty="0">
              <a:latin typeface="Bahnschrift" panose="020B0502040204020203" pitchFamily="34" charset="0"/>
            </a:endParaRP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Perché</a:t>
            </a:r>
            <a:r>
              <a:rPr lang="pt-BR" sz="2000" b="1" dirty="0" smtClean="0">
                <a:latin typeface="Bahnschrift" panose="020B0502040204020203" pitchFamily="34" charset="0"/>
              </a:rPr>
              <a:t> ama </a:t>
            </a:r>
            <a:r>
              <a:rPr lang="pt-BR" sz="2000" b="1" dirty="0" err="1" smtClean="0">
                <a:latin typeface="Bahnschrift" panose="020B0502040204020203" pitchFamily="34" charset="0"/>
              </a:rPr>
              <a:t>leggere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t="11750" b="16435"/>
          <a:stretch/>
        </p:blipFill>
        <p:spPr>
          <a:xfrm>
            <a:off x="6826313" y="1068309"/>
            <a:ext cx="5365687" cy="518861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4102"/>
          <a:stretch/>
        </p:blipFill>
        <p:spPr>
          <a:xfrm>
            <a:off x="995594" y="5165513"/>
            <a:ext cx="2172832" cy="995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177664" y="172075"/>
            <a:ext cx="2519895" cy="6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79984" y="1932541"/>
            <a:ext cx="5957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Bahnschrift" panose="020B0502040204020203" pitchFamily="34" charset="0"/>
              </a:rPr>
              <a:t>Il posto era </a:t>
            </a:r>
            <a:r>
              <a:rPr lang="pt-BR" sz="2000" b="1" dirty="0" err="1" smtClean="0">
                <a:latin typeface="Bahnschrift" panose="020B0502040204020203" pitchFamily="34" charset="0"/>
              </a:rPr>
              <a:t>silenzioso</a:t>
            </a:r>
            <a:r>
              <a:rPr lang="pt-BR" sz="2000" b="1" dirty="0" smtClean="0">
                <a:latin typeface="Bahnschrift" panose="020B0502040204020203" pitchFamily="34" charset="0"/>
              </a:rPr>
              <a:t> e </a:t>
            </a:r>
            <a:r>
              <a:rPr lang="pt-BR" sz="2000" b="1" dirty="0" err="1" smtClean="0">
                <a:latin typeface="Bahnschrift" panose="020B0502040204020203" pitchFamily="34" charset="0"/>
              </a:rPr>
              <a:t>pieno</a:t>
            </a:r>
            <a:endParaRPr lang="pt-BR" sz="2000" b="1" dirty="0" smtClean="0">
              <a:latin typeface="Bahnschrift" panose="020B0502040204020203" pitchFamily="34" charset="0"/>
            </a:endParaRPr>
          </a:p>
          <a:p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di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scaffali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alti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</a:p>
          <a:p>
            <a:endParaRPr lang="pt-BR" sz="2000" dirty="0">
              <a:latin typeface="Bahnschrift" panose="020B0502040204020203" pitchFamily="34" charset="0"/>
            </a:endParaRP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Mentre</a:t>
            </a:r>
            <a:r>
              <a:rPr lang="pt-BR" sz="2000" b="1" dirty="0" smtClean="0">
                <a:latin typeface="Bahnschrift" panose="020B0502040204020203" pitchFamily="34" charset="0"/>
              </a:rPr>
              <a:t> cercava </a:t>
            </a:r>
            <a:r>
              <a:rPr lang="pt-BR" sz="2000" b="1" dirty="0" err="1" smtClean="0">
                <a:latin typeface="Bahnschrift" panose="020B0502040204020203" pitchFamily="34" charset="0"/>
              </a:rPr>
              <a:t>un</a:t>
            </a:r>
            <a:r>
              <a:rPr lang="pt-BR" sz="2000" b="1" dirty="0" smtClean="0">
                <a:latin typeface="Bahnschrift" panose="020B0502040204020203" pitchFamily="34" charset="0"/>
              </a:rPr>
              <a:t> libro interessante,</a:t>
            </a:r>
          </a:p>
          <a:p>
            <a:r>
              <a:rPr lang="pt-BR" sz="2000" b="1" dirty="0" smtClean="0">
                <a:latin typeface="Bahnschrift" panose="020B0502040204020203" pitchFamily="34" charset="0"/>
              </a:rPr>
              <a:t>ha visto </a:t>
            </a:r>
            <a:r>
              <a:rPr lang="pt-BR" sz="2000" b="1" dirty="0" err="1" smtClean="0">
                <a:latin typeface="Bahnschrift" panose="020B0502040204020203" pitchFamily="34" charset="0"/>
              </a:rPr>
              <a:t>un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vecchio</a:t>
            </a:r>
            <a:r>
              <a:rPr lang="pt-BR" sz="2000" b="1" dirty="0" smtClean="0">
                <a:latin typeface="Bahnschrift" panose="020B0502040204020203" pitchFamily="34" charset="0"/>
              </a:rPr>
              <a:t> libro, </a:t>
            </a: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con</a:t>
            </a:r>
            <a:r>
              <a:rPr lang="pt-BR" sz="2000" b="1" dirty="0" smtClean="0">
                <a:latin typeface="Bahnschrift" panose="020B0502040204020203" pitchFamily="34" charset="0"/>
              </a:rPr>
              <a:t> una </a:t>
            </a:r>
            <a:r>
              <a:rPr lang="pt-BR" sz="2000" b="1" dirty="0" err="1" smtClean="0">
                <a:latin typeface="Bahnschrift" panose="020B0502040204020203" pitchFamily="34" charset="0"/>
              </a:rPr>
              <a:t>copertina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blu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</a:p>
          <a:p>
            <a:endParaRPr lang="pt-BR" sz="2000" b="1" dirty="0">
              <a:latin typeface="Bahnschrift" panose="020B0502040204020203" pitchFamily="34" charset="0"/>
            </a:endParaRPr>
          </a:p>
          <a:p>
            <a:r>
              <a:rPr lang="pt-BR" sz="2000" b="1" dirty="0" smtClean="0">
                <a:latin typeface="Bahnschrift" panose="020B0502040204020203" pitchFamily="34" charset="0"/>
              </a:rPr>
              <a:t>Il libro era </a:t>
            </a:r>
            <a:r>
              <a:rPr lang="pt-BR" sz="2000" b="1" dirty="0" err="1" smtClean="0">
                <a:latin typeface="Bahnschrift" panose="020B0502040204020203" pitchFamily="34" charset="0"/>
              </a:rPr>
              <a:t>un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po</a:t>
            </a:r>
            <a:r>
              <a:rPr lang="pt-BR" sz="2000" b="1" dirty="0" smtClean="0">
                <a:latin typeface="Bahnschrift" panose="020B0502040204020203" pitchFamily="34" charset="0"/>
              </a:rPr>
              <a:t>’ </a:t>
            </a:r>
            <a:r>
              <a:rPr lang="pt-BR" sz="2000" b="1" dirty="0" err="1" smtClean="0">
                <a:latin typeface="Bahnschrift" panose="020B0502040204020203" pitchFamily="34" charset="0"/>
              </a:rPr>
              <a:t>polveroso</a:t>
            </a:r>
            <a:endParaRPr lang="pt-BR" sz="2000" b="1" dirty="0">
              <a:latin typeface="Bahnschrift" panose="020B0502040204020203" pitchFamily="34" charset="0"/>
            </a:endParaRP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ma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sembrava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molto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speciale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  <a:endParaRPr lang="pt-BR" dirty="0"/>
          </a:p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072" y="1607696"/>
            <a:ext cx="5974915" cy="41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99" y="147290"/>
            <a:ext cx="1701478" cy="73855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177664" y="172075"/>
            <a:ext cx="2519895" cy="6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99" y="102483"/>
            <a:ext cx="1701478" cy="73855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177664" y="172075"/>
            <a:ext cx="2519895" cy="6318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8598" y="2100404"/>
            <a:ext cx="59571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Bahnschrift" panose="020B0502040204020203" pitchFamily="34" charset="0"/>
              </a:rPr>
              <a:t>Marta </a:t>
            </a:r>
            <a:r>
              <a:rPr lang="pt-BR" sz="2000" b="1" dirty="0" err="1" smtClean="0">
                <a:latin typeface="Bahnschrift" panose="020B0502040204020203" pitchFamily="34" charset="0"/>
              </a:rPr>
              <a:t>lo</a:t>
            </a:r>
            <a:r>
              <a:rPr lang="pt-BR" sz="2000" b="1" dirty="0" smtClean="0">
                <a:latin typeface="Bahnschrift" panose="020B0502040204020203" pitchFamily="34" charset="0"/>
              </a:rPr>
              <a:t> ha aperto </a:t>
            </a:r>
            <a:r>
              <a:rPr lang="pt-BR" sz="2000" b="1" dirty="0" err="1" smtClean="0">
                <a:latin typeface="Bahnschrift" panose="020B0502040204020203" pitchFamily="34" charset="0"/>
              </a:rPr>
              <a:t>con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curiosità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</a:p>
          <a:p>
            <a:endParaRPr lang="pt-BR" sz="2000" dirty="0">
              <a:latin typeface="Bahnschrift" panose="020B0502040204020203" pitchFamily="34" charset="0"/>
            </a:endParaRPr>
          </a:p>
          <a:p>
            <a:r>
              <a:rPr lang="pt-BR" sz="2000" b="1" dirty="0" smtClean="0">
                <a:latin typeface="Bahnschrift" panose="020B0502040204020203" pitchFamily="34" charset="0"/>
              </a:rPr>
              <a:t>Dentro ha </a:t>
            </a:r>
            <a:r>
              <a:rPr lang="pt-BR" sz="2000" b="1" dirty="0" err="1" smtClean="0">
                <a:latin typeface="Bahnschrift" panose="020B0502040204020203" pitchFamily="34" charset="0"/>
              </a:rPr>
              <a:t>trovato</a:t>
            </a:r>
            <a:r>
              <a:rPr lang="pt-BR" sz="2000" b="1" dirty="0" smtClean="0">
                <a:latin typeface="Bahnschrift" panose="020B0502040204020203" pitchFamily="34" charset="0"/>
              </a:rPr>
              <a:t> una </a:t>
            </a:r>
            <a:r>
              <a:rPr lang="pt-BR" sz="2000" b="1" dirty="0" err="1" smtClean="0">
                <a:latin typeface="Bahnschrift" panose="020B0502040204020203" pitchFamily="34" charset="0"/>
              </a:rPr>
              <a:t>piccola</a:t>
            </a:r>
            <a:r>
              <a:rPr lang="pt-BR" sz="2000" b="1" dirty="0" smtClean="0">
                <a:latin typeface="Bahnschrift" panose="020B0502040204020203" pitchFamily="34" charset="0"/>
              </a:rPr>
              <a:t> carta,</a:t>
            </a: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piegata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tra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le</a:t>
            </a:r>
            <a:r>
              <a:rPr lang="pt-BR" sz="2000" b="1" dirty="0" smtClean="0">
                <a:latin typeface="Bahnschrift" panose="020B0502040204020203" pitchFamily="34" charset="0"/>
              </a:rPr>
              <a:t> pagine.</a:t>
            </a:r>
          </a:p>
          <a:p>
            <a:endParaRPr lang="pt-BR" sz="2000" b="1" dirty="0">
              <a:latin typeface="Bahnschrift" panose="020B0502040204020203" pitchFamily="34" charset="0"/>
            </a:endParaRPr>
          </a:p>
          <a:p>
            <a:r>
              <a:rPr lang="pt-BR" sz="2000" b="1" dirty="0" smtClean="0">
                <a:latin typeface="Bahnschrift" panose="020B0502040204020203" pitchFamily="34" charset="0"/>
              </a:rPr>
              <a:t>La carta </a:t>
            </a:r>
            <a:r>
              <a:rPr lang="pt-BR" sz="2000" b="1" dirty="0" err="1" smtClean="0">
                <a:latin typeface="Bahnschrift" panose="020B0502040204020203" pitchFamily="34" charset="0"/>
              </a:rPr>
              <a:t>aveva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un</a:t>
            </a:r>
            <a:r>
              <a:rPr lang="pt-BR" sz="2000" b="1" dirty="0" smtClean="0">
                <a:latin typeface="Bahnschrift" panose="020B0502040204020203" pitchFamily="34" charset="0"/>
              </a:rPr>
              <a:t> breve </a:t>
            </a:r>
            <a:r>
              <a:rPr lang="pt-BR" sz="2000" b="1" dirty="0" err="1" smtClean="0">
                <a:latin typeface="Bahnschrift" panose="020B0502040204020203" pitchFamily="34" charset="0"/>
              </a:rPr>
              <a:t>messaggio</a:t>
            </a:r>
            <a:r>
              <a:rPr lang="pt-BR" sz="2000" b="1" dirty="0" smtClean="0">
                <a:latin typeface="Bahnschrift" panose="020B0502040204020203" pitchFamily="34" charset="0"/>
              </a:rPr>
              <a:t> ...</a:t>
            </a: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scritto</a:t>
            </a:r>
            <a:r>
              <a:rPr lang="pt-BR" sz="2000" b="1" dirty="0" smtClean="0">
                <a:latin typeface="Bahnschrift" panose="020B0502040204020203" pitchFamily="34" charset="0"/>
              </a:rPr>
              <a:t> a mano.</a:t>
            </a:r>
          </a:p>
          <a:p>
            <a:endParaRPr lang="pt-BR" b="1" dirty="0"/>
          </a:p>
          <a:p>
            <a:endParaRPr lang="pt-BR" b="1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17472" t="9170" r="17102" b="21286"/>
          <a:stretch/>
        </p:blipFill>
        <p:spPr>
          <a:xfrm>
            <a:off x="7161292" y="1032094"/>
            <a:ext cx="4952246" cy="526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22933" y="318799"/>
            <a:ext cx="2519895" cy="6318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8598" y="2100404"/>
            <a:ext cx="5957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latin typeface="Bahnschrift" panose="020B0502040204020203" pitchFamily="34" charset="0"/>
              </a:rPr>
              <a:t>Diceva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che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il</a:t>
            </a:r>
            <a:r>
              <a:rPr lang="pt-BR" sz="2000" b="1" dirty="0" smtClean="0">
                <a:latin typeface="Bahnschrift" panose="020B0502040204020203" pitchFamily="34" charset="0"/>
              </a:rPr>
              <a:t> libro era </a:t>
            </a:r>
            <a:r>
              <a:rPr lang="pt-BR" sz="2000" b="1" dirty="0" err="1" smtClean="0">
                <a:latin typeface="Bahnschrift" panose="020B0502040204020203" pitchFamily="34" charset="0"/>
              </a:rPr>
              <a:t>stato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un</a:t>
            </a:r>
            <a:r>
              <a:rPr lang="pt-BR" sz="2000" b="1" dirty="0" smtClean="0">
                <a:latin typeface="Bahnschrift" panose="020B0502040204020203" pitchFamily="34" charset="0"/>
              </a:rPr>
              <a:t> regalo</a:t>
            </a:r>
          </a:p>
          <a:p>
            <a:r>
              <a:rPr lang="pt-BR" sz="2000" b="1" dirty="0" smtClean="0">
                <a:latin typeface="Bahnschrift" panose="020B0502040204020203" pitchFamily="34" charset="0"/>
              </a:rPr>
              <a:t>per una persona </a:t>
            </a:r>
            <a:r>
              <a:rPr lang="pt-BR" sz="2000" b="1" dirty="0" err="1" smtClean="0">
                <a:latin typeface="Bahnschrift" panose="020B0502040204020203" pitchFamily="34" charset="0"/>
              </a:rPr>
              <a:t>molto</a:t>
            </a:r>
            <a:r>
              <a:rPr lang="pt-BR" sz="2000" b="1" dirty="0" smtClean="0">
                <a:latin typeface="Bahnschrift" panose="020B0502040204020203" pitchFamily="34" charset="0"/>
              </a:rPr>
              <a:t> importante.</a:t>
            </a:r>
          </a:p>
          <a:p>
            <a:endParaRPr lang="pt-BR" sz="2000" b="1" dirty="0">
              <a:latin typeface="Bahnschrift" panose="020B0502040204020203" pitchFamily="34" charset="0"/>
            </a:endParaRPr>
          </a:p>
          <a:p>
            <a:r>
              <a:rPr lang="pt-BR" sz="2000" b="1" dirty="0" smtClean="0">
                <a:latin typeface="Bahnschrift" panose="020B0502040204020203" pitchFamily="34" charset="0"/>
              </a:rPr>
              <a:t>Marta ha </a:t>
            </a:r>
            <a:r>
              <a:rPr lang="pt-BR" sz="2000" b="1" dirty="0" err="1" smtClean="0">
                <a:latin typeface="Bahnschrift" panose="020B0502040204020203" pitchFamily="34" charset="0"/>
              </a:rPr>
              <a:t>portato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il</a:t>
            </a:r>
            <a:r>
              <a:rPr lang="pt-BR" sz="2000" b="1" dirty="0" smtClean="0">
                <a:latin typeface="Bahnschrift" panose="020B0502040204020203" pitchFamily="34" charset="0"/>
              </a:rPr>
              <a:t> libro al </a:t>
            </a:r>
            <a:r>
              <a:rPr lang="pt-BR" sz="2000" b="1" dirty="0" err="1" smtClean="0">
                <a:latin typeface="Bahnschrift" panose="020B0502040204020203" pitchFamily="34" charset="0"/>
              </a:rPr>
              <a:t>proprietario</a:t>
            </a:r>
            <a:endParaRPr lang="pt-BR" sz="2000" b="1" dirty="0" smtClean="0">
              <a:latin typeface="Bahnschrift" panose="020B0502040204020203" pitchFamily="34" charset="0"/>
            </a:endParaRP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della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libreria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</a:p>
          <a:p>
            <a:endParaRPr lang="pt-BR" sz="2000" b="1" dirty="0">
              <a:latin typeface="Bahnschrift" panose="020B0502040204020203" pitchFamily="34" charset="0"/>
            </a:endParaRP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L’uomo</a:t>
            </a:r>
            <a:r>
              <a:rPr lang="pt-BR" sz="2000" b="1" dirty="0" smtClean="0">
                <a:latin typeface="Bahnschrift" panose="020B0502040204020203" pitchFamily="34" charset="0"/>
              </a:rPr>
              <a:t> ha sorriso </a:t>
            </a:r>
            <a:r>
              <a:rPr lang="pt-BR" sz="2000" b="1" dirty="0" err="1" smtClean="0">
                <a:latin typeface="Bahnschrift" panose="020B0502040204020203" pitchFamily="34" charset="0"/>
              </a:rPr>
              <a:t>perché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conosceva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quella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storia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t="6791" b="6486"/>
          <a:stretch/>
        </p:blipFill>
        <p:spPr>
          <a:xfrm>
            <a:off x="7686393" y="950612"/>
            <a:ext cx="4354344" cy="532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99" y="102483"/>
            <a:ext cx="1701478" cy="7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168611" y="209224"/>
            <a:ext cx="2519895" cy="6318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8598" y="2100404"/>
            <a:ext cx="52419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Bahnschrift" panose="020B0502040204020203" pitchFamily="34" charset="0"/>
              </a:rPr>
              <a:t>Ha </a:t>
            </a:r>
            <a:r>
              <a:rPr lang="pt-BR" sz="2000" b="1" dirty="0" err="1" smtClean="0">
                <a:latin typeface="Bahnschrift" panose="020B0502040204020203" pitchFamily="34" charset="0"/>
              </a:rPr>
              <a:t>spiegato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che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il</a:t>
            </a:r>
            <a:r>
              <a:rPr lang="pt-BR" sz="2000" b="1" dirty="0" smtClean="0">
                <a:latin typeface="Bahnschrift" panose="020B0502040204020203" pitchFamily="34" charset="0"/>
              </a:rPr>
              <a:t> libro </a:t>
            </a:r>
            <a:r>
              <a:rPr lang="pt-BR" sz="2000" b="1" dirty="0" err="1" smtClean="0">
                <a:latin typeface="Bahnschrift" panose="020B0502040204020203" pitchFamily="34" charset="0"/>
              </a:rPr>
              <a:t>apparteneva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</a:p>
          <a:p>
            <a:r>
              <a:rPr lang="pt-BR" sz="2000" b="1" dirty="0" smtClean="0">
                <a:latin typeface="Bahnschrift" panose="020B0502040204020203" pitchFamily="34" charset="0"/>
              </a:rPr>
              <a:t>a suo nono </a:t>
            </a:r>
            <a:r>
              <a:rPr lang="pt-BR" sz="2000" b="1" dirty="0" err="1" smtClean="0">
                <a:latin typeface="Bahnschrift" panose="020B0502040204020203" pitchFamily="34" charset="0"/>
              </a:rPr>
              <a:t>molti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anni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fa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</a:p>
          <a:p>
            <a:endParaRPr lang="pt-BR" sz="2000" b="1" dirty="0">
              <a:latin typeface="Bahnschrift" panose="020B0502040204020203" pitchFamily="34" charset="0"/>
            </a:endParaRPr>
          </a:p>
          <a:p>
            <a:r>
              <a:rPr lang="pt-BR" sz="2000" b="1" dirty="0" smtClean="0">
                <a:latin typeface="Bahnschrift" panose="020B0502040204020203" pitchFamily="34" charset="0"/>
              </a:rPr>
              <a:t>Il </a:t>
            </a:r>
            <a:r>
              <a:rPr lang="pt-BR" sz="2000" b="1" dirty="0" err="1" smtClean="0">
                <a:latin typeface="Bahnschrift" panose="020B0502040204020203" pitchFamily="34" charset="0"/>
              </a:rPr>
              <a:t>messaggio</a:t>
            </a:r>
            <a:r>
              <a:rPr lang="pt-BR" sz="2000" b="1" dirty="0" smtClean="0">
                <a:latin typeface="Bahnschrift" panose="020B0502040204020203" pitchFamily="34" charset="0"/>
              </a:rPr>
              <a:t> era </a:t>
            </a:r>
            <a:r>
              <a:rPr lang="pt-BR" sz="2000" b="1" dirty="0" err="1" smtClean="0">
                <a:latin typeface="Bahnschrift" panose="020B0502040204020203" pitchFamily="34" charset="0"/>
              </a:rPr>
              <a:t>un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ricordo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di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famiglia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</a:p>
          <a:p>
            <a:endParaRPr lang="pt-BR" sz="2000" b="1" dirty="0">
              <a:latin typeface="Bahnschrift" panose="020B0502040204020203" pitchFamily="34" charset="0"/>
            </a:endParaRPr>
          </a:p>
          <a:p>
            <a:r>
              <a:rPr lang="pt-BR" sz="2000" b="1" dirty="0" smtClean="0">
                <a:latin typeface="Bahnschrift" panose="020B0502040204020203" pitchFamily="34" charset="0"/>
              </a:rPr>
              <a:t>Marta ha capito </a:t>
            </a:r>
            <a:r>
              <a:rPr lang="pt-BR" sz="2000" b="1" dirty="0" err="1" smtClean="0">
                <a:latin typeface="Bahnschrift" panose="020B0502040204020203" pitchFamily="34" charset="0"/>
              </a:rPr>
              <a:t>che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ogni</a:t>
            </a:r>
            <a:r>
              <a:rPr lang="pt-BR" sz="2000" b="1" dirty="0" smtClean="0">
                <a:latin typeface="Bahnschrift" panose="020B0502040204020203" pitchFamily="34" charset="0"/>
              </a:rPr>
              <a:t> libro </a:t>
            </a: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può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avere</a:t>
            </a:r>
            <a:r>
              <a:rPr lang="pt-BR" sz="2000" b="1" dirty="0" smtClean="0">
                <a:latin typeface="Bahnschrift" panose="020B0502040204020203" pitchFamily="34" charset="0"/>
              </a:rPr>
              <a:t> una </a:t>
            </a:r>
            <a:r>
              <a:rPr lang="pt-BR" sz="2000" b="1" dirty="0" err="1" smtClean="0">
                <a:latin typeface="Bahnschrift" panose="020B0502040204020203" pitchFamily="34" charset="0"/>
              </a:rPr>
              <a:t>storia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segreta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0555" b="10238"/>
          <a:stretch/>
        </p:blipFill>
        <p:spPr>
          <a:xfrm>
            <a:off x="7143184" y="983519"/>
            <a:ext cx="4897553" cy="533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99" y="102483"/>
            <a:ext cx="1701478" cy="7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4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150505" y="209224"/>
            <a:ext cx="2519895" cy="6318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7365" y="2643611"/>
            <a:ext cx="59571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Bahnschrift" panose="020B0502040204020203" pitchFamily="34" charset="0"/>
              </a:rPr>
              <a:t>E a volte </a:t>
            </a:r>
            <a:r>
              <a:rPr lang="pt-BR" sz="2000" b="1" dirty="0" err="1" smtClean="0">
                <a:latin typeface="Bahnschrift" panose="020B0502040204020203" pitchFamily="34" charset="0"/>
              </a:rPr>
              <a:t>le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storie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più</a:t>
            </a:r>
            <a:r>
              <a:rPr lang="pt-BR" sz="2000" b="1" dirty="0" smtClean="0">
                <a:latin typeface="Bahnschrift" panose="020B0502040204020203" pitchFamily="34" charset="0"/>
              </a:rPr>
              <a:t> belle</a:t>
            </a:r>
          </a:p>
          <a:p>
            <a:r>
              <a:rPr lang="pt-BR" sz="2000" b="1" dirty="0" smtClean="0">
                <a:latin typeface="Bahnschrift" panose="020B0502040204020203" pitchFamily="34" charset="0"/>
              </a:rPr>
              <a:t>se </a:t>
            </a:r>
            <a:r>
              <a:rPr lang="pt-BR" sz="2000" b="1" dirty="0" err="1" smtClean="0">
                <a:latin typeface="Bahnschrift" panose="020B0502040204020203" pitchFamily="34" charset="0"/>
              </a:rPr>
              <a:t>trovano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proprio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tra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le</a:t>
            </a:r>
            <a:r>
              <a:rPr lang="pt-BR" sz="2000" b="1" dirty="0" smtClean="0">
                <a:latin typeface="Bahnschrift" panose="020B0502040204020203" pitchFamily="34" charset="0"/>
              </a:rPr>
              <a:t> pagine </a:t>
            </a:r>
            <a:r>
              <a:rPr lang="pt-BR" sz="2000" b="1" dirty="0" err="1" smtClean="0">
                <a:latin typeface="Bahnschrift" panose="020B0502040204020203" pitchFamily="34" charset="0"/>
              </a:rPr>
              <a:t>di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un</a:t>
            </a:r>
            <a:r>
              <a:rPr lang="pt-BR" sz="2000" b="1" dirty="0" smtClean="0">
                <a:latin typeface="Bahnschrift" panose="020B0502040204020203" pitchFamily="34" charset="0"/>
              </a:rPr>
              <a:t> libro.</a:t>
            </a:r>
          </a:p>
          <a:p>
            <a:endParaRPr lang="pt-BR" sz="2000" b="1" dirty="0">
              <a:latin typeface="Bahnschrift" panose="020B0502040204020203" pitchFamily="34" charset="0"/>
            </a:endParaRPr>
          </a:p>
          <a:p>
            <a:r>
              <a:rPr lang="pt-BR" sz="2000" b="1" dirty="0" err="1" smtClean="0">
                <a:latin typeface="Bahnschrift" panose="020B0502040204020203" pitchFamily="34" charset="0"/>
              </a:rPr>
              <a:t>Questa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storia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è</a:t>
            </a:r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  <a:r>
              <a:rPr lang="pt-BR" sz="2000" b="1" dirty="0" err="1" smtClean="0">
                <a:latin typeface="Bahnschrift" panose="020B0502040204020203" pitchFamily="34" charset="0"/>
              </a:rPr>
              <a:t>dedicata</a:t>
            </a:r>
            <a:r>
              <a:rPr lang="pt-BR" sz="2000" b="1" dirty="0" smtClean="0">
                <a:latin typeface="Bahnschrift" panose="020B0502040204020203" pitchFamily="34" charset="0"/>
              </a:rPr>
              <a:t> al mio </a:t>
            </a:r>
            <a:r>
              <a:rPr lang="pt-BR" sz="2000" b="1" dirty="0" err="1" smtClean="0">
                <a:latin typeface="Bahnschrift" panose="020B0502040204020203" pitchFamily="34" charset="0"/>
              </a:rPr>
              <a:t>Bisnonno</a:t>
            </a:r>
            <a:r>
              <a:rPr lang="pt-BR" sz="2000" b="1" dirty="0" smtClean="0">
                <a:latin typeface="Bahnschrift" panose="020B0502040204020203" pitchFamily="34" charset="0"/>
              </a:rPr>
              <a:t>.</a:t>
            </a:r>
            <a:endParaRPr lang="pt-BR" b="1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052" t="9257" r="-316" b="114"/>
          <a:stretch/>
        </p:blipFill>
        <p:spPr>
          <a:xfrm>
            <a:off x="7785981" y="1050203"/>
            <a:ext cx="4254756" cy="521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99" y="102483"/>
            <a:ext cx="1701478" cy="7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250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</TotalTime>
  <Words>203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Bahnschrift</vt:lpstr>
      <vt:lpstr>Bauhaus 93</vt:lpstr>
      <vt:lpstr>Calibri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22</cp:revision>
  <dcterms:created xsi:type="dcterms:W3CDTF">2026-04-30T13:10:46Z</dcterms:created>
  <dcterms:modified xsi:type="dcterms:W3CDTF">2026-05-13T11:50:20Z</dcterms:modified>
</cp:coreProperties>
</file>