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6" r:id="rId1"/>
  </p:sldMasterIdLst>
  <p:sldIdLst>
    <p:sldId id="264" r:id="rId2"/>
    <p:sldId id="256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0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49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142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4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207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72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83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8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6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3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0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9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0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9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6E9E583-41D1-4C57-B054-C65D2ACF67F2}"/>
              </a:ext>
            </a:extLst>
          </p:cNvPr>
          <p:cNvSpPr txBox="1"/>
          <p:nvPr/>
        </p:nvSpPr>
        <p:spPr>
          <a:xfrm>
            <a:off x="4219536" y="770775"/>
            <a:ext cx="503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VENTISEI</a:t>
            </a:r>
            <a:endParaRPr lang="pt-BR" b="1" dirty="0" smtClean="0"/>
          </a:p>
          <a:p>
            <a:pPr algn="ctr"/>
            <a:r>
              <a:rPr lang="pt-BR" b="1" dirty="0" smtClean="0"/>
              <a:t>USO DEL CONGIUNTIVO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7167E2BE-4B7E-4280-9341-9420C66C5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7244" y="6174384"/>
            <a:ext cx="994756" cy="6836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9" name="CaixaDeTexto 8"/>
          <p:cNvSpPr txBox="1"/>
          <p:nvPr/>
        </p:nvSpPr>
        <p:spPr>
          <a:xfrm>
            <a:off x="1879656" y="1650069"/>
            <a:ext cx="55210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Il </a:t>
            </a:r>
            <a:r>
              <a:rPr lang="pt-BR" dirty="0" err="1" smtClean="0"/>
              <a:t>Congiuntivo</a:t>
            </a:r>
            <a:r>
              <a:rPr lang="pt-BR" dirty="0" smtClean="0"/>
              <a:t> serve per </a:t>
            </a:r>
            <a:r>
              <a:rPr lang="pt-BR" dirty="0" err="1" smtClean="0"/>
              <a:t>unire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frase </a:t>
            </a:r>
            <a:r>
              <a:rPr lang="pt-BR" dirty="0" err="1" smtClean="0"/>
              <a:t>subordinata</a:t>
            </a:r>
            <a:r>
              <a:rPr lang="pt-BR" dirty="0" smtClean="0"/>
              <a:t> </a:t>
            </a:r>
            <a:r>
              <a:rPr lang="pt-BR" dirty="0" err="1" smtClean="0"/>
              <a:t>alla</a:t>
            </a:r>
            <a:r>
              <a:rPr lang="pt-BR" dirty="0" smtClean="0"/>
              <a:t> frase </a:t>
            </a:r>
            <a:r>
              <a:rPr lang="pt-BR" dirty="0" err="1" smtClean="0"/>
              <a:t>principale</a:t>
            </a:r>
            <a:r>
              <a:rPr lang="pt-BR" dirty="0" smtClean="0"/>
              <a:t>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Si distingue </a:t>
            </a:r>
            <a:r>
              <a:rPr lang="pt-BR" dirty="0" err="1" smtClean="0"/>
              <a:t>dall’indicativo</a:t>
            </a:r>
            <a:r>
              <a:rPr lang="pt-BR" dirty="0" smtClean="0"/>
              <a:t> </a:t>
            </a:r>
            <a:r>
              <a:rPr lang="pt-BR" dirty="0" err="1" smtClean="0"/>
              <a:t>perchè</a:t>
            </a:r>
            <a:r>
              <a:rPr lang="pt-BR" dirty="0" smtClean="0"/>
              <a:t> </a:t>
            </a:r>
            <a:r>
              <a:rPr lang="pt-BR" dirty="0" err="1" smtClean="0"/>
              <a:t>permette</a:t>
            </a:r>
            <a:r>
              <a:rPr lang="pt-BR" dirty="0" smtClean="0"/>
              <a:t>  </a:t>
            </a:r>
            <a:r>
              <a:rPr lang="pt-BR" dirty="0" err="1" smtClean="0"/>
              <a:t>di</a:t>
            </a:r>
            <a:r>
              <a:rPr lang="pt-BR" dirty="0" smtClean="0"/>
              <a:t> </a:t>
            </a:r>
            <a:r>
              <a:rPr lang="pt-BR" dirty="0" err="1" smtClean="0"/>
              <a:t>esprimire</a:t>
            </a:r>
            <a:r>
              <a:rPr lang="pt-BR" dirty="0" smtClean="0"/>
              <a:t> </a:t>
            </a:r>
            <a:r>
              <a:rPr lang="pt-BR" dirty="0" err="1" smtClean="0"/>
              <a:t>opinioni</a:t>
            </a:r>
            <a:r>
              <a:rPr lang="pt-BR" dirty="0" smtClean="0"/>
              <a:t>, certeza, </a:t>
            </a:r>
            <a:r>
              <a:rPr lang="pt-BR" dirty="0" err="1" smtClean="0"/>
              <a:t>realtà</a:t>
            </a:r>
            <a:r>
              <a:rPr lang="pt-BR" dirty="0" smtClean="0"/>
              <a:t> e </a:t>
            </a:r>
            <a:r>
              <a:rPr lang="pt-BR" dirty="0" err="1" smtClean="0"/>
              <a:t>stati</a:t>
            </a:r>
            <a:r>
              <a:rPr lang="pt-BR" dirty="0" smtClean="0"/>
              <a:t> d’animo in </a:t>
            </a:r>
            <a:r>
              <a:rPr lang="pt-BR" dirty="0" err="1" smtClean="0"/>
              <a:t>generale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Lo</a:t>
            </a:r>
            <a:r>
              <a:rPr lang="pt-BR" dirty="0" smtClean="0"/>
              <a:t> </a:t>
            </a:r>
            <a:r>
              <a:rPr lang="pt-BR" dirty="0" err="1" smtClean="0"/>
              <a:t>troviamo</a:t>
            </a:r>
            <a:r>
              <a:rPr lang="pt-BR" dirty="0" smtClean="0"/>
              <a:t> </a:t>
            </a:r>
            <a:r>
              <a:rPr lang="pt-BR" dirty="0" err="1" smtClean="0"/>
              <a:t>soprattutto</a:t>
            </a:r>
            <a:r>
              <a:rPr lang="pt-BR" dirty="0" smtClean="0"/>
              <a:t> </a:t>
            </a:r>
            <a:r>
              <a:rPr lang="pt-BR" dirty="0" err="1" smtClean="0"/>
              <a:t>nelle</a:t>
            </a:r>
            <a:r>
              <a:rPr lang="pt-BR" dirty="0" smtClean="0"/>
              <a:t> </a:t>
            </a:r>
            <a:r>
              <a:rPr lang="pt-BR" dirty="0" err="1" smtClean="0"/>
              <a:t>frasi</a:t>
            </a:r>
            <a:r>
              <a:rPr lang="pt-BR" dirty="0" smtClean="0"/>
              <a:t> </a:t>
            </a:r>
            <a:r>
              <a:rPr lang="pt-BR" dirty="0" err="1" smtClean="0"/>
              <a:t>subordinate</a:t>
            </a:r>
            <a:r>
              <a:rPr lang="pt-BR" dirty="0" smtClean="0"/>
              <a:t>, </a:t>
            </a:r>
            <a:r>
              <a:rPr lang="pt-BR" dirty="0" err="1" smtClean="0"/>
              <a:t>cioè</a:t>
            </a:r>
            <a:r>
              <a:rPr lang="pt-BR" dirty="0" smtClean="0"/>
              <a:t>, </a:t>
            </a:r>
            <a:r>
              <a:rPr lang="pt-BR" dirty="0" err="1" smtClean="0"/>
              <a:t>quelle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non </a:t>
            </a:r>
            <a:r>
              <a:rPr lang="pt-BR" dirty="0" err="1" smtClean="0"/>
              <a:t>possono</a:t>
            </a:r>
            <a:r>
              <a:rPr lang="pt-BR" dirty="0" smtClean="0"/>
              <a:t> </a:t>
            </a:r>
            <a:r>
              <a:rPr lang="pt-BR" dirty="0" err="1" smtClean="0"/>
              <a:t>essere</a:t>
            </a:r>
            <a:r>
              <a:rPr lang="pt-BR" dirty="0" smtClean="0"/>
              <a:t> sole, </a:t>
            </a:r>
            <a:r>
              <a:rPr lang="pt-BR" dirty="0" err="1" smtClean="0"/>
              <a:t>ma</a:t>
            </a:r>
            <a:r>
              <a:rPr lang="pt-BR" dirty="0" smtClean="0"/>
              <a:t> </a:t>
            </a:r>
            <a:r>
              <a:rPr lang="pt-BR" dirty="0" err="1" smtClean="0"/>
              <a:t>dipendono</a:t>
            </a:r>
            <a:r>
              <a:rPr lang="pt-BR" dirty="0" smtClean="0"/>
              <a:t> da </a:t>
            </a:r>
            <a:r>
              <a:rPr lang="pt-BR" dirty="0" err="1" smtClean="0"/>
              <a:t>un’altra</a:t>
            </a:r>
            <a:r>
              <a:rPr lang="pt-BR" dirty="0" smtClean="0"/>
              <a:t> frase ... </a:t>
            </a:r>
            <a:r>
              <a:rPr lang="pt-BR" dirty="0" err="1" smtClean="0"/>
              <a:t>quella</a:t>
            </a:r>
            <a:r>
              <a:rPr lang="pt-BR" dirty="0" smtClean="0"/>
              <a:t> </a:t>
            </a:r>
            <a:r>
              <a:rPr lang="pt-BR" dirty="0" err="1" smtClean="0"/>
              <a:t>principale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In </a:t>
            </a:r>
            <a:r>
              <a:rPr lang="pt-BR" dirty="0" err="1" smtClean="0"/>
              <a:t>generale</a:t>
            </a:r>
            <a:r>
              <a:rPr lang="pt-BR" dirty="0" smtClean="0"/>
              <a:t> </a:t>
            </a:r>
            <a:r>
              <a:rPr lang="pt-BR" dirty="0" err="1" smtClean="0"/>
              <a:t>distinguiamo</a:t>
            </a:r>
            <a:r>
              <a:rPr lang="pt-BR" dirty="0" smtClean="0"/>
              <a:t> </a:t>
            </a:r>
            <a:r>
              <a:rPr lang="pt-BR" dirty="0" err="1" smtClean="0"/>
              <a:t>il</a:t>
            </a:r>
            <a:r>
              <a:rPr lang="pt-BR" dirty="0" smtClean="0"/>
              <a:t> modo </a:t>
            </a:r>
            <a:r>
              <a:rPr lang="pt-BR" dirty="0" err="1" smtClean="0"/>
              <a:t>congiuntivo</a:t>
            </a:r>
            <a:r>
              <a:rPr lang="pt-BR" dirty="0" smtClean="0"/>
              <a:t> </a:t>
            </a:r>
            <a:r>
              <a:rPr lang="pt-BR" dirty="0" err="1" smtClean="0"/>
              <a:t>dall’indicativo</a:t>
            </a:r>
            <a:r>
              <a:rPr lang="pt-BR" dirty="0" smtClean="0"/>
              <a:t> </a:t>
            </a:r>
            <a:r>
              <a:rPr lang="pt-BR" dirty="0" err="1" smtClean="0"/>
              <a:t>perchè</a:t>
            </a:r>
            <a:r>
              <a:rPr lang="pt-BR" dirty="0" smtClean="0"/>
              <a:t>, </a:t>
            </a:r>
            <a:r>
              <a:rPr lang="pt-BR" dirty="0" err="1" smtClean="0"/>
              <a:t>mentre</a:t>
            </a:r>
            <a:r>
              <a:rPr lang="pt-BR" dirty="0" smtClean="0"/>
              <a:t> </a:t>
            </a:r>
            <a:r>
              <a:rPr lang="pt-BR" dirty="0" err="1" smtClean="0"/>
              <a:t>il</a:t>
            </a:r>
            <a:r>
              <a:rPr lang="pt-BR" dirty="0" smtClean="0"/>
              <a:t> rimo </a:t>
            </a:r>
            <a:r>
              <a:rPr lang="pt-BR" dirty="0" err="1" smtClean="0"/>
              <a:t>esprime</a:t>
            </a:r>
            <a:r>
              <a:rPr lang="pt-BR" dirty="0" smtClean="0"/>
              <a:t> incerteza, </a:t>
            </a:r>
            <a:r>
              <a:rPr lang="pt-BR" dirty="0" err="1" smtClean="0"/>
              <a:t>probabilità</a:t>
            </a:r>
            <a:r>
              <a:rPr lang="pt-BR" dirty="0" smtClean="0"/>
              <a:t>, </a:t>
            </a:r>
            <a:r>
              <a:rPr lang="pt-BR" dirty="0" err="1" smtClean="0"/>
              <a:t>dubbio</a:t>
            </a:r>
            <a:r>
              <a:rPr lang="pt-BR" dirty="0" smtClean="0"/>
              <a:t>, </a:t>
            </a:r>
            <a:r>
              <a:rPr lang="pt-BR" dirty="0" err="1" smtClean="0"/>
              <a:t>desidero</a:t>
            </a:r>
            <a:r>
              <a:rPr lang="pt-BR" dirty="0" smtClean="0"/>
              <a:t>, </a:t>
            </a:r>
            <a:r>
              <a:rPr lang="pt-BR" dirty="0" err="1" smtClean="0"/>
              <a:t>il</a:t>
            </a:r>
            <a:r>
              <a:rPr lang="pt-BR" dirty="0" smtClean="0"/>
              <a:t> </a:t>
            </a:r>
            <a:r>
              <a:rPr lang="pt-BR" dirty="0" err="1" smtClean="0"/>
              <a:t>secondo</a:t>
            </a:r>
            <a:r>
              <a:rPr lang="pt-BR" dirty="0" smtClean="0"/>
              <a:t> serve ad </a:t>
            </a:r>
            <a:r>
              <a:rPr lang="pt-BR" dirty="0" err="1" smtClean="0"/>
              <a:t>esprimire</a:t>
            </a:r>
            <a:r>
              <a:rPr lang="pt-BR" dirty="0" smtClean="0"/>
              <a:t> certeza e </a:t>
            </a:r>
            <a:r>
              <a:rPr lang="pt-BR" dirty="0" err="1" smtClean="0"/>
              <a:t>realtà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 err="1" smtClean="0"/>
              <a:t>Generalmente</a:t>
            </a:r>
            <a:r>
              <a:rPr lang="pt-BR" dirty="0" smtClean="0"/>
              <a:t> </a:t>
            </a:r>
            <a:r>
              <a:rPr lang="pt-BR" dirty="0" err="1" smtClean="0"/>
              <a:t>è</a:t>
            </a:r>
            <a:r>
              <a:rPr lang="pt-BR" dirty="0" smtClean="0"/>
              <a:t> </a:t>
            </a:r>
            <a:r>
              <a:rPr lang="pt-BR" dirty="0" err="1" smtClean="0"/>
              <a:t>seguito</a:t>
            </a:r>
            <a:r>
              <a:rPr lang="pt-BR" dirty="0" smtClean="0"/>
              <a:t> da “</a:t>
            </a:r>
            <a:r>
              <a:rPr lang="pt-BR" b="1" dirty="0" err="1" smtClean="0"/>
              <a:t>che</a:t>
            </a:r>
            <a:r>
              <a:rPr lang="pt-BR" dirty="0" smtClean="0"/>
              <a:t>” o “</a:t>
            </a:r>
            <a:r>
              <a:rPr lang="pt-BR" b="1" dirty="0" smtClean="0"/>
              <a:t>se</a:t>
            </a:r>
            <a:r>
              <a:rPr lang="pt-BR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38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6E9E583-41D1-4C57-B054-C65D2ACF67F2}"/>
              </a:ext>
            </a:extLst>
          </p:cNvPr>
          <p:cNvSpPr txBox="1"/>
          <p:nvPr/>
        </p:nvSpPr>
        <p:spPr>
          <a:xfrm>
            <a:off x="4142827" y="770775"/>
            <a:ext cx="503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VENTISEI</a:t>
            </a:r>
            <a:endParaRPr lang="pt-BR" b="1" dirty="0" smtClean="0"/>
          </a:p>
          <a:p>
            <a:pPr algn="ctr"/>
            <a:r>
              <a:rPr lang="pt-BR" b="1" dirty="0" smtClean="0"/>
              <a:t>USO DEL CONGIUNTIVO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7167E2BE-4B7E-4280-9341-9420C66C5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7244" y="6174384"/>
            <a:ext cx="994756" cy="6836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7" name="Retângulo 16"/>
          <p:cNvSpPr/>
          <p:nvPr/>
        </p:nvSpPr>
        <p:spPr>
          <a:xfrm>
            <a:off x="1723401" y="1696023"/>
            <a:ext cx="897593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SONO SICURO </a:t>
            </a:r>
            <a:r>
              <a:rPr lang="it-IT" dirty="0"/>
              <a:t>CHE LUI STA </a:t>
            </a:r>
            <a:r>
              <a:rPr lang="it-IT" dirty="0" smtClean="0"/>
              <a:t>BENE                  ... </a:t>
            </a:r>
            <a:r>
              <a:rPr lang="it-IT" b="1" dirty="0" smtClean="0">
                <a:solidFill>
                  <a:srgbClr val="FF0000"/>
                </a:solidFill>
              </a:rPr>
              <a:t>Certezza</a:t>
            </a:r>
          </a:p>
          <a:p>
            <a:r>
              <a:rPr lang="it-IT" b="1" dirty="0" smtClean="0"/>
              <a:t>NON SONO SICURO </a:t>
            </a:r>
            <a:r>
              <a:rPr lang="it-IT" dirty="0" smtClean="0"/>
              <a:t>CHE LUI STIA BENE        ... </a:t>
            </a:r>
            <a:r>
              <a:rPr lang="it-IT" b="1" dirty="0" smtClean="0">
                <a:solidFill>
                  <a:srgbClr val="FF0000"/>
                </a:solidFill>
              </a:rPr>
              <a:t>Dubbia</a:t>
            </a:r>
          </a:p>
          <a:p>
            <a:pPr fontAlgn="base"/>
            <a:r>
              <a:rPr lang="it-IT" b="1" dirty="0"/>
              <a:t>SO CHE </a:t>
            </a:r>
            <a:r>
              <a:rPr lang="it-IT" b="1" i="1" dirty="0"/>
              <a:t>SEI</a:t>
            </a:r>
            <a:r>
              <a:rPr lang="it-IT" b="1" dirty="0"/>
              <a:t> </a:t>
            </a:r>
            <a:r>
              <a:rPr lang="it-IT" b="1" dirty="0" smtClean="0"/>
              <a:t>BRAVISSIMO                                 </a:t>
            </a:r>
            <a:r>
              <a:rPr lang="it-IT" dirty="0" smtClean="0"/>
              <a:t>...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Certezza</a:t>
            </a:r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b="1" dirty="0"/>
              <a:t>PENSO CHE </a:t>
            </a:r>
            <a:r>
              <a:rPr lang="it-IT" dirty="0"/>
              <a:t>TU </a:t>
            </a:r>
            <a:r>
              <a:rPr lang="it-IT" i="1" dirty="0"/>
              <a:t>SIA</a:t>
            </a:r>
            <a:r>
              <a:rPr lang="it-IT" dirty="0"/>
              <a:t> </a:t>
            </a:r>
            <a:r>
              <a:rPr lang="it-IT" dirty="0" smtClean="0"/>
              <a:t>BRAVISSIMO                     ... </a:t>
            </a:r>
            <a:r>
              <a:rPr lang="it-IT" b="1" dirty="0" smtClean="0">
                <a:solidFill>
                  <a:srgbClr val="FF0000"/>
                </a:solidFill>
              </a:rPr>
              <a:t>Opinione</a:t>
            </a:r>
          </a:p>
          <a:p>
            <a:pPr fontAlgn="base"/>
            <a:r>
              <a:rPr lang="it-IT" b="1" dirty="0" smtClean="0"/>
              <a:t>NON </a:t>
            </a:r>
            <a:r>
              <a:rPr lang="it-IT" b="1" dirty="0"/>
              <a:t>PENSO CHE </a:t>
            </a:r>
            <a:r>
              <a:rPr lang="it-IT" dirty="0"/>
              <a:t>TU </a:t>
            </a:r>
            <a:r>
              <a:rPr lang="it-IT" i="1" dirty="0"/>
              <a:t>SIA</a:t>
            </a:r>
            <a:r>
              <a:rPr lang="it-IT" dirty="0"/>
              <a:t> </a:t>
            </a:r>
            <a:r>
              <a:rPr lang="it-IT" dirty="0" smtClean="0"/>
              <a:t>BRAVISSIMO            ... </a:t>
            </a:r>
            <a:r>
              <a:rPr lang="it-IT" b="1" dirty="0" smtClean="0">
                <a:solidFill>
                  <a:srgbClr val="FF0000"/>
                </a:solidFill>
              </a:rPr>
              <a:t>Dubbia</a:t>
            </a:r>
          </a:p>
          <a:p>
            <a:pPr fontAlgn="base"/>
            <a:endParaRPr lang="it-IT" b="1" dirty="0" smtClean="0">
              <a:solidFill>
                <a:srgbClr val="FF0000"/>
              </a:solidFill>
            </a:endParaRPr>
          </a:p>
          <a:p>
            <a:pPr fontAlgn="base"/>
            <a:endParaRPr lang="it-IT" b="1" dirty="0" smtClean="0">
              <a:solidFill>
                <a:srgbClr val="FF0000"/>
              </a:solidFill>
            </a:endParaRP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 smtClean="0"/>
              <a:t>IMMAGINO </a:t>
            </a:r>
            <a:r>
              <a:rPr lang="it-IT" b="1" dirty="0"/>
              <a:t>CHE TU NON </a:t>
            </a:r>
            <a:r>
              <a:rPr lang="it-IT" b="1" i="1" dirty="0"/>
              <a:t>VOGLIA</a:t>
            </a:r>
            <a:r>
              <a:rPr lang="it-IT" b="1" dirty="0"/>
              <a:t> VENIRE, GIUSTO?</a:t>
            </a:r>
            <a:endParaRPr lang="it-IT" dirty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È POSSIBILE CHE DOMANI LORO </a:t>
            </a:r>
            <a:r>
              <a:rPr lang="it-IT" b="1" i="1" dirty="0"/>
              <a:t>VADANO</a:t>
            </a:r>
            <a:r>
              <a:rPr lang="it-IT" b="1" dirty="0"/>
              <a:t> AL MARE</a:t>
            </a:r>
            <a:r>
              <a:rPr lang="it-IT" b="1" dirty="0" smtClean="0"/>
              <a:t>.          </a:t>
            </a:r>
            <a:r>
              <a:rPr lang="it-IT" b="1" dirty="0" smtClean="0">
                <a:solidFill>
                  <a:srgbClr val="FF0000"/>
                </a:solidFill>
              </a:rPr>
              <a:t>Opinione</a:t>
            </a:r>
            <a:endParaRPr lang="it-IT" b="1" dirty="0">
              <a:solidFill>
                <a:srgbClr val="FF0000"/>
              </a:solidFill>
            </a:endParaRP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PUÒ DARSI CHE OGGI POMERIGGIO </a:t>
            </a:r>
            <a:r>
              <a:rPr lang="it-IT" b="1" i="1" dirty="0"/>
              <a:t>PIOVA</a:t>
            </a:r>
            <a:r>
              <a:rPr lang="it-IT" b="1" dirty="0" smtClean="0"/>
              <a:t>.</a:t>
            </a:r>
          </a:p>
          <a:p>
            <a:pPr marL="285750" indent="-285750" fontAlgn="base">
              <a:buFont typeface="Wingdings" panose="05000000000000000000" pitchFamily="2" charset="2"/>
              <a:buChar char="q"/>
            </a:pPr>
            <a:endParaRPr lang="it-IT" b="1" dirty="0" smtClean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NON SAPEVO CHE TU </a:t>
            </a:r>
            <a:r>
              <a:rPr lang="it-IT" b="1" i="1" dirty="0"/>
              <a:t>SUONASSI</a:t>
            </a:r>
            <a:r>
              <a:rPr lang="it-IT" b="1" dirty="0"/>
              <a:t> IL PIANOFORTE.</a:t>
            </a:r>
            <a:endParaRPr lang="it-IT" dirty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DUBITO CHE LUCIA </a:t>
            </a:r>
            <a:r>
              <a:rPr lang="it-IT" b="1" i="1" dirty="0"/>
              <a:t>SAPPIA</a:t>
            </a:r>
            <a:r>
              <a:rPr lang="it-IT" b="1" dirty="0"/>
              <a:t> BALLARE BENE</a:t>
            </a:r>
            <a:r>
              <a:rPr lang="it-IT" b="1" dirty="0" smtClean="0"/>
              <a:t>.                           </a:t>
            </a:r>
            <a:r>
              <a:rPr lang="it-IT" dirty="0" smtClean="0">
                <a:solidFill>
                  <a:srgbClr val="FF0000"/>
                </a:solidFill>
              </a:rPr>
              <a:t>Dubbia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NON SIAMO SICURI CHE MARIO </a:t>
            </a:r>
            <a:r>
              <a:rPr lang="it-IT" b="1" i="1" dirty="0"/>
              <a:t>ABITI</a:t>
            </a:r>
            <a:r>
              <a:rPr lang="it-IT" b="1" dirty="0"/>
              <a:t> PROPRIO QUI</a:t>
            </a:r>
            <a:r>
              <a:rPr lang="it-IT" b="1" dirty="0" smtClean="0"/>
              <a:t>.</a:t>
            </a:r>
          </a:p>
          <a:p>
            <a:pPr marL="285750" indent="-285750" fontAlgn="base">
              <a:buFont typeface="Wingdings" panose="05000000000000000000" pitchFamily="2" charset="2"/>
              <a:buChar char="q"/>
            </a:pPr>
            <a:endParaRPr lang="it-IT" b="1" dirty="0" smtClean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VORREI TANTO CHE TU NON </a:t>
            </a:r>
            <a:r>
              <a:rPr lang="it-IT" b="1" i="1" dirty="0"/>
              <a:t>FOSSI</a:t>
            </a:r>
            <a:r>
              <a:rPr lang="it-IT" b="1" dirty="0"/>
              <a:t> COSÌ EGOISTA.</a:t>
            </a:r>
            <a:endParaRPr lang="it-IT" dirty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PREFERISCE CHE LO </a:t>
            </a:r>
            <a:r>
              <a:rPr lang="it-IT" b="1" i="1" dirty="0"/>
              <a:t>PASSIAMO</a:t>
            </a:r>
            <a:r>
              <a:rPr lang="it-IT" b="1" dirty="0"/>
              <a:t> A PRENDERE NOI</a:t>
            </a:r>
            <a:r>
              <a:rPr lang="it-IT" b="1" dirty="0" smtClean="0"/>
              <a:t>.                           </a:t>
            </a:r>
            <a:r>
              <a:rPr lang="it-IT" b="1" dirty="0" smtClean="0">
                <a:solidFill>
                  <a:srgbClr val="FF0000"/>
                </a:solidFill>
              </a:rPr>
              <a:t>Desiderio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Wingdings" panose="05000000000000000000" pitchFamily="2" charset="2"/>
              <a:buChar char="q"/>
            </a:pPr>
            <a:r>
              <a:rPr lang="it-IT" b="1" dirty="0"/>
              <a:t>MI PIACEREBBE CHE GIULIA E </a:t>
            </a:r>
            <a:r>
              <a:rPr lang="it-IT" b="1" dirty="0" smtClean="0"/>
              <a:t>ANDREA</a:t>
            </a:r>
            <a:r>
              <a:rPr lang="it-IT" b="1" dirty="0"/>
              <a:t> </a:t>
            </a:r>
            <a:r>
              <a:rPr lang="it-IT" b="1" i="1" dirty="0"/>
              <a:t>TORNASSERO </a:t>
            </a:r>
            <a:r>
              <a:rPr lang="it-IT" b="1" dirty="0"/>
              <a:t>INSIEME.</a:t>
            </a:r>
            <a:endParaRPr lang="it-IT" dirty="0"/>
          </a:p>
          <a:p>
            <a:pPr fontAlgn="base"/>
            <a:endParaRPr lang="it-IT" dirty="0"/>
          </a:p>
          <a:p>
            <a:pPr marL="285750" indent="-285750" fontAlgn="base">
              <a:buFont typeface="Wingdings" panose="05000000000000000000" pitchFamily="2" charset="2"/>
              <a:buChar char="q"/>
            </a:pPr>
            <a:endParaRPr lang="it-IT" dirty="0"/>
          </a:p>
          <a:p>
            <a:pPr fontAlgn="base"/>
            <a:endParaRPr lang="it-IT" b="1" dirty="0">
              <a:solidFill>
                <a:srgbClr val="FF0000"/>
              </a:solidFill>
            </a:endParaRPr>
          </a:p>
          <a:p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have direita 17"/>
          <p:cNvSpPr/>
          <p:nvPr/>
        </p:nvSpPr>
        <p:spPr>
          <a:xfrm>
            <a:off x="7850596" y="3683238"/>
            <a:ext cx="45719" cy="72639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have direita 19"/>
          <p:cNvSpPr/>
          <p:nvPr/>
        </p:nvSpPr>
        <p:spPr>
          <a:xfrm>
            <a:off x="7850595" y="4789177"/>
            <a:ext cx="45719" cy="72639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have direita 20"/>
          <p:cNvSpPr/>
          <p:nvPr/>
        </p:nvSpPr>
        <p:spPr>
          <a:xfrm>
            <a:off x="8900304" y="5920812"/>
            <a:ext cx="45719" cy="72639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3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66E9E583-41D1-4C57-B054-C65D2ACF67F2}"/>
              </a:ext>
            </a:extLst>
          </p:cNvPr>
          <p:cNvSpPr txBox="1"/>
          <p:nvPr/>
        </p:nvSpPr>
        <p:spPr>
          <a:xfrm>
            <a:off x="4219536" y="801035"/>
            <a:ext cx="503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VENTISEI</a:t>
            </a:r>
            <a:endParaRPr lang="pt-BR" b="1" dirty="0" smtClean="0"/>
          </a:p>
          <a:p>
            <a:pPr algn="ctr"/>
            <a:r>
              <a:rPr lang="pt-BR" b="1" dirty="0" smtClean="0"/>
              <a:t>USO DEL CONGIUNTIVO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7167E2BE-4B7E-4280-9341-9420C66C5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7244" y="6174384"/>
            <a:ext cx="994756" cy="6836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Retângulo 2"/>
          <p:cNvSpPr/>
          <p:nvPr/>
        </p:nvSpPr>
        <p:spPr>
          <a:xfrm>
            <a:off x="1772716" y="1752026"/>
            <a:ext cx="100119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MI DISPIACE CHE TU NON POSSA VENIRE ALLA FESTA.</a:t>
            </a:r>
          </a:p>
          <a:p>
            <a:r>
              <a:rPr lang="it-IT" dirty="0"/>
              <a:t>LAURA È CONTENTA CHE TU L’ABBIA CHIAMATA</a:t>
            </a:r>
            <a:r>
              <a:rPr lang="it-IT" dirty="0" smtClean="0"/>
              <a:t>.               </a:t>
            </a:r>
            <a:r>
              <a:rPr lang="it-IT" b="1" dirty="0" smtClean="0">
                <a:solidFill>
                  <a:srgbClr val="FF0000"/>
                </a:solidFill>
              </a:rPr>
              <a:t>Felicità, Tristezza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HO PAURA CHE LUI STIA MENTENDO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fontAlgn="base"/>
            <a:r>
              <a:rPr lang="it-IT" dirty="0"/>
              <a:t>SEMBRA CHE IL TEMPO </a:t>
            </a:r>
            <a:r>
              <a:rPr lang="it-IT" i="1" dirty="0"/>
              <a:t>SIA MIGLIORATO</a:t>
            </a:r>
            <a:r>
              <a:rPr lang="it-IT" dirty="0"/>
              <a:t>.</a:t>
            </a:r>
          </a:p>
          <a:p>
            <a:pPr fontAlgn="base"/>
            <a:r>
              <a:rPr lang="it-IT" dirty="0"/>
              <a:t>BISOGNA CHE TU </a:t>
            </a:r>
            <a:r>
              <a:rPr lang="it-IT" i="1" dirty="0"/>
              <a:t>VENGA</a:t>
            </a:r>
            <a:r>
              <a:rPr lang="it-IT" dirty="0"/>
              <a:t> QUI IL PRIMA POSSIBILE</a:t>
            </a:r>
            <a:r>
              <a:rPr lang="it-IT" dirty="0" smtClean="0"/>
              <a:t>.                       </a:t>
            </a:r>
            <a:r>
              <a:rPr lang="it-IT" b="1" dirty="0" smtClean="0">
                <a:solidFill>
                  <a:srgbClr val="FF0000"/>
                </a:solidFill>
              </a:rPr>
              <a:t>Opinione, Bisogno         </a:t>
            </a:r>
            <a:endParaRPr lang="it-IT" b="1" dirty="0">
              <a:solidFill>
                <a:srgbClr val="FF0000"/>
              </a:solidFill>
            </a:endParaRPr>
          </a:p>
          <a:p>
            <a:pPr fontAlgn="base"/>
            <a:r>
              <a:rPr lang="it-IT" dirty="0"/>
              <a:t>È IMPORTANTE CHE GLI ALUNNI </a:t>
            </a:r>
            <a:r>
              <a:rPr lang="it-IT" i="1" dirty="0"/>
              <a:t>IMPARINO</a:t>
            </a:r>
            <a:r>
              <a:rPr lang="it-IT" dirty="0"/>
              <a:t> BENE IL </a:t>
            </a:r>
            <a:r>
              <a:rPr lang="it-IT" dirty="0" smtClean="0"/>
              <a:t>ITALIANO</a:t>
            </a:r>
            <a:endParaRPr lang="it-IT" dirty="0"/>
          </a:p>
          <a:p>
            <a:endParaRPr lang="pt-BR" dirty="0" smtClean="0"/>
          </a:p>
          <a:p>
            <a:pPr fontAlgn="base"/>
            <a:r>
              <a:rPr lang="it-IT" dirty="0"/>
              <a:t>COMUNQUE </a:t>
            </a:r>
            <a:r>
              <a:rPr lang="it-IT" i="1" dirty="0"/>
              <a:t>VADA</a:t>
            </a:r>
            <a:r>
              <a:rPr lang="it-IT" dirty="0"/>
              <a:t> SARÀ UN SUCCESSO.</a:t>
            </a:r>
          </a:p>
          <a:p>
            <a:pPr fontAlgn="base"/>
            <a:r>
              <a:rPr lang="it-IT" dirty="0"/>
              <a:t>CHIUNQUE </a:t>
            </a:r>
            <a:r>
              <a:rPr lang="it-IT" i="1" dirty="0"/>
              <a:t>ARRIVI</a:t>
            </a:r>
            <a:r>
              <a:rPr lang="it-IT" dirty="0"/>
              <a:t> IN RITARDO NON POTRÀ PARTECIPARE ALLA RIUNIONE</a:t>
            </a:r>
            <a:r>
              <a:rPr lang="it-IT" dirty="0" smtClean="0"/>
              <a:t>.    </a:t>
            </a:r>
            <a:r>
              <a:rPr lang="it-IT" b="1" dirty="0" smtClean="0">
                <a:solidFill>
                  <a:srgbClr val="FF0000"/>
                </a:solidFill>
              </a:rPr>
              <a:t>Indefinitezza</a:t>
            </a:r>
            <a:endParaRPr lang="it-IT" b="1" dirty="0">
              <a:solidFill>
                <a:srgbClr val="FF0000"/>
              </a:solidFill>
            </a:endParaRPr>
          </a:p>
          <a:p>
            <a:pPr fontAlgn="base"/>
            <a:r>
              <a:rPr lang="it-IT" dirty="0"/>
              <a:t>DOVUNQUE NOI </a:t>
            </a:r>
            <a:r>
              <a:rPr lang="it-IT" i="1" dirty="0"/>
              <a:t>ANDIAMO</a:t>
            </a:r>
            <a:r>
              <a:rPr lang="it-IT" dirty="0"/>
              <a:t> LORO CI SEGUONO</a:t>
            </a:r>
            <a:r>
              <a:rPr lang="it-IT" dirty="0" smtClean="0"/>
              <a:t>.</a:t>
            </a:r>
          </a:p>
          <a:p>
            <a:pPr fontAlgn="base"/>
            <a:endParaRPr lang="it-IT" dirty="0"/>
          </a:p>
          <a:p>
            <a:pPr fontAlgn="base"/>
            <a:r>
              <a:rPr lang="it-IT" dirty="0"/>
              <a:t>AFFINCHÉ L’EVENTO </a:t>
            </a:r>
            <a:r>
              <a:rPr lang="it-IT" i="1" dirty="0"/>
              <a:t>VADA</a:t>
            </a:r>
            <a:r>
              <a:rPr lang="it-IT" dirty="0"/>
              <a:t> PER IL </a:t>
            </a:r>
            <a:r>
              <a:rPr lang="it-IT" dirty="0" smtClean="0"/>
              <a:t>MEGLIO PIANO</a:t>
            </a:r>
            <a:endParaRPr lang="it-IT" dirty="0"/>
          </a:p>
          <a:p>
            <a:pPr fontAlgn="base"/>
            <a:r>
              <a:rPr lang="it-IT" dirty="0"/>
              <a:t>CERCO DI CHIAMARLO PRIMA CHE </a:t>
            </a:r>
            <a:r>
              <a:rPr lang="it-IT" i="1" dirty="0"/>
              <a:t>ESCA</a:t>
            </a:r>
            <a:r>
              <a:rPr lang="it-IT" dirty="0"/>
              <a:t> DI CASA</a:t>
            </a:r>
            <a:r>
              <a:rPr lang="it-IT" dirty="0" smtClean="0"/>
              <a:t>.                </a:t>
            </a:r>
            <a:r>
              <a:rPr lang="it-IT" b="1" dirty="0" smtClean="0">
                <a:solidFill>
                  <a:srgbClr val="FF0000"/>
                </a:solidFill>
              </a:rPr>
              <a:t>Congiunzione   </a:t>
            </a:r>
            <a:r>
              <a:rPr lang="it-IT" dirty="0" smtClean="0"/>
              <a:t>   </a:t>
            </a:r>
            <a:endParaRPr lang="it-IT" dirty="0"/>
          </a:p>
          <a:p>
            <a:pPr fontAlgn="base"/>
            <a:r>
              <a:rPr lang="it-IT" dirty="0"/>
              <a:t>SEBBENE IO </a:t>
            </a:r>
            <a:r>
              <a:rPr lang="it-IT" i="1" dirty="0"/>
              <a:t>SEMBRI</a:t>
            </a:r>
            <a:r>
              <a:rPr lang="it-IT" dirty="0"/>
              <a:t> CONTENTO, IN REALTÀ SONO DELUSO.</a:t>
            </a:r>
          </a:p>
          <a:p>
            <a:pPr fontAlgn="base"/>
            <a:endParaRPr lang="it-IT" dirty="0"/>
          </a:p>
          <a:p>
            <a:endParaRPr lang="pt-BR" dirty="0"/>
          </a:p>
        </p:txBody>
      </p:sp>
      <p:sp>
        <p:nvSpPr>
          <p:cNvPr id="4" name="Chave direita 3"/>
          <p:cNvSpPr/>
          <p:nvPr/>
        </p:nvSpPr>
        <p:spPr>
          <a:xfrm>
            <a:off x="7927507" y="1845892"/>
            <a:ext cx="105540" cy="69221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have direita 11"/>
          <p:cNvSpPr/>
          <p:nvPr/>
        </p:nvSpPr>
        <p:spPr>
          <a:xfrm>
            <a:off x="8555481" y="2955420"/>
            <a:ext cx="105540" cy="69221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have direita 12"/>
          <p:cNvSpPr/>
          <p:nvPr/>
        </p:nvSpPr>
        <p:spPr>
          <a:xfrm>
            <a:off x="9930496" y="4062396"/>
            <a:ext cx="105540" cy="69221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have direita 13"/>
          <p:cNvSpPr/>
          <p:nvPr/>
        </p:nvSpPr>
        <p:spPr>
          <a:xfrm>
            <a:off x="8250823" y="5157433"/>
            <a:ext cx="105540" cy="69221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333452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1648</TotalTime>
  <Words>177</Words>
  <Application>Microsoft Office PowerPoint</Application>
  <PresentationFormat>Widescreen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Cacho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Belelli</dc:creator>
  <cp:lastModifiedBy>ANTONIO BELELLI</cp:lastModifiedBy>
  <cp:revision>125</cp:revision>
  <dcterms:created xsi:type="dcterms:W3CDTF">2022-09-01T12:36:47Z</dcterms:created>
  <dcterms:modified xsi:type="dcterms:W3CDTF">2024-06-03T14:25:39Z</dcterms:modified>
</cp:coreProperties>
</file>