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9"/>
  </p:notesMasterIdLst>
  <p:handoutMasterIdLst>
    <p:handoutMasterId r:id="rId20"/>
  </p:handoutMasterIdLst>
  <p:sldIdLst>
    <p:sldId id="266" r:id="rId5"/>
    <p:sldId id="267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3620" autoAdjust="0"/>
  </p:normalViewPr>
  <p:slideViewPr>
    <p:cSldViewPr snapToGrid="0">
      <p:cViewPr varScale="1">
        <p:scale>
          <a:sx n="109" d="100"/>
          <a:sy n="109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10/02/2026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10/02/2026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095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6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46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228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64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25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4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99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55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76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5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4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10/02/2026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10/02/2026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75134" y="2256721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6246" y="5997355"/>
            <a:ext cx="788602" cy="78860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66876" y="215041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57629" y="2796747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7952" y="2998666"/>
            <a:ext cx="3912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Devono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devem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Dovere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dever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Ancora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ainda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Stipendi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salários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Pagare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pagar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Avvocato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advogado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Che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que, o que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Faccio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faço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Fare –</a:t>
            </a:r>
            <a:r>
              <a:rPr lang="pt-BR" b="1" dirty="0" smtClean="0">
                <a:solidFill>
                  <a:srgbClr val="FF0000"/>
                </a:solidFill>
              </a:rPr>
              <a:t> v. fazer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218671" y="5670084"/>
            <a:ext cx="1300621" cy="415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643337" y="6391656"/>
            <a:ext cx="329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0070C0"/>
                </a:solidFill>
              </a:rPr>
              <a:t>Diritti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del</a:t>
            </a:r>
            <a:r>
              <a:rPr lang="pt-BR" sz="2000" b="1" dirty="0" smtClean="0">
                <a:solidFill>
                  <a:srgbClr val="0070C0"/>
                </a:solidFill>
              </a:rPr>
              <a:t> Lavoro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577" y="781229"/>
            <a:ext cx="4536877" cy="5371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 smtClean="0">
                <a:solidFill>
                  <a:srgbClr val="FF0000"/>
                </a:solidFill>
              </a:rPr>
              <a:t>- </a:t>
            </a:r>
            <a:r>
              <a:rPr lang="pt-BR" b="1" dirty="0">
                <a:solidFill>
                  <a:srgbClr val="FF0000"/>
                </a:solidFill>
              </a:rPr>
              <a:t>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43928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21617" y="2987224"/>
            <a:ext cx="3968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Si </a:t>
            </a:r>
            <a:r>
              <a:rPr lang="pt-BR" b="1" dirty="0" err="1" smtClean="0">
                <a:solidFill>
                  <a:schemeClr val="bg1"/>
                </a:solidFill>
              </a:rPr>
              <a:t>compri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se você comprar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Titoli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títulos - precatórios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Di –</a:t>
            </a:r>
            <a:r>
              <a:rPr lang="pt-BR" b="1" dirty="0" smtClean="0">
                <a:solidFill>
                  <a:srgbClr val="FF0000"/>
                </a:solidFill>
              </a:rPr>
              <a:t> de, 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Stato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Estado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Paghi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vai pagar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Investi – </a:t>
            </a:r>
            <a:r>
              <a:rPr lang="pt-BR" b="1" dirty="0" smtClean="0">
                <a:solidFill>
                  <a:srgbClr val="FF0000"/>
                </a:solidFill>
              </a:rPr>
              <a:t>você investir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In –</a:t>
            </a:r>
            <a:r>
              <a:rPr lang="pt-BR" b="1" dirty="0" smtClean="0">
                <a:solidFill>
                  <a:srgbClr val="FF0000"/>
                </a:solidFill>
              </a:rPr>
              <a:t> em, no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Azioni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ações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Imprese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empresas</a:t>
            </a:r>
          </a:p>
          <a:p>
            <a:r>
              <a:rPr lang="pt-BR" b="1" dirty="0">
                <a:solidFill>
                  <a:schemeClr val="bg1"/>
                </a:solidFill>
              </a:rPr>
              <a:t>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ou ( simples)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Oppure</a:t>
            </a:r>
            <a:r>
              <a:rPr lang="pt-BR" b="1" dirty="0" smtClean="0">
                <a:solidFill>
                  <a:srgbClr val="FF0000"/>
                </a:solidFill>
              </a:rPr>
              <a:t> – ou então ( enfático)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40" y="4279885"/>
            <a:ext cx="479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SEI SULLA STRADA GIUSTA.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BUON CORSO A TUTTI!</a:t>
            </a:r>
            <a:endParaRPr lang="pt-BR" sz="24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887" y="725695"/>
            <a:ext cx="4516899" cy="5411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50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0333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Quindi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portanto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Stato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Estado, União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Premia –</a:t>
            </a:r>
            <a:r>
              <a:rPr lang="pt-BR" b="1" dirty="0" smtClean="0">
                <a:solidFill>
                  <a:srgbClr val="FF0000"/>
                </a:solidFill>
              </a:rPr>
              <a:t> recompensa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Chi –</a:t>
            </a:r>
            <a:r>
              <a:rPr lang="pt-BR" b="1" dirty="0" smtClean="0">
                <a:solidFill>
                  <a:srgbClr val="FF0000"/>
                </a:solidFill>
              </a:rPr>
              <a:t> quem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Nelle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nas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Nostre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nossas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Imprese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empresas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40" y="4279885"/>
            <a:ext cx="479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SEI SULLA STRADA GIUSTA.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BUON CORSO A TUTTI!</a:t>
            </a:r>
            <a:endParaRPr lang="pt-BR" sz="24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435" y="736411"/>
            <a:ext cx="4440787" cy="537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60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90746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2987224"/>
            <a:ext cx="396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Meno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menos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Crescita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crescimento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mais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Risparmio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poupança, invest.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Immobile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imobiliário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Risparmiare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poupar, </a:t>
            </a:r>
            <a:r>
              <a:rPr lang="pt-BR" sz="1700" b="1" dirty="0" smtClean="0">
                <a:solidFill>
                  <a:srgbClr val="FF0000"/>
                </a:solidFill>
              </a:rPr>
              <a:t>economizar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Investire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investir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Costa –</a:t>
            </a:r>
            <a:r>
              <a:rPr lang="pt-BR" b="1" dirty="0" smtClean="0">
                <a:solidFill>
                  <a:srgbClr val="FF0000"/>
                </a:solidFill>
              </a:rPr>
              <a:t> custa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Costare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custar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Di </a:t>
            </a:r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demais, muito mais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40" y="4279885"/>
            <a:ext cx="479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SEI SULLA STRADA GIUSTA.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BUON CORSO A TUTTI!</a:t>
            </a:r>
            <a:endParaRPr lang="pt-BR" sz="24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711" y="742171"/>
            <a:ext cx="4462455" cy="538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60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90746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40" y="4279885"/>
            <a:ext cx="479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SEI SULLA STRADA GIUSTA.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BUON CORSO A TUTTI!</a:t>
            </a:r>
            <a:endParaRPr lang="pt-BR" sz="24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8321617" y="3024554"/>
            <a:ext cx="3754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Per "</a:t>
            </a:r>
            <a:r>
              <a:rPr lang="it-IT" b="1" dirty="0">
                <a:solidFill>
                  <a:schemeClr val="bg1"/>
                </a:solidFill>
              </a:rPr>
              <a:t>Ispettorato del lavoro</a:t>
            </a:r>
            <a:r>
              <a:rPr lang="it-IT" dirty="0">
                <a:solidFill>
                  <a:schemeClr val="bg1"/>
                </a:solidFill>
              </a:rPr>
              <a:t>" si </a:t>
            </a:r>
            <a:r>
              <a:rPr lang="it-IT" dirty="0" smtClean="0">
                <a:solidFill>
                  <a:schemeClr val="bg1"/>
                </a:solidFill>
              </a:rPr>
              <a:t>intende l'ente </a:t>
            </a:r>
            <a:r>
              <a:rPr lang="it-IT" dirty="0">
                <a:solidFill>
                  <a:schemeClr val="bg1"/>
                </a:solidFill>
              </a:rPr>
              <a:t>pubblico responsabile della vigilanza sul rispetto delle norme in materia di lavoro, salute e sicurezza sul luogo di lavoro, nonché delle norme di sicurezza sociale, della tutela dei diritti dei lavoratori e della garanzia di un ambiente di lavoro equo.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000" y="756138"/>
            <a:ext cx="2619375" cy="17055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489" y="2566316"/>
            <a:ext cx="5980051" cy="3067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59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90746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8321617" y="2927591"/>
            <a:ext cx="37549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Spedire via </a:t>
            </a:r>
            <a:r>
              <a:rPr lang="it-IT" b="1" dirty="0">
                <a:solidFill>
                  <a:schemeClr val="bg1"/>
                </a:solidFill>
              </a:rPr>
              <a:t>PEC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- </a:t>
            </a:r>
            <a:r>
              <a:rPr lang="it-IT" b="1" dirty="0" smtClean="0">
                <a:solidFill>
                  <a:srgbClr val="FF0000"/>
                </a:solidFill>
              </a:rPr>
              <a:t>Posta </a:t>
            </a:r>
            <a:r>
              <a:rPr lang="it-IT" b="1" dirty="0">
                <a:solidFill>
                  <a:srgbClr val="FF0000"/>
                </a:solidFill>
              </a:rPr>
              <a:t>Elettronica </a:t>
            </a:r>
            <a:r>
              <a:rPr lang="it-IT" b="1" dirty="0" smtClean="0">
                <a:solidFill>
                  <a:srgbClr val="FF0000"/>
                </a:solidFill>
              </a:rPr>
              <a:t>Certificata -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equivale a inviare una raccomandata con ricevuta di ritorno, garantendo valore legale a mittente, destinatario, data/ora e contenuto del messaggio. Si usa come una email normale, accedendo tramite webmail o client, ma è necessario che entrambi i soggetti abbiano un indirizzo PEC per la piena validità. 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712496"/>
            <a:ext cx="6143520" cy="38067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418" y="4290646"/>
            <a:ext cx="1929101" cy="18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71095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34729" y="2982571"/>
            <a:ext cx="39689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Ispettorato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Inspetoria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Del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do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Lavoro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trabalho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Chiedi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 pede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Chiedere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pedir, solicitar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Recuperi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você recupera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Recuperare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recuperar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 –</a:t>
            </a:r>
            <a:r>
              <a:rPr lang="pt-BR" b="1" dirty="0" smtClean="0">
                <a:solidFill>
                  <a:srgbClr val="FF0000"/>
                </a:solidFill>
              </a:rPr>
              <a:t> 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Soldi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dinheiro, valores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Prima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antes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Che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que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in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no, em um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Tribunale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tribunal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80232" y="5732260"/>
            <a:ext cx="1206749" cy="38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768" y="727642"/>
            <a:ext cx="4458443" cy="5389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28219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92618" y="2722208"/>
            <a:ext cx="396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mas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Devo –</a:t>
            </a:r>
            <a:r>
              <a:rPr lang="pt-BR" b="1" dirty="0" smtClean="0">
                <a:solidFill>
                  <a:srgbClr val="FF0000"/>
                </a:solidFill>
              </a:rPr>
              <a:t> eu devo, devo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Dovere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dever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Fare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fazer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46573" y="2588796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195915" y="1922792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40644" y="5701030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437" y="730138"/>
            <a:ext cx="4483733" cy="5377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04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0333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2717596"/>
            <a:ext cx="3968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Devi – </a:t>
            </a:r>
            <a:r>
              <a:rPr lang="pt-BR" b="1" dirty="0" smtClean="0">
                <a:solidFill>
                  <a:srgbClr val="FF0000"/>
                </a:solidFill>
              </a:rPr>
              <a:t>você deve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Solo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somente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Compilare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preencher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Modulo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formulário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Devono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devem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pode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Anche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também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Spedirlo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enviar, mandar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Via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via, atrav</a:t>
            </a:r>
            <a:r>
              <a:rPr lang="pt-BR" b="1" dirty="0" smtClean="0">
                <a:solidFill>
                  <a:srgbClr val="FF0000"/>
                </a:solidFill>
              </a:rPr>
              <a:t>és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PEC 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Posta </a:t>
            </a:r>
            <a:r>
              <a:rPr lang="pt-BR" sz="1700" b="1" dirty="0" err="1" smtClean="0">
                <a:solidFill>
                  <a:srgbClr val="FF0000"/>
                </a:solidFill>
              </a:rPr>
              <a:t>Elettronica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err="1" smtClean="0">
                <a:solidFill>
                  <a:srgbClr val="FF0000"/>
                </a:solidFill>
              </a:rPr>
              <a:t>Certificata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Vuoi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Se você  quiser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Andare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ir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Persona –</a:t>
            </a:r>
            <a:r>
              <a:rPr lang="pt-BR" b="1" dirty="0" smtClean="0">
                <a:solidFill>
                  <a:srgbClr val="FF0000"/>
                </a:solidFill>
              </a:rPr>
              <a:t> pessoa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Andare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err="1" smtClean="0">
                <a:solidFill>
                  <a:schemeClr val="bg1"/>
                </a:solidFill>
              </a:rPr>
              <a:t>di</a:t>
            </a:r>
            <a:r>
              <a:rPr lang="pt-BR" sz="1700" b="1" dirty="0" smtClean="0">
                <a:solidFill>
                  <a:schemeClr val="bg1"/>
                </a:solidFill>
              </a:rPr>
              <a:t> persona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sz="1600" b="1" dirty="0" smtClean="0">
                <a:solidFill>
                  <a:srgbClr val="FF0000"/>
                </a:solidFill>
              </a:rPr>
              <a:t>ir pessoalmente</a:t>
            </a:r>
            <a:endParaRPr lang="pt-BR" sz="1600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2797" y="256891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195915" y="1901455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359843" y="5772987"/>
            <a:ext cx="1148529" cy="366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530" y="747086"/>
            <a:ext cx="4556958" cy="539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93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0332" y="2221095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Loro – </a:t>
            </a:r>
            <a:r>
              <a:rPr lang="pt-BR" b="1" dirty="0" smtClean="0">
                <a:solidFill>
                  <a:srgbClr val="FF0000"/>
                </a:solidFill>
              </a:rPr>
              <a:t>eles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Convocano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convocam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Per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para, por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Azienda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empresa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Quella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aquela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In </a:t>
            </a:r>
            <a:r>
              <a:rPr lang="pt-BR" b="1" dirty="0" err="1" smtClean="0">
                <a:solidFill>
                  <a:schemeClr val="bg1"/>
                </a:solidFill>
              </a:rPr>
              <a:t>quella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naquela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Siedi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 senta, sente-se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Davanti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em frente, na frente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316269" y="5748120"/>
            <a:ext cx="1188365" cy="37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74" y="723159"/>
            <a:ext cx="4537138" cy="5404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49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59253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é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Lui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ele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Prova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Prova – </a:t>
            </a:r>
            <a:r>
              <a:rPr lang="pt-BR" b="1" dirty="0" err="1" smtClean="0">
                <a:solidFill>
                  <a:srgbClr val="FF0000"/>
                </a:solidFill>
              </a:rPr>
              <a:t>e.i</a:t>
            </a:r>
            <a:r>
              <a:rPr lang="pt-BR" b="1" dirty="0" smtClean="0">
                <a:solidFill>
                  <a:srgbClr val="FF0000"/>
                </a:solidFill>
              </a:rPr>
              <a:t> = tenta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Mettere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colocar, introduzir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Accordo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acordo, pacto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D’</a:t>
            </a:r>
            <a:r>
              <a:rPr lang="pt-BR" b="1" dirty="0" err="1" smtClean="0">
                <a:solidFill>
                  <a:schemeClr val="bg1"/>
                </a:solidFill>
              </a:rPr>
              <a:t>accordo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entre, conciliação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Te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Datore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empregador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209205" y="5632704"/>
            <a:ext cx="1300715" cy="415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6907" y="730575"/>
            <a:ext cx="4492277" cy="5383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97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7986" y="2220157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37305" y="2720888"/>
            <a:ext cx="396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Azienda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empresa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Imprenditore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empresário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Imprenditrice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- empresária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Uomo</a:t>
            </a:r>
            <a:r>
              <a:rPr lang="pt-BR" b="1" dirty="0" smtClean="0">
                <a:solidFill>
                  <a:schemeClr val="bg1"/>
                </a:solidFill>
              </a:rPr>
              <a:t> d’</a:t>
            </a:r>
            <a:r>
              <a:rPr lang="pt-BR" b="1" dirty="0" err="1" smtClean="0">
                <a:solidFill>
                  <a:schemeClr val="bg1"/>
                </a:solidFill>
              </a:rPr>
              <a:t>affare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- empresário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Firmate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assina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Firmare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assinar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Verbale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 relatório, verbal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Come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como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Cosí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assim, dessa forma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Pagano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pagam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Puoi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 pode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Pignoramento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smtClean="0">
                <a:solidFill>
                  <a:schemeClr val="bg1"/>
                </a:solidFill>
              </a:rPr>
              <a:t>–</a:t>
            </a:r>
            <a:r>
              <a:rPr lang="pt-BR" b="1" smtClean="0">
                <a:solidFill>
                  <a:srgbClr val="FF0000"/>
                </a:solidFill>
              </a:rPr>
              <a:t> penhora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9289" y="260080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08161" y="1937353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383662" y="5760720"/>
            <a:ext cx="1140480" cy="364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7" y="740341"/>
            <a:ext cx="4512742" cy="538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59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2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3083577"/>
            <a:ext cx="396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Lì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lá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Tassa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taxa</a:t>
            </a: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Imposta -</a:t>
            </a:r>
            <a:r>
              <a:rPr lang="pt-BR" b="1" dirty="0" smtClean="0">
                <a:solidFill>
                  <a:srgbClr val="FF0000"/>
                </a:solidFill>
              </a:rPr>
              <a:t> imposto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Diventa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torna-se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Diventare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tornar-se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Paghi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você paga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Sul – </a:t>
            </a:r>
            <a:r>
              <a:rPr lang="pt-BR" b="1" dirty="0" smtClean="0">
                <a:solidFill>
                  <a:srgbClr val="FF0000"/>
                </a:solidFill>
              </a:rPr>
              <a:t>sobre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Vera –</a:t>
            </a:r>
            <a:r>
              <a:rPr lang="pt-BR" b="1" dirty="0" smtClean="0">
                <a:solidFill>
                  <a:srgbClr val="FF0000"/>
                </a:solidFill>
              </a:rPr>
              <a:t> real, verdadeira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Propria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adequada, exatamente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Proprio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exatamente, adequado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124958" y="5693498"/>
            <a:ext cx="1371577" cy="43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283" y="725869"/>
            <a:ext cx="4525139" cy="540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63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26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2" y="222109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Ora   – </a:t>
            </a:r>
            <a:r>
              <a:rPr lang="pt-BR" b="1" dirty="0" smtClean="0">
                <a:solidFill>
                  <a:srgbClr val="FF0000"/>
                </a:solidFill>
              </a:rPr>
              <a:t>Agora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L’ultimo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o último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Paradosso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paradoxo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Sentiamo</a:t>
            </a:r>
            <a:r>
              <a:rPr lang="pt-BR" b="1" dirty="0" smtClean="0">
                <a:solidFill>
                  <a:schemeClr val="bg1"/>
                </a:solidFill>
              </a:rPr>
              <a:t>! –</a:t>
            </a:r>
            <a:r>
              <a:rPr lang="pt-BR" b="1" dirty="0" smtClean="0">
                <a:solidFill>
                  <a:srgbClr val="FF0000"/>
                </a:solidFill>
              </a:rPr>
              <a:t> “estamos ouvindo”</a:t>
            </a: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45791" r="15116" b="16405"/>
          <a:stretch/>
        </p:blipFill>
        <p:spPr>
          <a:xfrm>
            <a:off x="6172932" y="5669280"/>
            <a:ext cx="1369675" cy="43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044" y="720968"/>
            <a:ext cx="4489230" cy="5385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423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71af3243-3dd4-4a8d-8c0d-dd76da1f02a5"/>
    <ds:schemaRef ds:uri="http://purl.org/dc/elements/1.1/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741</Words>
  <Application>Microsoft Office PowerPoint</Application>
  <PresentationFormat>Widescreen</PresentationFormat>
  <Paragraphs>182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2026-02-10T19:28:09Z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