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6"/>
  </p:notesMasterIdLst>
  <p:handoutMasterIdLst>
    <p:handoutMasterId r:id="rId17"/>
  </p:handoutMasterIdLst>
  <p:sldIdLst>
    <p:sldId id="272" r:id="rId5"/>
    <p:sldId id="269" r:id="rId6"/>
    <p:sldId id="27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3" r:id="rId15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20" autoAdjust="0"/>
  </p:normalViewPr>
  <p:slideViewPr>
    <p:cSldViewPr snapToGrid="0">
      <p:cViewPr varScale="1">
        <p:scale>
          <a:sx n="98" d="100"/>
          <a:sy n="98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29/01/2026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29/01/2026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255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9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12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49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03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595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05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01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5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27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28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29/01/2026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29/01/2026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29/01/2026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29/01/2026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29/01/2026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29/01/2026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29/01/2026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29/01/2026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29/01/2026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29/01/2026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29/01/2026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29/01/2026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8031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17- </a:t>
            </a:r>
            <a:r>
              <a:rPr lang="pt-BR" b="1" dirty="0">
                <a:solidFill>
                  <a:srgbClr val="FF0000"/>
                </a:solidFill>
              </a:rPr>
              <a:t>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8336415" y="3429000"/>
            <a:ext cx="3744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0070C0"/>
                </a:solidFill>
                <a:latin typeface="Chiller" panose="04020404031007020602" pitchFamily="82" charset="0"/>
              </a:rPr>
              <a:t>La </a:t>
            </a:r>
            <a:r>
              <a:rPr lang="it-IT" sz="4400" b="1" dirty="0">
                <a:solidFill>
                  <a:srgbClr val="0070C0"/>
                </a:solidFill>
                <a:latin typeface="Chiller" panose="04020404031007020602" pitchFamily="82" charset="0"/>
              </a:rPr>
              <a:t>conoscenza del tempo come fattore di dominio dei popoli</a:t>
            </a:r>
            <a:endParaRPr lang="pt-BR" sz="4400" b="1" dirty="0" smtClean="0">
              <a:solidFill>
                <a:srgbClr val="0070C0"/>
              </a:solidFill>
              <a:latin typeface="Chiller" panose="04020404031007020602" pitchFamily="82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4422" y="6051250"/>
            <a:ext cx="727138" cy="72713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888" y="806751"/>
            <a:ext cx="6534150" cy="52444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336415" y="2252227"/>
            <a:ext cx="3535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LE  CIVILTÀ</a:t>
            </a:r>
            <a:endParaRPr lang="pt-BR" sz="2800" dirty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ANTICHE</a:t>
            </a:r>
            <a:endParaRPr lang="pt-BR" sz="2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4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8031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336416" y="3454400"/>
            <a:ext cx="37447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Nulla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nada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è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está, é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Essere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v. ser, estar 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Davvero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verdadeiramente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Perduto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perdido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Perdere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perder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Tutto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tudo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È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Stato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estava, foi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Occultado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escondido, oculto</a:t>
            </a:r>
          </a:p>
          <a:p>
            <a:pPr algn="ctr"/>
            <a:endParaRPr lang="it-IT" sz="1400" b="1" dirty="0" smtClean="0">
              <a:solidFill>
                <a:schemeClr val="bg1"/>
              </a:solidFill>
            </a:endParaRPr>
          </a:p>
          <a:p>
            <a:pPr algn="just"/>
            <a:endParaRPr lang="pt-BR" sz="1400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4421" y="6051249"/>
            <a:ext cx="727139" cy="72713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795" y="932415"/>
            <a:ext cx="4704254" cy="4993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959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8031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14246" y="215102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53493" y="2007984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336416" y="2704199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253493" y="2931314"/>
            <a:ext cx="37447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Le civiltà antiche, sorte prevalentemente lungo grandi fiumi (civiltà fluviali) come Nilo, Tigri ed Eufrate, hanno segnato l'inizio della storia (3500 a.C. circa) con scrittura, città e metallurgia. Sumeri, Egizi, Babilonesi, Assiri, </a:t>
            </a:r>
            <a:r>
              <a:rPr lang="it-IT" b="1" dirty="0" smtClean="0">
                <a:solidFill>
                  <a:schemeClr val="bg1"/>
                </a:solidFill>
              </a:rPr>
              <a:t>Fenici, </a:t>
            </a:r>
            <a:r>
              <a:rPr lang="it-IT" b="1" dirty="0">
                <a:solidFill>
                  <a:schemeClr val="bg1"/>
                </a:solidFill>
              </a:rPr>
              <a:t>e successivamente Cretesi, Greci e Romani, costituiscono le fondamenta della civiltà occidentale. </a:t>
            </a:r>
            <a:endParaRPr lang="it-IT" sz="1400" b="1" dirty="0" smtClean="0">
              <a:solidFill>
                <a:schemeClr val="bg1"/>
              </a:solidFill>
            </a:endParaRPr>
          </a:p>
          <a:p>
            <a:pPr algn="just"/>
            <a:endParaRPr lang="pt-BR" sz="1400" b="1" dirty="0" smtClean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6442" y="6259188"/>
            <a:ext cx="563852" cy="56385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563" y="1091816"/>
            <a:ext cx="6113686" cy="473440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29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56704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6041" y="5783650"/>
            <a:ext cx="962072" cy="96207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230253" y="1977841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3642" y="2691132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83642" y="2979390"/>
            <a:ext cx="3680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Fede – </a:t>
            </a:r>
            <a:r>
              <a:rPr lang="pt-BR" b="1" dirty="0" smtClean="0">
                <a:solidFill>
                  <a:srgbClr val="FF0000"/>
                </a:solidFill>
              </a:rPr>
              <a:t>eu queria, eu gostaria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Vero – </a:t>
            </a:r>
            <a:r>
              <a:rPr lang="pt-BR" b="1" dirty="0" smtClean="0">
                <a:solidFill>
                  <a:srgbClr val="FF0000"/>
                </a:solidFill>
              </a:rPr>
              <a:t>verdadeiro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Degli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dos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Dei –</a:t>
            </a:r>
            <a:r>
              <a:rPr lang="pt-BR" b="1" dirty="0" smtClean="0">
                <a:solidFill>
                  <a:srgbClr val="FF0000"/>
                </a:solidFill>
              </a:rPr>
              <a:t> deuses</a:t>
            </a:r>
          </a:p>
        </p:txBody>
      </p:sp>
      <p:sp>
        <p:nvSpPr>
          <p:cNvPr id="22" name="CaixaDeTexto 17"/>
          <p:cNvSpPr txBox="1"/>
          <p:nvPr/>
        </p:nvSpPr>
        <p:spPr>
          <a:xfrm>
            <a:off x="622901" y="6377824"/>
            <a:ext cx="530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00B050"/>
                </a:solidFill>
                <a:latin typeface="Jokerman" panose="04090605060D06020702" pitchFamily="82" charset="0"/>
              </a:rPr>
              <a:t>Gli </a:t>
            </a:r>
            <a:r>
              <a:rPr lang="it-IT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Antichi </a:t>
            </a:r>
            <a:r>
              <a:rPr lang="it-IT" sz="2000" b="1" dirty="0">
                <a:solidFill>
                  <a:srgbClr val="00B050"/>
                </a:solidFill>
                <a:latin typeface="Jokerman" panose="04090605060D06020702" pitchFamily="82" charset="0"/>
              </a:rPr>
              <a:t>e </a:t>
            </a:r>
            <a:r>
              <a:rPr lang="it-IT" sz="2000" b="1">
                <a:solidFill>
                  <a:srgbClr val="00B050"/>
                </a:solidFill>
                <a:latin typeface="Jokerman" panose="04090605060D06020702" pitchFamily="82" charset="0"/>
              </a:rPr>
              <a:t>il </a:t>
            </a:r>
            <a:r>
              <a:rPr lang="it-IT" sz="2000" b="1" smtClean="0">
                <a:solidFill>
                  <a:srgbClr val="00B050"/>
                </a:solidFill>
                <a:latin typeface="Jokerman" panose="04090605060D06020702" pitchFamily="82" charset="0"/>
              </a:rPr>
              <a:t>Tempo</a:t>
            </a:r>
            <a:endParaRPr lang="pt-BR" sz="2000" b="1" dirty="0">
              <a:solidFill>
                <a:srgbClr val="00B050"/>
              </a:solidFill>
              <a:latin typeface="Jokerman" panose="04090605060D060207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231" y="1006763"/>
            <a:ext cx="4543798" cy="4867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765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56704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36415" y="3359956"/>
            <a:ext cx="38760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Nelle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nas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Civiltà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civilizações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Potere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v. poder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Solo </a:t>
            </a:r>
            <a:r>
              <a:rPr lang="pt-BR" b="1" dirty="0">
                <a:solidFill>
                  <a:schemeClr val="bg1"/>
                </a:solidFill>
              </a:rPr>
              <a:t>–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somente, só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Armi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armas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Fede -</a:t>
            </a:r>
            <a:r>
              <a:rPr lang="pt-BR" b="1" dirty="0" smtClean="0">
                <a:solidFill>
                  <a:srgbClr val="FF0000"/>
                </a:solidFill>
              </a:rPr>
              <a:t> fé</a:t>
            </a:r>
            <a:endParaRPr lang="pt-BR" b="1" dirty="0" smtClean="0">
              <a:solidFill>
                <a:srgbClr val="0070C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Esercitava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praticava, exercia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Praticare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praticar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Allenare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exercitar = ex. físico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2034" y="6214536"/>
            <a:ext cx="550792" cy="55079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177" y="942109"/>
            <a:ext cx="4639560" cy="49599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527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856145" y="171110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241807" y="1972729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Seta para a esquerda e para a direita 4"/>
          <p:cNvSpPr/>
          <p:nvPr/>
        </p:nvSpPr>
        <p:spPr>
          <a:xfrm>
            <a:off x="8336415" y="265622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241807" y="2916779"/>
            <a:ext cx="388524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smtClean="0">
                <a:solidFill>
                  <a:schemeClr val="bg1"/>
                </a:solidFill>
              </a:rPr>
              <a:t>Chi – </a:t>
            </a:r>
            <a:r>
              <a:rPr lang="pt-BR" sz="1700" b="1" dirty="0" smtClean="0">
                <a:solidFill>
                  <a:srgbClr val="FF0000"/>
                </a:solidFill>
              </a:rPr>
              <a:t>quem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Stabiliva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estabelecia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Stabilire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v. estabelecer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Decideva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– decidia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Decidere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v</a:t>
            </a:r>
            <a:r>
              <a:rPr lang="pt-BR" sz="1700" b="1" dirty="0">
                <a:solidFill>
                  <a:srgbClr val="FF0000"/>
                </a:solidFill>
              </a:rPr>
              <a:t>.</a:t>
            </a:r>
            <a:r>
              <a:rPr lang="pt-BR" sz="1700" b="1" dirty="0" smtClean="0">
                <a:solidFill>
                  <a:srgbClr val="FF0000"/>
                </a:solidFill>
              </a:rPr>
              <a:t> decidir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Raccogliere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v.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colher, recolher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Fermarsi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</a:rPr>
              <a:t>parar, deixar de se mover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365" y="960895"/>
            <a:ext cx="4579183" cy="49399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6041" y="5783650"/>
            <a:ext cx="962072" cy="9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7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21790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56350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4856" y="2750973"/>
            <a:ext cx="37491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err="1" smtClean="0">
                <a:solidFill>
                  <a:schemeClr val="bg1"/>
                </a:solidFill>
              </a:rPr>
              <a:t>Scandita</a:t>
            </a:r>
            <a:r>
              <a:rPr lang="pt-BR" sz="1700" b="1" dirty="0" smtClean="0">
                <a:solidFill>
                  <a:srgbClr val="FF0000"/>
                </a:solidFill>
              </a:rPr>
              <a:t> – marcada, ritmada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Scandire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err="1" smtClean="0">
                <a:solidFill>
                  <a:srgbClr val="FF0000"/>
                </a:solidFill>
              </a:rPr>
              <a:t>v.marcar</a:t>
            </a:r>
            <a:r>
              <a:rPr lang="pt-BR" sz="1700" b="1" dirty="0" smtClean="0">
                <a:solidFill>
                  <a:srgbClr val="FF0000"/>
                </a:solidFill>
              </a:rPr>
              <a:t>, ritmar 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Cicli</a:t>
            </a:r>
            <a:r>
              <a:rPr lang="pt-BR" sz="1700" b="1" dirty="0" smtClean="0">
                <a:solidFill>
                  <a:schemeClr val="bg1"/>
                </a:solidFill>
              </a:rPr>
              <a:t> - </a:t>
            </a:r>
            <a:r>
              <a:rPr lang="pt-BR" sz="1700" b="1" dirty="0" smtClean="0">
                <a:solidFill>
                  <a:srgbClr val="FF0000"/>
                </a:solidFill>
              </a:rPr>
              <a:t> ciclos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Che – </a:t>
            </a:r>
            <a:r>
              <a:rPr lang="pt-BR" sz="1700" b="1" dirty="0" smtClean="0">
                <a:solidFill>
                  <a:srgbClr val="FF0000"/>
                </a:solidFill>
              </a:rPr>
              <a:t>que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Pochi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poucos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Comprendevano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err="1" smtClean="0">
                <a:solidFill>
                  <a:srgbClr val="FF0000"/>
                </a:solidFill>
              </a:rPr>
              <a:t>comprendiam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Comprendere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v. </a:t>
            </a:r>
            <a:r>
              <a:rPr lang="pt-BR" sz="1700" b="1" dirty="0" err="1" smtClean="0">
                <a:solidFill>
                  <a:srgbClr val="FF0000"/>
                </a:solidFill>
              </a:rPr>
              <a:t>comprender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Davero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de verdade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534" y="960895"/>
            <a:ext cx="4668846" cy="4899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6041" y="5783650"/>
            <a:ext cx="962072" cy="9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6690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74184" y="2613239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74184" y="2778861"/>
            <a:ext cx="376765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err="1" smtClean="0">
                <a:solidFill>
                  <a:schemeClr val="bg1"/>
                </a:solidFill>
              </a:rPr>
              <a:t>Templi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templos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Erano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eram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Essere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v. ser, estar ...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Soltanto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apenas, somente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Luogui</a:t>
            </a:r>
            <a:r>
              <a:rPr lang="pt-BR" sz="1700" b="1" dirty="0" smtClean="0">
                <a:solidFill>
                  <a:schemeClr val="bg1"/>
                </a:solidFill>
              </a:rPr>
              <a:t> -</a:t>
            </a:r>
            <a:r>
              <a:rPr lang="pt-BR" sz="1700" b="1" dirty="0" smtClean="0">
                <a:solidFill>
                  <a:srgbClr val="FF0000"/>
                </a:solidFill>
              </a:rPr>
              <a:t> lugares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Osservatori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observatórios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Archivi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arquivos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Cielo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céu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Da </a:t>
            </a:r>
            <a:r>
              <a:rPr lang="pt-BR" sz="1700" b="1" dirty="0" err="1" smtClean="0">
                <a:solidFill>
                  <a:schemeClr val="bg1"/>
                </a:solidFill>
              </a:rPr>
              <a:t>lì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de lá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Studiavano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estudavam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Solstizi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err="1" smtClean="0">
                <a:solidFill>
                  <a:srgbClr val="FF0000"/>
                </a:solidFill>
              </a:rPr>
              <a:t>solsticios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Equinozi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equinócios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Eclisi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eclipses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Lunari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lunares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Cicli</a:t>
            </a:r>
            <a:r>
              <a:rPr lang="pt-BR" sz="1700" b="1" dirty="0" smtClean="0">
                <a:solidFill>
                  <a:schemeClr val="bg1"/>
                </a:solidFill>
              </a:rPr>
              <a:t> - </a:t>
            </a:r>
            <a:r>
              <a:rPr lang="pt-BR" sz="1700" b="1" dirty="0" smtClean="0">
                <a:solidFill>
                  <a:srgbClr val="FF0000"/>
                </a:solidFill>
              </a:rPr>
              <a:t> ciclos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009" y="960895"/>
            <a:ext cx="4634989" cy="4899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99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8158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LII18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37190" y="2827280"/>
            <a:ext cx="38944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Seguire</a:t>
            </a:r>
            <a:r>
              <a:rPr lang="pt-BR" b="1" dirty="0" smtClean="0">
                <a:solidFill>
                  <a:schemeClr val="bg1"/>
                </a:solidFill>
              </a:rPr>
              <a:t>  – </a:t>
            </a:r>
            <a:r>
              <a:rPr lang="pt-BR" b="1" dirty="0" smtClean="0">
                <a:solidFill>
                  <a:srgbClr val="FF0000"/>
                </a:solidFill>
              </a:rPr>
              <a:t>v. seguir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Sacro –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sagrado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Scelta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escolha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Scegliere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escolher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Essere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estar, ser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fuori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–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fora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Dall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da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Ordine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ordem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Stabilito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estabelecida (o)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226952" y="1987077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7428" y="266794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8267" y="959628"/>
            <a:ext cx="4499379" cy="4938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65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60780" y="125330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8235" y="6127335"/>
            <a:ext cx="590639" cy="590639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230569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1309" y="3151730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30793" y="3271007"/>
            <a:ext cx="39129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Gli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os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Dei  –</a:t>
            </a:r>
            <a:r>
              <a:rPr lang="pt-BR" b="1" dirty="0" smtClean="0">
                <a:solidFill>
                  <a:srgbClr val="FF0000"/>
                </a:solidFill>
              </a:rPr>
              <a:t> deuses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Venivano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vinham, eram</a:t>
            </a:r>
          </a:p>
          <a:p>
            <a:r>
              <a:rPr lang="pt-BR" b="1" dirty="0" err="1" smtClean="0">
                <a:solidFill>
                  <a:srgbClr val="FF0000"/>
                </a:solidFill>
              </a:rPr>
              <a:t>Venire</a:t>
            </a:r>
            <a:r>
              <a:rPr lang="pt-BR" b="1" dirty="0" smtClean="0">
                <a:solidFill>
                  <a:srgbClr val="FF0000"/>
                </a:solidFill>
              </a:rPr>
              <a:t> – v. vir originar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Adorati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adorados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Esisteva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existia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Esistere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v. existir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Sapevano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sabiam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Leggere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ler, decifrar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Scandivano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marcavam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Scandivano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0070C0"/>
                </a:solidFill>
              </a:rPr>
              <a:t> escandinavo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6031" y="854423"/>
            <a:ext cx="4532945" cy="51491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75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18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14246" y="215102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71799" y="3305837"/>
            <a:ext cx="36827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Chi – </a:t>
            </a:r>
            <a:r>
              <a:rPr lang="pt-BR" b="1" dirty="0" smtClean="0">
                <a:solidFill>
                  <a:srgbClr val="FF0000"/>
                </a:solidFill>
              </a:rPr>
              <a:t>quem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Anche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também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Controlla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controla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Controllare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controlar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Vita –</a:t>
            </a:r>
            <a:r>
              <a:rPr lang="pt-BR" b="1" dirty="0" smtClean="0">
                <a:solidFill>
                  <a:srgbClr val="FF0000"/>
                </a:solidFill>
              </a:rPr>
              <a:t> vida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Delle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das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Persone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pessoas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3151" y="5827443"/>
            <a:ext cx="885361" cy="885361"/>
          </a:xfrm>
          <a:prstGeom prst="rect">
            <a:avLst/>
          </a:prstGeom>
        </p:spPr>
      </p:pic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36415" y="23179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6488" y="953811"/>
            <a:ext cx="4481330" cy="4950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4978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436</Words>
  <Application>Microsoft Office PowerPoint</Application>
  <PresentationFormat>Widescreen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Broadway</vt:lpstr>
      <vt:lpstr>Calibri</vt:lpstr>
      <vt:lpstr>Century Gothic</vt:lpstr>
      <vt:lpstr>Chiller</vt:lpstr>
      <vt:lpstr>Jokerman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2026-01-29T19:12:23Z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