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1"/>
  </p:sldMasterIdLst>
  <p:sldIdLst>
    <p:sldId id="260" r:id="rId2"/>
    <p:sldId id="261" r:id="rId3"/>
    <p:sldId id="262" r:id="rId4"/>
    <p:sldId id="263"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170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949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142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654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207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467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66148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49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3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548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52466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863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680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00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2A54C80-263E-416B-A8E0-580EDEADCBDC}" type="datetimeFigureOut">
              <a:rPr lang="en-US" smtClean="0"/>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58580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456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5049310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206297" y="41394"/>
            <a:ext cx="2252231" cy="961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10110158" y="163586"/>
            <a:ext cx="2023118" cy="1040201"/>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smtClean="0"/>
              <a:t>MODULO </a:t>
            </a:r>
            <a:r>
              <a:rPr lang="pt-BR" b="1" smtClean="0"/>
              <a:t>52</a:t>
            </a:r>
            <a:endParaRPr lang="pt-BR" b="1" dirty="0" smtClean="0"/>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111" y="152292"/>
            <a:ext cx="945211" cy="1062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4672" y="1359209"/>
            <a:ext cx="6616460" cy="506292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a:t>Dicembre è il mese dell'anno in cui l'Italia accoglie il maggior numero di viaggiatori da tutto il mondo. È il paese più scelto dai turisti in tutta Europa, davanti a Francia e Inghilterra in questo senso</a:t>
            </a:r>
            <a:r>
              <a:rPr lang="it-IT" sz="1700" b="1" dirty="0" smtClean="0"/>
              <a:t>.</a:t>
            </a:r>
          </a:p>
          <a:p>
            <a:pPr algn="just"/>
            <a:endParaRPr lang="it-IT" sz="1700" b="1" dirty="0"/>
          </a:p>
          <a:p>
            <a:pPr algn="just"/>
            <a:r>
              <a:rPr lang="it-IT" sz="1700" b="1" dirty="0" smtClean="0"/>
              <a:t>Le </a:t>
            </a:r>
            <a:r>
              <a:rPr lang="it-IT" sz="1700" b="1" dirty="0"/>
              <a:t>due regioni italiane scelte per lo sbarco sono Milano e Roma, che ospitano i tre aeroporti più grandi e importanti del Paese</a:t>
            </a:r>
            <a:r>
              <a:rPr lang="it-IT" sz="1700" b="1" dirty="0" smtClean="0"/>
              <a:t>. Per </a:t>
            </a:r>
            <a:r>
              <a:rPr lang="it-IT" sz="1700" b="1" dirty="0"/>
              <a:t>questo motivo, il controllo della Polizia Federale per l'Immigrazione e il Turismo è molto rigoroso e le persone vengono selezionate per un colloquio speciale e privato con gli agenti di Polizia</a:t>
            </a:r>
            <a:r>
              <a:rPr lang="it-IT" sz="1700" b="1" dirty="0" smtClean="0"/>
              <a:t>.</a:t>
            </a:r>
          </a:p>
          <a:p>
            <a:pPr algn="just"/>
            <a:endParaRPr lang="it-IT" sz="1700" b="1" dirty="0" smtClean="0"/>
          </a:p>
          <a:p>
            <a:pPr algn="just"/>
            <a:r>
              <a:rPr lang="it-IT" sz="1700" b="1" dirty="0"/>
              <a:t>l soggiorno in Italia con un visto turistico è limitato a 15 giorni e, </a:t>
            </a:r>
            <a:r>
              <a:rPr lang="it-IT" sz="1700" b="1" dirty="0" smtClean="0"/>
              <a:t>più di questo, </a:t>
            </a:r>
            <a:r>
              <a:rPr lang="it-IT" sz="1700" b="1" dirty="0"/>
              <a:t>i viaggiatori devono giustificare legalmente il motivo del loro soggiorno. Studenti universitari, personale militare in formazione e tirocinio, medici specializzati, ingegneri impegnati in attività di ricerca e </a:t>
            </a:r>
            <a:r>
              <a:rPr lang="it-IT" sz="1700" b="1" dirty="0" smtClean="0"/>
              <a:t>progetti, </a:t>
            </a:r>
            <a:r>
              <a:rPr lang="it-IT" sz="1700" b="1" dirty="0"/>
              <a:t>possono accedere al visto entro i limiti legali da 30 giorni a 2 anni, con possibilità di proroga di altri due anni.</a:t>
            </a:r>
            <a:endParaRPr lang="pt-BR" sz="1700" b="1" dirty="0"/>
          </a:p>
        </p:txBody>
      </p:sp>
      <p:pic>
        <p:nvPicPr>
          <p:cNvPr id="4" name="Imagem 3"/>
          <p:cNvPicPr>
            <a:picLocks noChangeAspect="1"/>
          </p:cNvPicPr>
          <p:nvPr/>
        </p:nvPicPr>
        <p:blipFill>
          <a:blip r:embed="rId5"/>
          <a:stretch>
            <a:fillRect/>
          </a:stretch>
        </p:blipFill>
        <p:spPr>
          <a:xfrm>
            <a:off x="7139796" y="1359209"/>
            <a:ext cx="4658264" cy="2827218"/>
          </a:xfrm>
          <a:prstGeom prst="rect">
            <a:avLst/>
          </a:prstGeom>
        </p:spPr>
      </p:pic>
      <p:pic>
        <p:nvPicPr>
          <p:cNvPr id="10" name="Imagem 9"/>
          <p:cNvPicPr>
            <a:picLocks noChangeAspect="1"/>
          </p:cNvPicPr>
          <p:nvPr/>
        </p:nvPicPr>
        <p:blipFill>
          <a:blip r:embed="rId6"/>
          <a:stretch>
            <a:fillRect/>
          </a:stretch>
        </p:blipFill>
        <p:spPr>
          <a:xfrm>
            <a:off x="7139796" y="4295956"/>
            <a:ext cx="4658264" cy="2491810"/>
          </a:xfrm>
          <a:prstGeom prst="rect">
            <a:avLst/>
          </a:prstGeom>
        </p:spPr>
      </p:pic>
    </p:spTree>
    <p:extLst>
      <p:ext uri="{BB962C8B-B14F-4D97-AF65-F5344CB8AC3E}">
        <p14:creationId xmlns:p14="http://schemas.microsoft.com/office/powerpoint/2010/main" val="1231643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206297" y="41394"/>
            <a:ext cx="2545529" cy="1087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9980482" y="163586"/>
            <a:ext cx="2152794" cy="1106875"/>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54</a:t>
            </a:r>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346" y="265998"/>
            <a:ext cx="923669" cy="86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379562" y="1749961"/>
            <a:ext cx="7479102" cy="45397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Ferdinand - </a:t>
            </a:r>
            <a:r>
              <a:rPr lang="it-IT" sz="1700" b="1" dirty="0"/>
              <a:t>professore universitario </a:t>
            </a:r>
            <a:r>
              <a:rPr lang="it-IT" sz="1700" b="1" dirty="0" smtClean="0"/>
              <a:t>francese, John - </a:t>
            </a:r>
            <a:r>
              <a:rPr lang="it-IT" sz="1700" b="1" dirty="0"/>
              <a:t>pilota militare </a:t>
            </a:r>
            <a:r>
              <a:rPr lang="it-IT" sz="1700" b="1" dirty="0" smtClean="0"/>
              <a:t>americano, Yelena - </a:t>
            </a:r>
            <a:r>
              <a:rPr lang="it-IT" sz="1700" b="1" dirty="0"/>
              <a:t>scienziata e biologa </a:t>
            </a:r>
            <a:r>
              <a:rPr lang="it-IT" sz="1700" b="1" dirty="0" smtClean="0"/>
              <a:t>russa </a:t>
            </a:r>
            <a:r>
              <a:rPr lang="it-IT" sz="1700" b="1" dirty="0"/>
              <a:t>e </a:t>
            </a:r>
            <a:r>
              <a:rPr lang="it-IT" sz="1700" b="1" dirty="0" smtClean="0"/>
              <a:t>Karla - </a:t>
            </a:r>
            <a:r>
              <a:rPr lang="it-IT" sz="1700" b="1" dirty="0"/>
              <a:t>studentessa universitaria tedesca, sono appena arrivati ​​a Milano e sono stati selezionati dalla Polizia Turistica e Immigrazione per un colloquio speciale. </a:t>
            </a:r>
            <a:endParaRPr lang="it-IT" sz="1700" b="1" dirty="0" smtClean="0"/>
          </a:p>
          <a:p>
            <a:pPr algn="just"/>
            <a:endParaRPr lang="it-IT" sz="1700" b="1" dirty="0"/>
          </a:p>
          <a:p>
            <a:pPr algn="just"/>
            <a:r>
              <a:rPr lang="it-IT" sz="1700" b="1" dirty="0" smtClean="0"/>
              <a:t>Se </a:t>
            </a:r>
            <a:r>
              <a:rPr lang="it-IT" sz="1700" b="1" dirty="0"/>
              <a:t>non </a:t>
            </a:r>
            <a:r>
              <a:rPr lang="it-IT" sz="1700" b="1" dirty="0" smtClean="0"/>
              <a:t>giustificare </a:t>
            </a:r>
            <a:r>
              <a:rPr lang="it-IT" sz="1700" b="1" dirty="0"/>
              <a:t>la loro permanenza in Italia, potrebbero essere espulsi o addirittura arrestati per soggiorno irregolare. Gli agenti di polizia Martinna Dotti e </a:t>
            </a:r>
            <a:r>
              <a:rPr lang="it-IT" sz="1700" b="1" dirty="0" smtClean="0"/>
              <a:t>Carlo Viccoli, </a:t>
            </a:r>
            <a:r>
              <a:rPr lang="it-IT" sz="1700" b="1" dirty="0"/>
              <a:t>condurranno il colloquio con i quattro stranieri</a:t>
            </a:r>
            <a:r>
              <a:rPr lang="it-IT" sz="1700" b="1" dirty="0" smtClean="0"/>
              <a:t>.</a:t>
            </a:r>
          </a:p>
          <a:p>
            <a:pPr algn="just"/>
            <a:endParaRPr lang="it-IT" sz="1700" b="1" dirty="0"/>
          </a:p>
          <a:p>
            <a:pPr algn="just"/>
            <a:r>
              <a:rPr lang="it-IT" sz="1700" b="1" dirty="0"/>
              <a:t>Il colloquio consiste nell'analisi del passaporto, nella </a:t>
            </a:r>
            <a:r>
              <a:rPr lang="it-IT" sz="1700" b="1" dirty="0" smtClean="0"/>
              <a:t>verificazione </a:t>
            </a:r>
            <a:r>
              <a:rPr lang="it-IT" sz="1700" b="1" dirty="0"/>
              <a:t>dei precedenti penali presso l'Inperpol, nella conferma dell'attività nel Paese di origine, nella fascia di stipendio di </a:t>
            </a:r>
            <a:r>
              <a:rPr lang="it-IT" sz="1700" b="1" dirty="0" smtClean="0"/>
              <a:t>ciascuno </a:t>
            </a:r>
            <a:r>
              <a:rPr lang="it-IT" sz="1700" b="1" dirty="0"/>
              <a:t>intervistato e in altre informazioni riservate che vengono verificate prima del colloquio. Generalmente, lo straniero </a:t>
            </a:r>
            <a:r>
              <a:rPr lang="it-IT" sz="1700" b="1" dirty="0" smtClean="0"/>
              <a:t>aspetta </a:t>
            </a:r>
            <a:r>
              <a:rPr lang="it-IT" sz="1700" b="1" dirty="0"/>
              <a:t>fino a due ore prima di essere interrogato dagli agenti.</a:t>
            </a:r>
            <a:endParaRPr lang="pt-BR" sz="1700" b="1" dirty="0"/>
          </a:p>
        </p:txBody>
      </p:sp>
      <p:pic>
        <p:nvPicPr>
          <p:cNvPr id="9" name="Imagem 8"/>
          <p:cNvPicPr>
            <a:picLocks noChangeAspect="1"/>
          </p:cNvPicPr>
          <p:nvPr/>
        </p:nvPicPr>
        <p:blipFill>
          <a:blip r:embed="rId5"/>
          <a:stretch>
            <a:fillRect/>
          </a:stretch>
        </p:blipFill>
        <p:spPr>
          <a:xfrm>
            <a:off x="7940838" y="4258265"/>
            <a:ext cx="4192438" cy="2579698"/>
          </a:xfrm>
          <a:prstGeom prst="rect">
            <a:avLst/>
          </a:prstGeom>
        </p:spPr>
      </p:pic>
      <p:pic>
        <p:nvPicPr>
          <p:cNvPr id="12" name="Imagem 11"/>
          <p:cNvPicPr>
            <a:picLocks noChangeAspect="1"/>
          </p:cNvPicPr>
          <p:nvPr/>
        </p:nvPicPr>
        <p:blipFill>
          <a:blip r:embed="rId6"/>
          <a:stretch>
            <a:fillRect/>
          </a:stretch>
        </p:blipFill>
        <p:spPr>
          <a:xfrm>
            <a:off x="7940838" y="1525674"/>
            <a:ext cx="4192438" cy="2623061"/>
          </a:xfrm>
          <a:prstGeom prst="rect">
            <a:avLst/>
          </a:prstGeom>
        </p:spPr>
      </p:pic>
    </p:spTree>
    <p:extLst>
      <p:ext uri="{BB962C8B-B14F-4D97-AF65-F5344CB8AC3E}">
        <p14:creationId xmlns:p14="http://schemas.microsoft.com/office/powerpoint/2010/main" val="1008083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54</a:t>
            </a:r>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9" y="1353271"/>
            <a:ext cx="11670482"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670484" cy="846386"/>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Ferdinand - </a:t>
            </a:r>
            <a:r>
              <a:rPr lang="it-IT" sz="1700" dirty="0" smtClean="0"/>
              <a:t>St</a:t>
            </a:r>
            <a:r>
              <a:rPr lang="it-IT" sz="1600" dirty="0" smtClean="0"/>
              <a:t>a </a:t>
            </a:r>
            <a:r>
              <a:rPr lang="it-IT" sz="1600" dirty="0"/>
              <a:t>bene, </a:t>
            </a:r>
            <a:r>
              <a:rPr lang="it-IT" sz="1600" dirty="0" smtClean="0"/>
              <a:t>signora ufficiale. </a:t>
            </a:r>
            <a:r>
              <a:rPr lang="it-IT" sz="1600" dirty="0"/>
              <a:t>Mi chiamo Ferdinad Croaux, sono professore all'Università di Zurigo, in Svizzera. Insegno al Politecnico Federale di Zurigo, un Istituto Tecnologico Educativo, da 15 anni. Sono sposato, ho tre figli e il mio stipendio annuo è di 150.000 franchi.</a:t>
            </a:r>
            <a:endParaRPr lang="it-IT" sz="1700" b="1" dirty="0"/>
          </a:p>
        </p:txBody>
      </p:sp>
      <p:sp>
        <p:nvSpPr>
          <p:cNvPr id="13" name="CaixaDeTexto 12"/>
          <p:cNvSpPr txBox="1"/>
          <p:nvPr/>
        </p:nvSpPr>
        <p:spPr>
          <a:xfrm>
            <a:off x="285727" y="2671390"/>
            <a:ext cx="11670484"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Ci dica: qual è il suo scopo in Italia? Quanto tempo rimarrà qui e dove alloggerà? Noleggerà un'auto a Roma? Quali sono i suoi orari di studio?</a:t>
            </a:r>
            <a:endParaRPr lang="it-IT" sz="1700" b="1" dirty="0"/>
          </a:p>
        </p:txBody>
      </p:sp>
      <p:sp>
        <p:nvSpPr>
          <p:cNvPr id="15" name="CaixaDeTexto 14"/>
          <p:cNvSpPr txBox="1"/>
          <p:nvPr/>
        </p:nvSpPr>
        <p:spPr>
          <a:xfrm>
            <a:off x="285727" y="3317555"/>
            <a:ext cx="11670484" cy="19236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Ferdinand </a:t>
            </a:r>
            <a:r>
              <a:rPr lang="it-IT" sz="1700" b="1" dirty="0"/>
              <a:t>- </a:t>
            </a:r>
            <a:r>
              <a:rPr lang="it-IT" sz="1700" dirty="0"/>
              <a:t>Benissimo. Il mio scopo qui in Italia è che sono stato selezionato per una borsa di studio presso il Consiglio Nazionale delle Ricerche (CNR) di Roma per svolgere un dottorato di ricerca di due anni. Vado a vivere a </a:t>
            </a:r>
            <a:r>
              <a:rPr lang="it-IT" sz="1700" dirty="0" smtClean="0"/>
              <a:t>Roma </a:t>
            </a:r>
            <a:r>
              <a:rPr lang="it-IT" sz="1700" dirty="0"/>
              <a:t>nel quartiere Prati, in Via Cola di Rienzo, casa 44. La mia università ha già organizzato tutto. L'affitto sarà di 1.220 euro e sarà pagato dalla mia università in Svizzera. E sì... noleggerò un'auto a Roma per andare all'università. Il mio orario di studio sarà a tempo pieno, dalle 7:00 alle 19:00 dal lunedì al sabato. Pranzerò e cenerò </a:t>
            </a:r>
            <a:r>
              <a:rPr lang="it-IT" sz="1700" dirty="0" smtClean="0"/>
              <a:t>in ristorante </a:t>
            </a:r>
            <a:r>
              <a:rPr lang="it-IT" sz="1700" dirty="0"/>
              <a:t>del college. La domenica resterò a casa e magari mi prenderò un po' di tempo per conoscere meglio questa bellissima città di Roma.</a:t>
            </a:r>
          </a:p>
        </p:txBody>
      </p:sp>
      <p:sp>
        <p:nvSpPr>
          <p:cNvPr id="16" name="CaixaDeTexto 15"/>
          <p:cNvSpPr txBox="1"/>
          <p:nvPr/>
        </p:nvSpPr>
        <p:spPr>
          <a:xfrm>
            <a:off x="285725" y="5287160"/>
            <a:ext cx="11670486" cy="1338828"/>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Molto bene, Sig. Ferdinand. Tutto è corretto e in linea con i nostri archivi e le nostre informazioni. La preghiamo di tenerlo a mente, perché è molto </a:t>
            </a:r>
            <a:r>
              <a:rPr lang="it-IT" sz="1600" dirty="0" smtClean="0"/>
              <a:t>importante: </a:t>
            </a:r>
            <a:r>
              <a:rPr lang="it-IT" sz="1600" dirty="0"/>
              <a:t>Ogni tre mesi, nella prima settimana, dovrà recarsi al Ministero dell'Interno - Direzione Centrale della Polizia, in </a:t>
            </a:r>
            <a:r>
              <a:rPr lang="it-IT" sz="1600" dirty="0" smtClean="0"/>
              <a:t>Roma, nell’indirizzo Via </a:t>
            </a:r>
            <a:r>
              <a:rPr lang="it-IT" sz="1600" dirty="0"/>
              <a:t>Torre di Mezzavia, 9, 00173 Roma </a:t>
            </a:r>
            <a:r>
              <a:rPr lang="it-IT" sz="1600" dirty="0" smtClean="0"/>
              <a:t>RM, Telefono 39 </a:t>
            </a:r>
            <a:r>
              <a:rPr lang="it-IT" sz="1600" dirty="0"/>
              <a:t>06 525263, per verificare il suo soggiorno. Se non si presenta, perderà il visto per studenti, giusto? Grazie per l'informazione. Benvenuto.</a:t>
            </a:r>
            <a:endParaRPr lang="it-IT" sz="1700" b="1" dirty="0"/>
          </a:p>
        </p:txBody>
      </p:sp>
    </p:spTree>
    <p:extLst>
      <p:ext uri="{BB962C8B-B14F-4D97-AF65-F5344CB8AC3E}">
        <p14:creationId xmlns:p14="http://schemas.microsoft.com/office/powerpoint/2010/main" val="863996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54</a:t>
            </a:r>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8" y="1353271"/>
            <a:ext cx="11670483"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670483" cy="846386"/>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John  – </a:t>
            </a:r>
            <a:r>
              <a:rPr lang="it-IT" sz="1700" dirty="0" smtClean="0"/>
              <a:t>Buona notte</a:t>
            </a:r>
            <a:r>
              <a:rPr lang="it-IT" sz="1600" dirty="0"/>
              <a:t>, </a:t>
            </a:r>
            <a:r>
              <a:rPr lang="it-IT" sz="1600" dirty="0" smtClean="0"/>
              <a:t>signor </a:t>
            </a:r>
            <a:r>
              <a:rPr lang="it-IT" sz="1600" dirty="0"/>
              <a:t>Ufficiale. Mi chiamo </a:t>
            </a:r>
            <a:r>
              <a:rPr lang="it-IT" sz="1600" dirty="0" smtClean="0"/>
              <a:t>John </a:t>
            </a:r>
            <a:r>
              <a:rPr lang="it-IT" sz="1600" dirty="0"/>
              <a:t>Mathews, sono capitano della Marina degli Stati Uniti e pilota di elicottero. Ho 35 anni, sono sposato, non ho figli, vivo a Boston, sono in Marina da 18 anni e il mio stipendio annuo è di 250.000 dollari. Parlo bene l'italiano.</a:t>
            </a:r>
            <a:endParaRPr lang="it-IT" sz="1700" b="1" dirty="0"/>
          </a:p>
        </p:txBody>
      </p:sp>
      <p:sp>
        <p:nvSpPr>
          <p:cNvPr id="13" name="CaixaDeTexto 12"/>
          <p:cNvSpPr txBox="1"/>
          <p:nvPr/>
        </p:nvSpPr>
        <p:spPr>
          <a:xfrm>
            <a:off x="285726" y="2671390"/>
            <a:ext cx="11670483"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Molto bene. Ci dica, perché è qui in Italia? Quanto tempo rimarrà nel nostro Paese? È in missione militare speciale? Ha un porto d'armi? Noleggerai un'auto qui in Italia</a:t>
            </a:r>
            <a:r>
              <a:rPr lang="it-IT" sz="1600" dirty="0" smtClean="0"/>
              <a:t>? Per </a:t>
            </a:r>
            <a:r>
              <a:rPr lang="it-IT" sz="1600" dirty="0"/>
              <a:t>favore, ce lo dica.</a:t>
            </a:r>
            <a:endParaRPr lang="it-IT" sz="1700" b="1" dirty="0"/>
          </a:p>
        </p:txBody>
      </p:sp>
      <p:sp>
        <p:nvSpPr>
          <p:cNvPr id="15" name="CaixaDeTexto 14"/>
          <p:cNvSpPr txBox="1"/>
          <p:nvPr/>
        </p:nvSpPr>
        <p:spPr>
          <a:xfrm>
            <a:off x="285727" y="3317555"/>
            <a:ext cx="11670482" cy="19236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John </a:t>
            </a:r>
            <a:r>
              <a:rPr lang="it-IT" sz="1700" b="1" dirty="0"/>
              <a:t>- </a:t>
            </a:r>
            <a:r>
              <a:rPr lang="it-IT" sz="1700" dirty="0"/>
              <a:t>Sarò lieto di fornirvi tutte le informazioni. Sono un istruttore di pilota di elicottero e sono qui in servizio presso la Marina degli Stati Uniti. Sono stato assegnato alla Base Navale Italiana in Sardegna. Lavorerò per un anno come istruttore di pilota di elicottero per la Marina del vostro Paese, insegnando ai piloti italiani. Poiché la mia missione è speciale e segreta, vivrò da solo in una residenza militare all'interno </a:t>
            </a:r>
            <a:r>
              <a:rPr lang="it-IT" sz="1700" dirty="0" smtClean="0"/>
              <a:t>della Base </a:t>
            </a:r>
            <a:r>
              <a:rPr lang="it-IT" sz="1700" dirty="0"/>
              <a:t>di Cagliari. </a:t>
            </a:r>
            <a:r>
              <a:rPr lang="it-IT" sz="1700" dirty="0" smtClean="0"/>
              <a:t>Lavorerò </a:t>
            </a:r>
            <a:r>
              <a:rPr lang="it-IT" sz="1700" dirty="0"/>
              <a:t>tutti i giorni, dal lunedì alla domenica. Davvero </a:t>
            </a:r>
            <a:r>
              <a:rPr lang="it-IT" sz="1700" dirty="0" smtClean="0"/>
              <a:t>un sacco di </a:t>
            </a:r>
            <a:r>
              <a:rPr lang="it-IT" sz="1700" dirty="0"/>
              <a:t>lavoro. Rispondendo ad un'altra </a:t>
            </a:r>
            <a:r>
              <a:rPr lang="it-IT" sz="1700" dirty="0" smtClean="0"/>
              <a:t>domanda, Si ... </a:t>
            </a:r>
            <a:r>
              <a:rPr lang="it-IT" sz="1700" dirty="0"/>
              <a:t>ho un porto d'armi nel vostro Paese, ma solo per uso interno presso la Base Aerea di Cagliari, ok? E </a:t>
            </a:r>
            <a:r>
              <a:rPr lang="it-IT" sz="1700" dirty="0" smtClean="0"/>
              <a:t>no... </a:t>
            </a:r>
            <a:r>
              <a:rPr lang="it-IT" sz="1700" dirty="0"/>
              <a:t>non noleggerò nessuna auto qui in Italia.</a:t>
            </a:r>
          </a:p>
        </p:txBody>
      </p:sp>
      <p:sp>
        <p:nvSpPr>
          <p:cNvPr id="16" name="CaixaDeTexto 15"/>
          <p:cNvSpPr txBox="1"/>
          <p:nvPr/>
        </p:nvSpPr>
        <p:spPr>
          <a:xfrm>
            <a:off x="285725" y="5287160"/>
            <a:ext cx="11670483" cy="1092607"/>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Esatto, Capitano della Marina. Tutte le informazioni sono corrette. Il Comando della Base di Cagliari aggiornerà mensilmente la sua permanenza in Italia, informazioni che saranno trasmesse direttamente al nostro Comando Centrale delle Forze Armate Italiane. Benvenuto e congratulazioni per il suo lavoro. Ammiriamo profondamente ciò che voi militari fate per il nostro Paese.</a:t>
            </a:r>
            <a:endParaRPr lang="it-IT" sz="1700" b="1" dirty="0"/>
          </a:p>
        </p:txBody>
      </p:sp>
    </p:spTree>
    <p:extLst>
      <p:ext uri="{BB962C8B-B14F-4D97-AF65-F5344CB8AC3E}">
        <p14:creationId xmlns:p14="http://schemas.microsoft.com/office/powerpoint/2010/main" val="4107753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54</a:t>
            </a:r>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9" y="1353271"/>
            <a:ext cx="11696362"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696364" cy="113877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Yelena - </a:t>
            </a:r>
            <a:r>
              <a:rPr lang="it-IT" sz="1700" dirty="0"/>
              <a:t>Buonasera, </a:t>
            </a:r>
            <a:r>
              <a:rPr lang="it-IT" sz="1700" dirty="0" smtClean="0"/>
              <a:t>signora. </a:t>
            </a:r>
            <a:r>
              <a:rPr lang="it-IT" sz="1700" dirty="0"/>
              <a:t>Mi chiamo Yelena, Yelena Kusnetsova, ho 32 anni, sono </a:t>
            </a:r>
            <a:r>
              <a:rPr lang="it-IT" sz="1700" dirty="0" smtClean="0"/>
              <a:t>una medica specializzata </a:t>
            </a:r>
            <a:r>
              <a:rPr lang="it-IT" sz="1700" dirty="0"/>
              <a:t>in Biologia e Biomedicina, sono </a:t>
            </a:r>
            <a:r>
              <a:rPr lang="it-IT" sz="1700" dirty="0" smtClean="0"/>
              <a:t>divorciata, </a:t>
            </a:r>
            <a:r>
              <a:rPr lang="it-IT" sz="1700" dirty="0"/>
              <a:t>ho due gemelli, vivo a Mosca, sono una scienziata medica e lavoro da dieci anni presso il Centro Nazionale di Ricerca di Epidemiologia e Microbiologia intitolato a N.F. Gamaleya a Mosca. Il mio stipendio annuo è di 335.000 rubli.</a:t>
            </a:r>
            <a:endParaRPr lang="it-IT" sz="1700" b="1" dirty="0"/>
          </a:p>
        </p:txBody>
      </p:sp>
      <p:sp>
        <p:nvSpPr>
          <p:cNvPr id="13" name="CaixaDeTexto 12"/>
          <p:cNvSpPr txBox="1"/>
          <p:nvPr/>
        </p:nvSpPr>
        <p:spPr>
          <a:xfrm>
            <a:off x="285725" y="2956751"/>
            <a:ext cx="11696365"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Ci dica: qual è il suo scopo in Italia? Quanto tempo rimarrà qui e dove alloggerà? Noleggerà un'auto a Roma? Quali sono i suoi orari di studio?</a:t>
            </a:r>
            <a:endParaRPr lang="it-IT" sz="1700" b="1" dirty="0"/>
          </a:p>
        </p:txBody>
      </p:sp>
      <p:sp>
        <p:nvSpPr>
          <p:cNvPr id="15" name="CaixaDeTexto 14"/>
          <p:cNvSpPr txBox="1"/>
          <p:nvPr/>
        </p:nvSpPr>
        <p:spPr>
          <a:xfrm>
            <a:off x="285725" y="3625167"/>
            <a:ext cx="11703932" cy="192360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Yelena </a:t>
            </a:r>
            <a:r>
              <a:rPr lang="it-IT" sz="1700" b="1" dirty="0"/>
              <a:t>- </a:t>
            </a:r>
            <a:r>
              <a:rPr lang="it-IT" sz="1700" dirty="0"/>
              <a:t>Bene, </a:t>
            </a:r>
            <a:r>
              <a:rPr lang="it-IT" sz="1700" dirty="0" smtClean="0"/>
              <a:t>signora. </a:t>
            </a:r>
            <a:r>
              <a:rPr lang="it-IT" sz="1700" dirty="0"/>
              <a:t>Sono in Italia per lavorare in collaborazione con l'Italia, come </a:t>
            </a:r>
            <a:r>
              <a:rPr lang="it-IT" sz="1700" dirty="0" smtClean="0"/>
              <a:t>scienziata nominata </a:t>
            </a:r>
            <a:r>
              <a:rPr lang="it-IT" sz="1700" dirty="0"/>
              <a:t>dal mio Istituto, alla ricerca in biologia e allo sviluppo di vaccini. Il mio lavoro è riservato e coinvolge entrambi i governi di Putin e Melone. Tutte le informazioni saranno trasmesse alla Polizia Federale e al vostro governo. Resterò qui per tre anni, sviluppando questa ricerca insieme all'Istituto di Ricerche Farmacologiche Mario Negri di Milano. Mi è già stato assegnato un appartamento nel quartiere di Porta Romana, a Palazzo Ferrini. Essendo </a:t>
            </a:r>
            <a:r>
              <a:rPr lang="it-IT" sz="1700" dirty="0" smtClean="0"/>
              <a:t>divorziata, </a:t>
            </a:r>
            <a:r>
              <a:rPr lang="it-IT" sz="1700" dirty="0"/>
              <a:t>i miei due figli minorenni verranno a vivere con me tra due mesi. Tutto è già stato formalizzato tra i nostri governi</a:t>
            </a:r>
            <a:r>
              <a:rPr lang="it-IT" sz="1700" dirty="0" smtClean="0"/>
              <a:t>...</a:t>
            </a:r>
            <a:endParaRPr lang="it-IT" sz="1700" dirty="0"/>
          </a:p>
        </p:txBody>
      </p:sp>
      <p:sp>
        <p:nvSpPr>
          <p:cNvPr id="16" name="CaixaDeTexto 15"/>
          <p:cNvSpPr txBox="1"/>
          <p:nvPr/>
        </p:nvSpPr>
        <p:spPr>
          <a:xfrm>
            <a:off x="285724" y="5617023"/>
            <a:ext cx="11696365" cy="1092607"/>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Martinna - </a:t>
            </a:r>
            <a:r>
              <a:rPr lang="it-IT" sz="1600" dirty="0"/>
              <a:t>Wow... che lavoro davvero interessante. Ottimo... tutto qui corrisponde alle tue informazioni. Il tuo lavoro di ricerca medica contribuirà senza dubbio a salvare molte vite. Vedo </a:t>
            </a:r>
            <a:r>
              <a:rPr lang="it-IT" sz="1600" dirty="0" smtClean="0"/>
              <a:t>qui che </a:t>
            </a:r>
            <a:r>
              <a:rPr lang="it-IT" sz="1600" dirty="0"/>
              <a:t>non sarà necessario aggiornare la tua residenza em nostro paese. Tutto è già stato risolto tra le ambasciate. Benvenuta, </a:t>
            </a:r>
            <a:r>
              <a:rPr lang="it-IT" sz="1600" dirty="0" smtClean="0"/>
              <a:t>signora Yelena Kusnetsova.</a:t>
            </a:r>
            <a:endParaRPr lang="it-IT" sz="1700" b="1" dirty="0"/>
          </a:p>
        </p:txBody>
      </p:sp>
    </p:spTree>
    <p:extLst>
      <p:ext uri="{BB962C8B-B14F-4D97-AF65-F5344CB8AC3E}">
        <p14:creationId xmlns:p14="http://schemas.microsoft.com/office/powerpoint/2010/main" val="104587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23A9E4AE-C60A-48E6-9D59-98A5EDB9D6ED}"/>
              </a:ext>
            </a:extLst>
          </p:cNvPr>
          <p:cNvPicPr>
            <a:picLocks noChangeAspect="1"/>
          </p:cNvPicPr>
          <p:nvPr/>
        </p:nvPicPr>
        <p:blipFill rotWithShape="1">
          <a:blip r:embed="rId2"/>
          <a:srcRect b="23984"/>
          <a:stretch/>
        </p:blipFill>
        <p:spPr>
          <a:xfrm>
            <a:off x="206297" y="54057"/>
            <a:ext cx="2357677" cy="10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xmlns="" id="{6C6E3E59-CF3E-4228-8E0E-6410E4D8DDFC}"/>
              </a:ext>
            </a:extLst>
          </p:cNvPr>
          <p:cNvPicPr>
            <a:picLocks noChangeAspect="1"/>
          </p:cNvPicPr>
          <p:nvPr/>
        </p:nvPicPr>
        <p:blipFill>
          <a:blip r:embed="rId3"/>
          <a:stretch>
            <a:fillRect/>
          </a:stretch>
        </p:blipFill>
        <p:spPr>
          <a:xfrm>
            <a:off x="10101532" y="163586"/>
            <a:ext cx="2031744" cy="1044636"/>
          </a:xfrm>
          <a:prstGeom prst="ellipse">
            <a:avLst/>
          </a:prstGeom>
          <a:ln>
            <a:noFill/>
          </a:ln>
          <a:effectLst>
            <a:softEdge rad="112500"/>
          </a:effectLst>
        </p:spPr>
      </p:pic>
      <p:sp>
        <p:nvSpPr>
          <p:cNvPr id="7" name="CaixaDeTexto 6">
            <a:extLst>
              <a:ext uri="{FF2B5EF4-FFF2-40B4-BE49-F238E27FC236}">
                <a16:creationId xmlns:a16="http://schemas.microsoft.com/office/drawing/2014/main" xmlns="" id="{66E9E583-41D1-4C57-B054-C65D2ACF67F2}"/>
              </a:ext>
            </a:extLst>
          </p:cNvPr>
          <p:cNvSpPr txBox="1"/>
          <p:nvPr/>
        </p:nvSpPr>
        <p:spPr>
          <a:xfrm>
            <a:off x="4687421" y="624130"/>
            <a:ext cx="4211141" cy="646331"/>
          </a:xfrm>
          <a:prstGeom prst="rect">
            <a:avLst/>
          </a:prstGeom>
          <a:noFill/>
        </p:spPr>
        <p:txBody>
          <a:bodyPr wrap="square" rtlCol="0">
            <a:spAutoFit/>
          </a:bodyPr>
          <a:lstStyle/>
          <a:p>
            <a:pPr algn="ctr"/>
            <a:r>
              <a:rPr lang="pt-BR" b="1" dirty="0" smtClean="0"/>
              <a:t>MODULO 54</a:t>
            </a:r>
          </a:p>
          <a:p>
            <a:pPr algn="ctr"/>
            <a:r>
              <a:rPr lang="pt-BR" b="1" dirty="0" err="1"/>
              <a:t>Controllo</a:t>
            </a:r>
            <a:r>
              <a:rPr lang="pt-BR" b="1" dirty="0"/>
              <a:t> </a:t>
            </a:r>
            <a:r>
              <a:rPr lang="pt-BR" b="1" dirty="0" err="1"/>
              <a:t>Immigrazione</a:t>
            </a:r>
            <a:r>
              <a:rPr lang="pt-BR" b="1" dirty="0"/>
              <a:t> e Turismo</a:t>
            </a:r>
            <a:endParaRPr lang="pt-BR" b="1" dirty="0" smtClean="0"/>
          </a:p>
        </p:txBody>
      </p:sp>
      <p:sp>
        <p:nvSpPr>
          <p:cNvPr id="2" name="CaixaDeTexto 1">
            <a:extLst>
              <a:ext uri="{FF2B5EF4-FFF2-40B4-BE49-F238E27FC236}">
                <a16:creationId xmlns:a16="http://schemas.microsoft.com/office/drawing/2014/main" xmlns="" id="{DEC5A90C-A7C0-4FE3-B4D0-944FC07BDBC3}"/>
              </a:ext>
            </a:extLst>
          </p:cNvPr>
          <p:cNvSpPr txBox="1"/>
          <p:nvPr/>
        </p:nvSpPr>
        <p:spPr>
          <a:xfrm>
            <a:off x="4769007" y="66243"/>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842" y="163587"/>
            <a:ext cx="896318" cy="8370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285728" y="1353271"/>
            <a:ext cx="11782627" cy="35394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Per favore, ci dica il suo nome e i suoi dati </a:t>
            </a:r>
            <a:r>
              <a:rPr lang="it-IT" sz="1600" dirty="0" smtClean="0"/>
              <a:t>personali, prego.</a:t>
            </a:r>
            <a:endParaRPr lang="it-IT" sz="1700" b="1" dirty="0"/>
          </a:p>
        </p:txBody>
      </p:sp>
      <p:sp>
        <p:nvSpPr>
          <p:cNvPr id="10" name="CaixaDeTexto 9"/>
          <p:cNvSpPr txBox="1"/>
          <p:nvPr/>
        </p:nvSpPr>
        <p:spPr>
          <a:xfrm>
            <a:off x="285727" y="1766109"/>
            <a:ext cx="11782628" cy="877163"/>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Karla </a:t>
            </a:r>
            <a:r>
              <a:rPr lang="it-IT" sz="1700" b="1" dirty="0"/>
              <a:t>– </a:t>
            </a:r>
            <a:r>
              <a:rPr lang="it-IT" sz="1700" dirty="0"/>
              <a:t>Sono </a:t>
            </a:r>
            <a:r>
              <a:rPr lang="it-IT" sz="1700" dirty="0" smtClean="0"/>
              <a:t>studentessa universitaria, </a:t>
            </a:r>
            <a:r>
              <a:rPr lang="it-IT" sz="1700" dirty="0"/>
              <a:t>nato a Stoccarda, in Germania. Sono single, ho 26 anni e studio all'Università di Stoccarda da sette anni. I miei genitori sono entrambi insegnanti e lavorano nella stessa università. Ho una laurea in Ingegneria Ambientale e ho sviluppato diversi progetti ambientali nel mio Paese.</a:t>
            </a:r>
          </a:p>
        </p:txBody>
      </p:sp>
      <p:sp>
        <p:nvSpPr>
          <p:cNvPr id="13" name="CaixaDeTexto 12"/>
          <p:cNvSpPr txBox="1"/>
          <p:nvPr/>
        </p:nvSpPr>
        <p:spPr>
          <a:xfrm>
            <a:off x="285726" y="2671390"/>
            <a:ext cx="11782629" cy="60016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Ci dica, signorina. Perché si trova nel nostro Paese? È venuta qui per studiare? Per quanto tempo intende rimanere? Dove vivrà e ha intenzione di noleggiare un'auto?</a:t>
            </a:r>
            <a:endParaRPr lang="it-IT" sz="1700" b="1" dirty="0"/>
          </a:p>
        </p:txBody>
      </p:sp>
      <p:sp>
        <p:nvSpPr>
          <p:cNvPr id="15" name="CaixaDeTexto 14"/>
          <p:cNvSpPr txBox="1"/>
          <p:nvPr/>
        </p:nvSpPr>
        <p:spPr>
          <a:xfrm>
            <a:off x="285727" y="3317555"/>
            <a:ext cx="11782628" cy="218521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Karla </a:t>
            </a:r>
            <a:r>
              <a:rPr lang="it-IT" sz="1700" b="1" dirty="0"/>
              <a:t>- </a:t>
            </a:r>
            <a:r>
              <a:rPr lang="it-IT" sz="1700" dirty="0"/>
              <a:t>Wow... così tante domande? Mi innervosisco</a:t>
            </a:r>
            <a:r>
              <a:rPr lang="it-IT" sz="1700" dirty="0" smtClean="0"/>
              <a:t>... </a:t>
            </a:r>
            <a:r>
              <a:rPr lang="it-IT" sz="1700" dirty="0"/>
              <a:t>Ma va bene. Sono qui per fare un Master in Ingegneria Ambientale all'Università degli Studi di Genova, nota anche come UniGe. Dovrei rimanere qui, se tutto va bene, solo per due anni. La mia famiglia mi ha già messo a disposizione un appartamento... è nel centro storico di Genova... vediamo... oh, sì... Via Giuseppe Garibaldi, numero 1234. Un'amica italiana che ho conosciuto in Germania l'anno scorso vive già a questo indirizzo. Si chiama Giulia Minelli e anche lei studia all'UniGe. Vivrò con lei per tutto il tempo. E non noleggerò un'auto perché vado all'università con la mia amica tutti i giorni. Lei ha un'auto. Ah... dimenticavo... non ho uno stipendio fisso. I miei genitori mi manderanno un assegno di 5.000 euro al mese per sostenermi qui in Italia mentre studio. Ecco... ho detto tutto.</a:t>
            </a:r>
          </a:p>
        </p:txBody>
      </p:sp>
      <p:sp>
        <p:nvSpPr>
          <p:cNvPr id="16" name="CaixaDeTexto 15"/>
          <p:cNvSpPr txBox="1"/>
          <p:nvPr/>
        </p:nvSpPr>
        <p:spPr>
          <a:xfrm>
            <a:off x="285726" y="5548770"/>
            <a:ext cx="11782630" cy="1123384"/>
          </a:xfrm>
          <a:prstGeom prst="rect">
            <a:avLst/>
          </a:prstGeom>
          <a:solidFill>
            <a:schemeClr val="bg1">
              <a:lumMod val="95000"/>
            </a:schemeClr>
          </a:solidFill>
          <a:ln>
            <a:solidFill>
              <a:schemeClr val="tx1"/>
            </a:solidFill>
          </a:ln>
        </p:spPr>
        <p:txBody>
          <a:bodyPr wrap="square" rtlCol="0">
            <a:spAutoFit/>
          </a:bodyPr>
          <a:lstStyle/>
          <a:p>
            <a:pPr algn="just"/>
            <a:r>
              <a:rPr lang="it-IT" sz="1700" b="1" dirty="0" smtClean="0"/>
              <a:t>Ufficiale Carlo - </a:t>
            </a:r>
            <a:r>
              <a:rPr lang="it-IT" sz="1600" dirty="0"/>
              <a:t>Va bene, signorina. Non c'è bisogno di agitarsi. Le sue informazioni sono corrette. Ma non dimentichi: ogni </a:t>
            </a:r>
            <a:r>
              <a:rPr lang="it-IT" sz="1600" dirty="0" smtClean="0"/>
              <a:t>tre mese </a:t>
            </a:r>
            <a:r>
              <a:rPr lang="it-IT" sz="1600" dirty="0"/>
              <a:t>deve aggiornare i suoi dati con la Questura di Genova... queste sono formalità per studenti universitari, </a:t>
            </a:r>
            <a:r>
              <a:rPr lang="it-IT" sz="1600" dirty="0" smtClean="0"/>
              <a:t>ok? </a:t>
            </a:r>
            <a:r>
              <a:rPr lang="it-IT" sz="1700" dirty="0" smtClean="0"/>
              <a:t>L'indirizzo </a:t>
            </a:r>
            <a:r>
              <a:rPr lang="it-IT" sz="1700" dirty="0"/>
              <a:t>della </a:t>
            </a:r>
            <a:r>
              <a:rPr lang="it-IT" sz="1700" dirty="0" smtClean="0"/>
              <a:t>Polizia in Genova è </a:t>
            </a:r>
            <a:r>
              <a:rPr lang="it-IT" sz="1700" dirty="0"/>
              <a:t>Via Dante Alighieri, 4, telefono 39 010 540135. È vicino a dove vivrai. Non potete sbagliarvi... andateci </a:t>
            </a:r>
            <a:r>
              <a:rPr lang="it-IT" sz="1700"/>
              <a:t>ogni </a:t>
            </a:r>
            <a:r>
              <a:rPr lang="it-IT" sz="1700" smtClean="0"/>
              <a:t>tre mese la, </a:t>
            </a:r>
            <a:r>
              <a:rPr lang="it-IT" sz="1700" dirty="0"/>
              <a:t>ok? Benvenuti e in bocca al lupo per i vostri studi.</a:t>
            </a:r>
          </a:p>
        </p:txBody>
      </p:sp>
    </p:spTree>
    <p:extLst>
      <p:ext uri="{BB962C8B-B14F-4D97-AF65-F5344CB8AC3E}">
        <p14:creationId xmlns:p14="http://schemas.microsoft.com/office/powerpoint/2010/main" val="1201665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664</TotalTime>
  <Words>1744</Words>
  <Application>Microsoft Office PowerPoint</Application>
  <PresentationFormat>Widescreen</PresentationFormat>
  <Paragraphs>54</Paragraphs>
  <Slides>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vt:i4>
      </vt:variant>
    </vt:vector>
  </HeadingPairs>
  <TitlesOfParts>
    <vt:vector size="10" baseType="lpstr">
      <vt:lpstr>Arial</vt:lpstr>
      <vt:lpstr>Century Gothic</vt:lpstr>
      <vt:lpstr>Wingdings 3</vt:lpstr>
      <vt:lpstr>Cacho</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Belelli</dc:creator>
  <cp:lastModifiedBy>ANTONIO BELELLI</cp:lastModifiedBy>
  <cp:revision>93</cp:revision>
  <dcterms:created xsi:type="dcterms:W3CDTF">2022-09-01T12:36:47Z</dcterms:created>
  <dcterms:modified xsi:type="dcterms:W3CDTF">2026-02-27T18:48:19Z</dcterms:modified>
</cp:coreProperties>
</file>