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20"/>
  </p:notesMasterIdLst>
  <p:handoutMasterIdLst>
    <p:handoutMasterId r:id="rId21"/>
  </p:handoutMasterIdLst>
  <p:sldIdLst>
    <p:sldId id="269" r:id="rId5"/>
    <p:sldId id="271" r:id="rId6"/>
    <p:sldId id="263" r:id="rId7"/>
    <p:sldId id="262" r:id="rId8"/>
    <p:sldId id="264" r:id="rId9"/>
    <p:sldId id="265" r:id="rId10"/>
    <p:sldId id="266" r:id="rId11"/>
    <p:sldId id="268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20" autoAdjust="0"/>
  </p:normalViewPr>
  <p:slideViewPr>
    <p:cSldViewPr snapToGrid="0">
      <p:cViewPr varScale="1">
        <p:scale>
          <a:sx n="104" d="100"/>
          <a:sy n="104" d="100"/>
        </p:scale>
        <p:origin x="7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26/01/2026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26/01/2026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49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477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978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184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514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848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62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0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59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5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01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5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2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79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4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26/01/2026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22" name="CaixaDeTexto 17"/>
          <p:cNvSpPr txBox="1"/>
          <p:nvPr/>
        </p:nvSpPr>
        <p:spPr>
          <a:xfrm>
            <a:off x="622901" y="6377824"/>
            <a:ext cx="366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Chi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Erano</a:t>
            </a:r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gli</a:t>
            </a:r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Anunnaki</a:t>
            </a:r>
            <a:endParaRPr lang="pt-BR" sz="2000" b="1" dirty="0"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212" y="867438"/>
            <a:ext cx="5194582" cy="518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6445" y="2022764"/>
            <a:ext cx="3895974" cy="475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6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45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Volere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v. querer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Voleva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queria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Schiavi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escravos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Elevarci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nos elevar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A </a:t>
            </a:r>
            <a:r>
              <a:rPr lang="pt-BR" b="1" dirty="0" err="1" smtClean="0">
                <a:solidFill>
                  <a:schemeClr val="bg1"/>
                </a:solidFill>
              </a:rPr>
              <a:t>essere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para sermos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Sovrani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soberanos</a:t>
            </a:r>
          </a:p>
          <a:p>
            <a:endParaRPr lang="pt-BR" b="1" dirty="0" smtClean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61" y="6303066"/>
            <a:ext cx="437827" cy="4378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73" y="894762"/>
            <a:ext cx="4871727" cy="506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727" y="1205600"/>
            <a:ext cx="1626385" cy="450247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400" y="5780684"/>
            <a:ext cx="1044764" cy="10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Sumer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Suméria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Apparire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v. aparecer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apparsa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apareceu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Dal – </a:t>
            </a:r>
            <a:r>
              <a:rPr lang="pt-BR" b="1" dirty="0" smtClean="0">
                <a:solidFill>
                  <a:srgbClr val="FF0000"/>
                </a:solidFill>
              </a:rPr>
              <a:t>do, da, ao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Nulla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nada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Leggi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leis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stata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foi, era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Dati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dados </a:t>
            </a:r>
          </a:p>
          <a:p>
            <a:endParaRPr lang="pt-BR" b="1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67" y="902507"/>
            <a:ext cx="4845002" cy="509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257" y="1205600"/>
            <a:ext cx="1601893" cy="455789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6400" y="5767971"/>
            <a:ext cx="1044764" cy="10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45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47201" y="2001841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306819" y="2704887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247201" y="2855127"/>
            <a:ext cx="3744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Gli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Hanno</a:t>
            </a:r>
            <a:r>
              <a:rPr lang="pt-BR" b="1" dirty="0" smtClean="0">
                <a:solidFill>
                  <a:schemeClr val="bg1"/>
                </a:solidFill>
              </a:rPr>
              <a:t> dato – </a:t>
            </a:r>
            <a:r>
              <a:rPr lang="pt-BR" b="1" dirty="0" smtClean="0">
                <a:solidFill>
                  <a:srgbClr val="FF0000"/>
                </a:solidFill>
              </a:rPr>
              <a:t>nos deram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Le – </a:t>
            </a:r>
            <a:r>
              <a:rPr lang="pt-BR" b="1" dirty="0" smtClean="0">
                <a:solidFill>
                  <a:srgbClr val="FF0000"/>
                </a:solidFill>
              </a:rPr>
              <a:t>as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La –</a:t>
            </a:r>
            <a:r>
              <a:rPr lang="pt-BR" b="1" dirty="0" smtClean="0">
                <a:solidFill>
                  <a:srgbClr val="FF0000"/>
                </a:solidFill>
              </a:rPr>
              <a:t> 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Civiltà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civilização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Per –</a:t>
            </a:r>
            <a:r>
              <a:rPr lang="pt-BR" b="1" dirty="0" smtClean="0">
                <a:solidFill>
                  <a:srgbClr val="FF0000"/>
                </a:solidFill>
              </a:rPr>
              <a:t> por,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para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Renderci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nos tornarmos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Gestibili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administráveis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Rendere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v. tornar-se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Diventare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tornar-se</a:t>
            </a:r>
            <a:endParaRPr lang="pt-BR" b="1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01" y="831432"/>
            <a:ext cx="4827526" cy="512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3892" y="1205600"/>
            <a:ext cx="1655981" cy="451184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306819" y="5717449"/>
            <a:ext cx="3765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</a:rPr>
              <a:t>Il verbo "</a:t>
            </a:r>
            <a:r>
              <a:rPr lang="it-IT" sz="1400" b="1" dirty="0">
                <a:solidFill>
                  <a:schemeClr val="bg1"/>
                </a:solidFill>
              </a:rPr>
              <a:t>rendere</a:t>
            </a:r>
            <a:r>
              <a:rPr lang="it-IT" sz="1400" dirty="0">
                <a:solidFill>
                  <a:schemeClr val="bg1"/>
                </a:solidFill>
              </a:rPr>
              <a:t>" in italiano ha diversi significati </a:t>
            </a:r>
            <a:r>
              <a:rPr lang="it-IT" sz="1400" dirty="0" smtClean="0">
                <a:solidFill>
                  <a:schemeClr val="bg1"/>
                </a:solidFill>
              </a:rPr>
              <a:t>prinrincipali</a:t>
            </a:r>
            <a:r>
              <a:rPr lang="it-IT" sz="1400" dirty="0">
                <a:solidFill>
                  <a:schemeClr val="bg1"/>
                </a:solidFill>
              </a:rPr>
              <a:t>: </a:t>
            </a:r>
            <a:endParaRPr lang="it-IT" sz="1400" dirty="0" smtClean="0">
              <a:solidFill>
                <a:schemeClr val="bg1"/>
              </a:solidFill>
            </a:endParaRPr>
          </a:p>
          <a:p>
            <a:pPr algn="just"/>
            <a:r>
              <a:rPr lang="it-IT" sz="1400" b="1" dirty="0" smtClean="0">
                <a:solidFill>
                  <a:schemeClr val="bg1"/>
                </a:solidFill>
              </a:rPr>
              <a:t>restituire,</a:t>
            </a:r>
            <a:r>
              <a:rPr lang="it-IT" sz="1400" dirty="0">
                <a:solidFill>
                  <a:schemeClr val="bg1"/>
                </a:solidFill>
              </a:rPr>
              <a:t> </a:t>
            </a:r>
            <a:r>
              <a:rPr lang="it-IT" sz="1400" b="1" dirty="0" smtClean="0">
                <a:solidFill>
                  <a:schemeClr val="bg1"/>
                </a:solidFill>
              </a:rPr>
              <a:t>produrre,</a:t>
            </a:r>
            <a:r>
              <a:rPr lang="it-IT" sz="1400" dirty="0">
                <a:solidFill>
                  <a:schemeClr val="bg1"/>
                </a:solidFill>
              </a:rPr>
              <a:t>  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>
                <a:solidFill>
                  <a:srgbClr val="FF0000"/>
                </a:solidFill>
              </a:rPr>
              <a:t>diventare</a:t>
            </a:r>
            <a:r>
              <a:rPr lang="it-IT" sz="1400" dirty="0">
                <a:solidFill>
                  <a:schemeClr val="bg1"/>
                </a:solidFill>
              </a:rPr>
              <a:t> </a:t>
            </a:r>
            <a:r>
              <a:rPr lang="it-IT" sz="1400" dirty="0" smtClean="0">
                <a:solidFill>
                  <a:schemeClr val="bg1"/>
                </a:solidFill>
              </a:rPr>
              <a:t>,</a:t>
            </a:r>
            <a:r>
              <a:rPr lang="it-IT" sz="1400" dirty="0">
                <a:solidFill>
                  <a:schemeClr val="bg1"/>
                </a:solidFill>
              </a:rPr>
              <a:t> </a:t>
            </a:r>
            <a:r>
              <a:rPr lang="it-IT" sz="1400" b="1" dirty="0" smtClean="0">
                <a:solidFill>
                  <a:schemeClr val="bg1"/>
                </a:solidFill>
              </a:rPr>
              <a:t>tradurre</a:t>
            </a:r>
            <a:r>
              <a:rPr lang="it-IT" sz="1400" dirty="0">
                <a:solidFill>
                  <a:schemeClr val="bg1"/>
                </a:solidFill>
              </a:rPr>
              <a:t> </a:t>
            </a:r>
            <a:r>
              <a:rPr lang="it-IT" sz="1400" dirty="0" smtClean="0">
                <a:solidFill>
                  <a:schemeClr val="bg1"/>
                </a:solidFill>
              </a:rPr>
              <a:t>,</a:t>
            </a:r>
            <a:r>
              <a:rPr lang="it-IT" sz="1400" b="1" dirty="0" smtClean="0">
                <a:solidFill>
                  <a:schemeClr val="bg1"/>
                </a:solidFill>
              </a:rPr>
              <a:t>esprimere</a:t>
            </a:r>
            <a:r>
              <a:rPr lang="it-IT" sz="1400" dirty="0">
                <a:solidFill>
                  <a:schemeClr val="bg1"/>
                </a:solidFill>
              </a:rPr>
              <a:t> o </a:t>
            </a:r>
            <a:r>
              <a:rPr lang="it-IT" sz="1400" b="1" dirty="0" smtClean="0">
                <a:solidFill>
                  <a:schemeClr val="bg1"/>
                </a:solidFill>
              </a:rPr>
              <a:t>rappresentare.</a:t>
            </a:r>
            <a:r>
              <a:rPr lang="it-IT" sz="1400" dirty="0">
                <a:solidFill>
                  <a:schemeClr val="bg1"/>
                </a:solidFill>
              </a:rPr>
              <a:t> 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45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Concetto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conceito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Debito –</a:t>
            </a:r>
            <a:r>
              <a:rPr lang="pt-BR" b="1" dirty="0" smtClean="0">
                <a:solidFill>
                  <a:srgbClr val="FF0000"/>
                </a:solidFill>
              </a:rPr>
              <a:t> divida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Gerarchie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hierarquia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Lascire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deixar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Lasciate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chamar</a:t>
            </a:r>
          </a:p>
          <a:p>
            <a:r>
              <a:rPr lang="pt-BR" b="1" dirty="0" err="1" smtClean="0">
                <a:solidFill>
                  <a:srgbClr val="FF0000"/>
                </a:solidFill>
              </a:rPr>
              <a:t>Lasciate</a:t>
            </a:r>
            <a:r>
              <a:rPr lang="pt-BR" b="1" dirty="0" smtClean="0">
                <a:solidFill>
                  <a:srgbClr val="FF0000"/>
                </a:solidFill>
              </a:rPr>
              <a:t> - deixada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Eredità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herança, legado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Loro </a:t>
            </a:r>
            <a:r>
              <a:rPr lang="pt-BR" b="1" dirty="0" smtClean="0">
                <a:solidFill>
                  <a:srgbClr val="FF0000"/>
                </a:solidFill>
              </a:rPr>
              <a:t>– seus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Sono – </a:t>
            </a:r>
            <a:r>
              <a:rPr lang="pt-BR" b="1" dirty="0" smtClean="0">
                <a:solidFill>
                  <a:srgbClr val="FF0000"/>
                </a:solidFill>
              </a:rPr>
              <a:t>são, estão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Ancora – </a:t>
            </a:r>
            <a:r>
              <a:rPr lang="pt-BR" b="1" dirty="0" smtClean="0">
                <a:solidFill>
                  <a:srgbClr val="FF0000"/>
                </a:solidFill>
              </a:rPr>
              <a:t>ainda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Ovunque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em todo lugar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0678" y="6257859"/>
            <a:ext cx="437827" cy="4378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75" y="891282"/>
            <a:ext cx="4851034" cy="507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9994" y="1034473"/>
            <a:ext cx="1611159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09389" y="3197992"/>
            <a:ext cx="3744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Non sei – </a:t>
            </a:r>
            <a:r>
              <a:rPr lang="pt-BR" sz="1700" b="1" dirty="0" smtClean="0">
                <a:solidFill>
                  <a:srgbClr val="FF0000"/>
                </a:solidFill>
              </a:rPr>
              <a:t>você não é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Peccatrice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pecadora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Sei  -</a:t>
            </a:r>
            <a:r>
              <a:rPr lang="pt-BR" b="1" dirty="0" smtClean="0">
                <a:solidFill>
                  <a:srgbClr val="FF0000"/>
                </a:solidFill>
              </a:rPr>
              <a:t> você, você é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Che –</a:t>
            </a:r>
            <a:r>
              <a:rPr lang="pt-BR" b="1" dirty="0" smtClean="0">
                <a:solidFill>
                  <a:srgbClr val="FF0000"/>
                </a:solidFill>
              </a:rPr>
              <a:t> que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Ha </a:t>
            </a:r>
            <a:r>
              <a:rPr lang="pt-BR" b="1" dirty="0" err="1" smtClean="0">
                <a:solidFill>
                  <a:schemeClr val="bg1"/>
                </a:solidFill>
              </a:rPr>
              <a:t>superato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superou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I </a:t>
            </a:r>
            <a:r>
              <a:rPr lang="pt-BR" b="1" dirty="0" err="1" smtClean="0">
                <a:solidFill>
                  <a:schemeClr val="bg1"/>
                </a:solidFill>
              </a:rPr>
              <a:t>suoi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os seus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nel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Está no</a:t>
            </a:r>
          </a:p>
          <a:p>
            <a:endParaRPr lang="pt-BR" b="1" dirty="0" smtClean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61" y="6303066"/>
            <a:ext cx="437827" cy="4378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r="1184"/>
          <a:stretch/>
        </p:blipFill>
        <p:spPr>
          <a:xfrm>
            <a:off x="812876" y="870758"/>
            <a:ext cx="4959379" cy="511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596" y="1280934"/>
            <a:ext cx="1522102" cy="446408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400" y="5767971"/>
            <a:ext cx="1044764" cy="10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71110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Smettere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v. parar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Smetti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pare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Ricordare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lembrar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Ricorda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Lembre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Che –</a:t>
            </a:r>
            <a:r>
              <a:rPr lang="pt-BR" b="1" dirty="0" smtClean="0">
                <a:solidFill>
                  <a:srgbClr val="FF0000"/>
                </a:solidFill>
              </a:rPr>
              <a:t> que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Chi -</a:t>
            </a:r>
            <a:r>
              <a:rPr lang="pt-BR" b="1" dirty="0" smtClean="0">
                <a:solidFill>
                  <a:srgbClr val="FF0000"/>
                </a:solidFill>
              </a:rPr>
              <a:t> quem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Sei – </a:t>
            </a:r>
            <a:r>
              <a:rPr lang="pt-BR" b="1" dirty="0" smtClean="0">
                <a:solidFill>
                  <a:srgbClr val="FF0000"/>
                </a:solidFill>
              </a:rPr>
              <a:t>Você é</a:t>
            </a:r>
          </a:p>
          <a:p>
            <a:endParaRPr lang="pt-BR" b="1" dirty="0" smtClean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400" y="5767971"/>
            <a:ext cx="1044764" cy="104476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67" y="842100"/>
            <a:ext cx="4931911" cy="518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245" y="1505526"/>
            <a:ext cx="1528026" cy="40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4359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416897" y="3454400"/>
            <a:ext cx="365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Chi – </a:t>
            </a:r>
            <a:r>
              <a:rPr lang="pt-BR" b="1" dirty="0" smtClean="0">
                <a:solidFill>
                  <a:srgbClr val="FF0000"/>
                </a:solidFill>
              </a:rPr>
              <a:t>quem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Erano</a:t>
            </a:r>
            <a:r>
              <a:rPr lang="pt-BR" b="1" dirty="0" smtClean="0">
                <a:solidFill>
                  <a:schemeClr val="bg1"/>
                </a:solidFill>
              </a:rPr>
              <a:t> - </a:t>
            </a:r>
            <a:r>
              <a:rPr lang="pt-BR" b="1" dirty="0" smtClean="0">
                <a:solidFill>
                  <a:srgbClr val="FF0000"/>
                </a:solidFill>
              </a:rPr>
              <a:t>eram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Davvero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realmente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Essere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V. ser, estar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9462" y="5781964"/>
            <a:ext cx="983364" cy="9833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2101"/>
          <a:stretch/>
        </p:blipFill>
        <p:spPr>
          <a:xfrm>
            <a:off x="866187" y="849134"/>
            <a:ext cx="4889439" cy="515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8"/>
          <a:srcRect l="19734" t="5091" r="20487" b="5166"/>
          <a:stretch/>
        </p:blipFill>
        <p:spPr>
          <a:xfrm>
            <a:off x="5782796" y="1371599"/>
            <a:ext cx="1573072" cy="41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039032" y="142734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416897" y="234266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Seta para a esquerda e para a direita 4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195914" y="3454400"/>
            <a:ext cx="3885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Che – </a:t>
            </a:r>
            <a:r>
              <a:rPr lang="pt-BR" b="1" dirty="0" smtClean="0">
                <a:solidFill>
                  <a:srgbClr val="FF0000"/>
                </a:solidFill>
              </a:rPr>
              <a:t>que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Studare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estudar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Studi –</a:t>
            </a:r>
            <a:r>
              <a:rPr lang="pt-BR" b="1" dirty="0" smtClean="0">
                <a:solidFill>
                  <a:srgbClr val="FF0000"/>
                </a:solidFill>
              </a:rPr>
              <a:t> você estuda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Dal – </a:t>
            </a:r>
            <a:r>
              <a:rPr lang="pt-BR" b="1" dirty="0" smtClean="0">
                <a:solidFill>
                  <a:srgbClr val="FF0000"/>
                </a:solidFill>
              </a:rPr>
              <a:t>do, ao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A –</a:t>
            </a:r>
            <a:r>
              <a:rPr lang="pt-BR" b="1" dirty="0" smtClean="0">
                <a:solidFill>
                  <a:srgbClr val="FF0000"/>
                </a:solidFill>
              </a:rPr>
              <a:t> a, na, para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Iniziare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começar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Inizia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começa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Rimuovere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remover, tirar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Stato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Rimosso</a:t>
            </a:r>
            <a:r>
              <a:rPr lang="pt-BR" b="1" dirty="0" smtClean="0">
                <a:solidFill>
                  <a:schemeClr val="bg1"/>
                </a:solidFill>
              </a:rPr>
              <a:t> - </a:t>
            </a:r>
            <a:r>
              <a:rPr lang="pt-BR" b="1" dirty="0" smtClean="0">
                <a:solidFill>
                  <a:srgbClr val="FF0000"/>
                </a:solidFill>
              </a:rPr>
              <a:t>Removido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Preciso –</a:t>
            </a:r>
            <a:r>
              <a:rPr lang="pt-BR" b="1" dirty="0" smtClean="0">
                <a:solidFill>
                  <a:srgbClr val="FF0000"/>
                </a:solidFill>
              </a:rPr>
              <a:t> específico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8466" y="5916168"/>
            <a:ext cx="903935" cy="90393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63" y="863903"/>
            <a:ext cx="4751418" cy="513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8719" y="1152931"/>
            <a:ext cx="1701951" cy="45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878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239488" y="2163713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36415" y="2805800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39488" y="3107711"/>
            <a:ext cx="3749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Quelli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aqueles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Sumeri</a:t>
            </a:r>
            <a:r>
              <a:rPr lang="pt-BR" b="1" dirty="0" smtClean="0">
                <a:solidFill>
                  <a:schemeClr val="bg1"/>
                </a:solidFill>
              </a:rPr>
              <a:t>:</a:t>
            </a:r>
            <a:r>
              <a:rPr lang="pt-BR" b="1" dirty="0" smtClean="0">
                <a:solidFill>
                  <a:srgbClr val="FF0000"/>
                </a:solidFill>
              </a:rPr>
              <a:t> sumérios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Chiamare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chamar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Coloro –</a:t>
            </a:r>
            <a:r>
              <a:rPr lang="pt-BR" b="1" dirty="0" smtClean="0">
                <a:solidFill>
                  <a:srgbClr val="FF0000"/>
                </a:solidFill>
              </a:rPr>
              <a:t> “os  que”, aqueles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dal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do, ao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Cielo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céu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Scendere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descer</a:t>
            </a:r>
          </a:p>
          <a:p>
            <a:pPr marL="895350" indent="-895350"/>
            <a:r>
              <a:rPr lang="pt-BR" b="1" dirty="0" smtClean="0">
                <a:solidFill>
                  <a:schemeClr val="bg1"/>
                </a:solidFill>
              </a:rPr>
              <a:t>Sono </a:t>
            </a:r>
            <a:r>
              <a:rPr lang="pt-BR" b="1" dirty="0" err="1" smtClean="0">
                <a:solidFill>
                  <a:schemeClr val="bg1"/>
                </a:solidFill>
              </a:rPr>
              <a:t>scesi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desceram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Sula – </a:t>
            </a:r>
            <a:r>
              <a:rPr lang="pt-BR" b="1" dirty="0" smtClean="0">
                <a:solidFill>
                  <a:srgbClr val="FF0000"/>
                </a:solidFill>
              </a:rPr>
              <a:t>na,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sobre a</a:t>
            </a:r>
          </a:p>
          <a:p>
            <a:pPr marL="895350" indent="-895350">
              <a:buFont typeface="Arial" panose="020B0604020202020204" pitchFamily="34" charset="0"/>
              <a:buChar char="•"/>
            </a:pPr>
            <a:endParaRPr lang="pt-BR" b="1" dirty="0" smtClean="0">
              <a:solidFill>
                <a:srgbClr val="0070C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4701" y="5817536"/>
            <a:ext cx="989632" cy="9896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l="1340"/>
          <a:stretch/>
        </p:blipFill>
        <p:spPr>
          <a:xfrm>
            <a:off x="929461" y="887967"/>
            <a:ext cx="4846211" cy="508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600" y="1280935"/>
            <a:ext cx="1539820" cy="45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039032" y="128731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4663" y="5741361"/>
            <a:ext cx="1014656" cy="101465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36415" y="3473177"/>
            <a:ext cx="37676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Gli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os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Dei –</a:t>
            </a:r>
            <a:r>
              <a:rPr lang="pt-BR" b="1" dirty="0" smtClean="0">
                <a:solidFill>
                  <a:srgbClr val="FF0000"/>
                </a:solidFill>
              </a:rPr>
              <a:t> deuses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Dio -</a:t>
            </a:r>
            <a:r>
              <a:rPr lang="pt-BR" b="1" dirty="0" smtClean="0">
                <a:solidFill>
                  <a:srgbClr val="FF0000"/>
                </a:solidFill>
              </a:rPr>
              <a:t> Deus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Nel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no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Senso –</a:t>
            </a:r>
            <a:r>
              <a:rPr lang="pt-BR" b="1" dirty="0" smtClean="0">
                <a:solidFill>
                  <a:srgbClr val="FF0000"/>
                </a:solidFill>
              </a:rPr>
              <a:t> sentido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Termine –</a:t>
            </a:r>
            <a:r>
              <a:rPr lang="pt-BR" b="1" dirty="0" smtClean="0">
                <a:solidFill>
                  <a:srgbClr val="FF0000"/>
                </a:solidFill>
              </a:rPr>
              <a:t> termo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Erano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eram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Più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mais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31" y="883869"/>
            <a:ext cx="4728425" cy="509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156" y="1204992"/>
            <a:ext cx="1732738" cy="45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6981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97516" y="3412624"/>
            <a:ext cx="3654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Arrivare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v. chegar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Arrivata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chegou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Qui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aqui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Circa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cerca de, por volta 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Cervcare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v. procurar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Cercavano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procuravam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Fedeli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fiéis, seguidores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Risorse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Recursos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336415" y="2281689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8726" y="5795999"/>
            <a:ext cx="986949" cy="98694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96" y="846883"/>
            <a:ext cx="4746942" cy="516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5038" y="1205599"/>
            <a:ext cx="1788000" cy="451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45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997" y="5711097"/>
            <a:ext cx="1006877" cy="1006877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416897" y="3454400"/>
            <a:ext cx="3691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avere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0070C0"/>
                </a:solidFill>
              </a:rPr>
              <a:t>v. ter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Avevano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0070C0"/>
                </a:solidFill>
              </a:rPr>
              <a:t>tinham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Bisogno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0070C0"/>
                </a:solidFill>
              </a:rPr>
              <a:t>necessidade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Loro –</a:t>
            </a:r>
            <a:r>
              <a:rPr lang="pt-BR" b="1" dirty="0" smtClean="0">
                <a:solidFill>
                  <a:srgbClr val="0070C0"/>
                </a:solidFill>
              </a:rPr>
              <a:t> eles, seu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Oro –</a:t>
            </a:r>
            <a:r>
              <a:rPr lang="pt-BR" b="1" dirty="0" smtClean="0">
                <a:solidFill>
                  <a:srgbClr val="0070C0"/>
                </a:solidFill>
              </a:rPr>
              <a:t> ouro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Servire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0070C0"/>
                </a:solidFill>
              </a:rPr>
              <a:t> v. servir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Serviva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0070C0"/>
                </a:solidFill>
              </a:rPr>
              <a:t> servia, era necessário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Mineraria - </a:t>
            </a:r>
            <a:r>
              <a:rPr lang="pt-BR" b="1" dirty="0" smtClean="0">
                <a:solidFill>
                  <a:srgbClr val="0070C0"/>
                </a:solidFill>
              </a:rPr>
              <a:t>mineração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37" y="904377"/>
            <a:ext cx="4796884" cy="504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022" y="1205600"/>
            <a:ext cx="1667015" cy="45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59312" y="2026321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259312" y="2724533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195915" y="2825261"/>
            <a:ext cx="37447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Per – </a:t>
            </a:r>
            <a:r>
              <a:rPr lang="pt-BR" sz="1600" b="1" dirty="0" smtClean="0">
                <a:solidFill>
                  <a:srgbClr val="FF0000"/>
                </a:solidFill>
              </a:rPr>
              <a:t>por, para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lavorare</a:t>
            </a:r>
            <a:r>
              <a:rPr lang="pt-BR" sz="1600" b="1" dirty="0" smtClean="0">
                <a:solidFill>
                  <a:schemeClr val="bg1"/>
                </a:solidFill>
              </a:rPr>
              <a:t> –</a:t>
            </a:r>
            <a:r>
              <a:rPr lang="pt-BR" sz="1600" b="1" dirty="0" smtClean="0">
                <a:solidFill>
                  <a:srgbClr val="FF0000"/>
                </a:solidFill>
              </a:rPr>
              <a:t> v. trabalhar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Lavoratori</a:t>
            </a:r>
            <a:r>
              <a:rPr lang="pt-BR" sz="1600" b="1" dirty="0" smtClean="0">
                <a:solidFill>
                  <a:schemeClr val="bg1"/>
                </a:solidFill>
              </a:rPr>
              <a:t> -</a:t>
            </a:r>
            <a:r>
              <a:rPr lang="pt-BR" sz="1600" b="1" dirty="0" smtClean="0">
                <a:solidFill>
                  <a:srgbClr val="FF0000"/>
                </a:solidFill>
              </a:rPr>
              <a:t> trabalhadores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Basso –</a:t>
            </a:r>
            <a:r>
              <a:rPr lang="pt-BR" sz="1600" b="1" dirty="0" smtClean="0">
                <a:solidFill>
                  <a:srgbClr val="FF0000"/>
                </a:solidFill>
              </a:rPr>
              <a:t> baixo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Rango – </a:t>
            </a:r>
            <a:r>
              <a:rPr lang="pt-BR" sz="1600" b="1" dirty="0" smtClean="0">
                <a:solidFill>
                  <a:srgbClr val="FF0000"/>
                </a:solidFill>
              </a:rPr>
              <a:t>classificação, escalão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Scavare</a:t>
            </a:r>
            <a:r>
              <a:rPr lang="pt-BR" sz="1600" b="1" dirty="0" smtClean="0">
                <a:solidFill>
                  <a:schemeClr val="bg1"/>
                </a:solidFill>
              </a:rPr>
              <a:t> – </a:t>
            </a:r>
            <a:r>
              <a:rPr lang="pt-BR" sz="1600" b="1" dirty="0" smtClean="0">
                <a:solidFill>
                  <a:srgbClr val="FF0000"/>
                </a:solidFill>
              </a:rPr>
              <a:t>v.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cavar, escavar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Scavarono</a:t>
            </a:r>
            <a:r>
              <a:rPr lang="pt-BR" sz="1600" b="1" dirty="0" smtClean="0">
                <a:solidFill>
                  <a:schemeClr val="bg1"/>
                </a:solidFill>
              </a:rPr>
              <a:t> -  </a:t>
            </a:r>
            <a:r>
              <a:rPr lang="pt-BR" sz="1600" b="1" dirty="0" smtClean="0">
                <a:solidFill>
                  <a:srgbClr val="FF0000"/>
                </a:solidFill>
              </a:rPr>
              <a:t>cavaram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Nelle</a:t>
            </a:r>
            <a:r>
              <a:rPr lang="pt-BR" sz="1600" b="1" dirty="0" smtClean="0">
                <a:solidFill>
                  <a:schemeClr val="bg1"/>
                </a:solidFill>
              </a:rPr>
              <a:t> –</a:t>
            </a:r>
            <a:r>
              <a:rPr lang="pt-BR" sz="1600" b="1" dirty="0" smtClean="0">
                <a:solidFill>
                  <a:srgbClr val="FF0000"/>
                </a:solidFill>
              </a:rPr>
              <a:t> nas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Miniere</a:t>
            </a:r>
            <a:r>
              <a:rPr lang="pt-BR" sz="1600" b="1" dirty="0" smtClean="0">
                <a:solidFill>
                  <a:schemeClr val="bg1"/>
                </a:solidFill>
              </a:rPr>
              <a:t> –</a:t>
            </a:r>
            <a:r>
              <a:rPr lang="pt-BR" sz="1600" b="1" dirty="0" smtClean="0">
                <a:solidFill>
                  <a:srgbClr val="FF0000"/>
                </a:solidFill>
              </a:rPr>
              <a:t> minas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Poi</a:t>
            </a:r>
            <a:r>
              <a:rPr lang="pt-BR" sz="1600" b="1" dirty="0" smtClean="0">
                <a:solidFill>
                  <a:schemeClr val="bg1"/>
                </a:solidFill>
              </a:rPr>
              <a:t> –</a:t>
            </a:r>
            <a:r>
              <a:rPr lang="pt-BR" sz="1600" b="1" dirty="0" smtClean="0">
                <a:solidFill>
                  <a:srgbClr val="FF0000"/>
                </a:solidFill>
              </a:rPr>
              <a:t> então, depois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Decidire</a:t>
            </a:r>
            <a:r>
              <a:rPr lang="pt-BR" sz="1600" b="1" dirty="0" smtClean="0">
                <a:solidFill>
                  <a:schemeClr val="bg1"/>
                </a:solidFill>
              </a:rPr>
              <a:t> – </a:t>
            </a:r>
            <a:r>
              <a:rPr lang="pt-BR" sz="1600" b="1" dirty="0" smtClean="0">
                <a:solidFill>
                  <a:srgbClr val="FF0000"/>
                </a:solidFill>
              </a:rPr>
              <a:t>v. decidir</a:t>
            </a:r>
          </a:p>
          <a:p>
            <a:r>
              <a:rPr lang="pt-BR" sz="1600" b="1" dirty="0" err="1" smtClean="0">
                <a:solidFill>
                  <a:schemeClr val="bg1"/>
                </a:solidFill>
              </a:rPr>
              <a:t>Decisero</a:t>
            </a:r>
            <a:r>
              <a:rPr lang="pt-BR" sz="1600" b="1" dirty="0" smtClean="0">
                <a:solidFill>
                  <a:schemeClr val="bg1"/>
                </a:solidFill>
              </a:rPr>
              <a:t> -</a:t>
            </a:r>
            <a:r>
              <a:rPr lang="pt-BR" sz="1600" b="1" dirty="0" smtClean="0">
                <a:solidFill>
                  <a:srgbClr val="FF0000"/>
                </a:solidFill>
              </a:rPr>
              <a:t> decidiram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4" y="877455"/>
            <a:ext cx="4690299" cy="5090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962" y="1126835"/>
            <a:ext cx="1753017" cy="451658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259312" y="5800260"/>
            <a:ext cx="393268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dirty="0" smtClean="0">
                <a:solidFill>
                  <a:schemeClr val="bg1"/>
                </a:solidFill>
              </a:rPr>
              <a:t>* Nella </a:t>
            </a:r>
            <a:r>
              <a:rPr lang="it-IT" sz="1300" dirty="0">
                <a:solidFill>
                  <a:schemeClr val="bg1"/>
                </a:solidFill>
              </a:rPr>
              <a:t>mitologia </a:t>
            </a:r>
            <a:r>
              <a:rPr lang="it-IT" sz="1300" dirty="0" smtClean="0">
                <a:solidFill>
                  <a:schemeClr val="bg1"/>
                </a:solidFill>
              </a:rPr>
              <a:t>mesopotamica, </a:t>
            </a:r>
            <a:r>
              <a:rPr lang="it-IT" sz="1300" dirty="0">
                <a:solidFill>
                  <a:schemeClr val="bg1"/>
                </a:solidFill>
              </a:rPr>
              <a:t>gli </a:t>
            </a:r>
            <a:r>
              <a:rPr lang="it-IT" sz="1300" b="1" dirty="0">
                <a:solidFill>
                  <a:schemeClr val="bg1"/>
                </a:solidFill>
              </a:rPr>
              <a:t>Igigi</a:t>
            </a:r>
            <a:r>
              <a:rPr lang="it-IT" sz="1300" dirty="0">
                <a:solidFill>
                  <a:schemeClr val="bg1"/>
                </a:solidFill>
              </a:rPr>
              <a:t> </a:t>
            </a:r>
            <a:r>
              <a:rPr lang="it-IT" sz="1300" dirty="0" smtClean="0">
                <a:solidFill>
                  <a:schemeClr val="bg1"/>
                </a:solidFill>
              </a:rPr>
              <a:t> </a:t>
            </a:r>
            <a:r>
              <a:rPr lang="it-IT" sz="1300" dirty="0">
                <a:solidFill>
                  <a:schemeClr val="bg1"/>
                </a:solidFill>
              </a:rPr>
              <a:t>rappresentavano una categoria di dei celesti, spesso descritti come divinità di rango inferiore o "giovani dei", che servivano le divinità superiori, gli Anunnaki. </a:t>
            </a:r>
            <a:endParaRPr lang="pt-BR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89879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13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5" y="3440744"/>
            <a:ext cx="3744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Prendere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v. pegar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presero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pegaram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E vi –</a:t>
            </a:r>
            <a:r>
              <a:rPr lang="pt-BR" b="1" dirty="0" smtClean="0">
                <a:solidFill>
                  <a:srgbClr val="FF0000"/>
                </a:solidFill>
              </a:rPr>
              <a:t> e os ...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Innestare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enxertar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Innestarono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enxertaram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Loro – </a:t>
            </a:r>
            <a:r>
              <a:rPr lang="pt-BR" b="1" dirty="0" smtClean="0">
                <a:solidFill>
                  <a:srgbClr val="FF0000"/>
                </a:solidFill>
              </a:rPr>
              <a:t>seu, deles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Fu –</a:t>
            </a:r>
            <a:r>
              <a:rPr lang="pt-BR" b="1" dirty="0" smtClean="0">
                <a:solidFill>
                  <a:srgbClr val="FF0000"/>
                </a:solidFill>
              </a:rPr>
              <a:t> foi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Degli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dos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Dei – </a:t>
            </a:r>
            <a:r>
              <a:rPr lang="pt-BR" b="1" dirty="0" smtClean="0">
                <a:solidFill>
                  <a:srgbClr val="FF0000"/>
                </a:solidFill>
              </a:rPr>
              <a:t>deuses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Del – </a:t>
            </a:r>
            <a:r>
              <a:rPr lang="pt-BR" b="1" dirty="0" smtClean="0">
                <a:solidFill>
                  <a:srgbClr val="FF0000"/>
                </a:solidFill>
              </a:rPr>
              <a:t>do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61" y="6303066"/>
            <a:ext cx="437827" cy="4378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75" y="861424"/>
            <a:ext cx="4748982" cy="513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1397" y="1280935"/>
            <a:ext cx="1650301" cy="443637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400" y="5767971"/>
            <a:ext cx="1044764" cy="10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71af3243-3dd4-4a8d-8c0d-dd76da1f02a5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635</Words>
  <Application>Microsoft Office PowerPoint</Application>
  <PresentationFormat>Widescreen</PresentationFormat>
  <Paragraphs>181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Jokerman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2026-01-26T19:28:46Z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