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70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</p:sldIdLst>
  <p:sldSz cx="12192000" cy="6858000"/>
  <p:notesSz cx="6858000" cy="9144000"/>
  <p:defaultTextStyle>
    <a:defPPr rtl="0"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226" autoAdjust="0"/>
  </p:normalViewPr>
  <p:slideViewPr>
    <p:cSldViewPr snapToGrid="0">
      <p:cViewPr varScale="1">
        <p:scale>
          <a:sx n="104" d="100"/>
          <a:sy n="104" d="100"/>
        </p:scale>
        <p:origin x="6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93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="" xmlns:a16="http://schemas.microsoft.com/office/drawing/2014/main" id="{647F2388-33D0-4259-BCCC-BFA68819C6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E8F5721D-C0E6-4BC1-B8BB-877F49D3EE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21F1E-34BC-448C-9BED-DF5C207B9FF6}" type="datetime1">
              <a:rPr lang="pt-BR" smtClean="0"/>
              <a:t>21/05/2026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78A9C7BA-66DC-4766-9EE0-5F97D32F57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6E17CDEE-B515-4EE8-9E61-474606B407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E219D-85CB-425F-BB6B-CC461AF324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1820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B022E-7ADE-4CCA-9DDC-4356487A4EA8}" type="datetime1">
              <a:rPr lang="pt-BR" smtClean="0"/>
              <a:pPr/>
              <a:t>21/05/2026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Editar estilos de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284C7-42A7-4BF2-887E-44AEDA03A07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765905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284C7-42A7-4BF2-887E-44AEDA03A07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557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284C7-42A7-4BF2-887E-44AEDA03A07E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3918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284C7-42A7-4BF2-887E-44AEDA03A07E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3344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284C7-42A7-4BF2-887E-44AEDA03A07E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307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284C7-42A7-4BF2-887E-44AEDA03A07E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1964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284C7-42A7-4BF2-887E-44AEDA03A07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9581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284C7-42A7-4BF2-887E-44AEDA03A07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5214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284C7-42A7-4BF2-887E-44AEDA03A07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9985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284C7-42A7-4BF2-887E-44AEDA03A07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6730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284C7-42A7-4BF2-887E-44AEDA03A07E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4557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284C7-42A7-4BF2-887E-44AEDA03A07E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3040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vre 6" title="Círculo-recort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078523" y="1098388"/>
            <a:ext cx="10318418" cy="4394988"/>
          </a:xfrm>
        </p:spPr>
        <p:txBody>
          <a:bodyPr rtlCol="0" anchor="ctr">
            <a:noAutofit/>
          </a:bodyPr>
          <a:lstStyle>
            <a:lvl1pPr algn="ctr">
              <a:defRPr sz="10000" spc="800" baseline="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2215045" y="5979196"/>
            <a:ext cx="8045373" cy="742279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F78B1A19-083F-45CF-98BF-281629737C3A}" type="datetime1">
              <a:rPr lang="pt-BR" noProof="0" smtClean="0"/>
              <a:t>21/05/2026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3" name="Retângulo 12" title="borda da borda esquerda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9519E5-99E4-4D3E-8CAE-183AEE91CF49}" type="datetime1">
              <a:rPr lang="pt-BR" noProof="0" smtClean="0"/>
              <a:t>21/05/2026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pt-BR" noProof="0" smtClean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10066321" y="382386"/>
            <a:ext cx="1492132" cy="5600404"/>
          </a:xfrm>
        </p:spPr>
        <p:txBody>
          <a:bodyPr vert="eaVert"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382385"/>
            <a:ext cx="8392585" cy="5600405"/>
          </a:xfrm>
        </p:spPr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F333C6-6C3F-4BB3-A28D-C3CDD4BB1EA5}" type="datetime1">
              <a:rPr lang="pt-BR" noProof="0" smtClean="0"/>
              <a:t>21/05/2026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pt-BR" noProof="0" smtClean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91DC22-899D-4E43-8A2E-09386BCC3DCB}" type="datetime1">
              <a:rPr lang="pt-BR" noProof="0" smtClean="0"/>
              <a:t>21/05/2026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pt-BR" noProof="0" smtClean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242929" y="1073888"/>
            <a:ext cx="8187071" cy="4064627"/>
          </a:xfrm>
        </p:spPr>
        <p:txBody>
          <a:bodyPr rtlCol="0"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3242930" y="5159781"/>
            <a:ext cx="7017488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EF19AFD6-A9A0-4B58-87AF-47B2981EEEA7}" type="datetime1">
              <a:rPr lang="pt-BR" noProof="0" smtClean="0"/>
              <a:t>21/05/2026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1766878-3199-4EAB-94E7-2D6D11070E14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grpSp>
        <p:nvGrpSpPr>
          <p:cNvPr id="7" name="Grupo 6" title="forma de guirlanda à esquerda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orma livre 6" title="forma de guirlanda à esquerda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orma livre 11" title="guirlanda esquerda embutida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1257300" y="2286000"/>
            <a:ext cx="4800600" cy="3619500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647796" y="2286000"/>
            <a:ext cx="4800600" cy="3619500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45E22D-B017-4EDA-9CD1-343A76AE5BDF}" type="datetime1">
              <a:rPr lang="pt-BR" noProof="0" smtClean="0"/>
              <a:t>21/05/2026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pt-BR" noProof="0" smtClean="0"/>
              <a:t>‹nº›</a:t>
            </a:fld>
            <a:endParaRPr lang="pt-BR" noProof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252728" y="381000"/>
            <a:ext cx="10172700" cy="1493517"/>
          </a:xfrm>
        </p:spPr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251678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257300" y="2909102"/>
            <a:ext cx="4800600" cy="2996398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633864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633864" y="2909102"/>
            <a:ext cx="4800600" cy="2996398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7F1E82-C726-45ED-9C74-F4BE751287D7}" type="datetime1">
              <a:rPr lang="pt-BR" noProof="0" smtClean="0"/>
              <a:t>21/05/2026</a:t>
            </a:fld>
            <a:endParaRPr lang="pt-BR" noProof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pt-BR" noProof="0" smtClean="0"/>
              <a:t>‹nº›</a:t>
            </a:fld>
            <a:endParaRPr lang="pt-BR" noProof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5FDB00-7159-432C-BC0B-B7CEB34EA853}" type="datetime1">
              <a:rPr lang="pt-BR" noProof="0" smtClean="0"/>
              <a:t>21/05/2026</a:t>
            </a:fld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pt-BR" noProof="0" smtClean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8C61E9-4A25-4FCD-840B-D8115BE2AC87}" type="datetime1">
              <a:rPr lang="pt-BR" noProof="0" smtClean="0"/>
              <a:t>21/05/2026</a:t>
            </a:fld>
            <a:endParaRPr lang="pt-BR" noProof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pt-BR" noProof="0" smtClean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a livre 11" title="forma de plano de fundo guirlanda direita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37884" y="457199"/>
            <a:ext cx="3092115" cy="1196671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765051" y="920377"/>
            <a:ext cx="6158418" cy="4985124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37885" y="1741336"/>
            <a:ext cx="3092115" cy="4164164"/>
          </a:xfrm>
        </p:spPr>
        <p:txBody>
          <a:bodyPr rtlCol="0"/>
          <a:lstStyle>
            <a:lvl1pPr marL="0" indent="0" rtl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 rtlCol="0"/>
          <a:lstStyle/>
          <a:p>
            <a:pPr rtl="0"/>
            <a:fld id="{B28B6BC1-F130-49F0-A58E-930D6EE038D6}" type="datetime1">
              <a:rPr lang="pt-BR" noProof="0" smtClean="0"/>
              <a:t>21/05/2026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8" name="Retângulo 7" title="borda da borda esquerda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1" name="Forma livre 11" title="forma de plano de fundo guirlanda direita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tângulo 11" title="borda da borda esquerda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37883" y="457200"/>
            <a:ext cx="3092117" cy="119667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37883" y="1741336"/>
            <a:ext cx="3092117" cy="4164164"/>
          </a:xfrm>
        </p:spPr>
        <p:txBody>
          <a:bodyPr rtlCol="0"/>
          <a:lstStyle>
            <a:lvl1pPr marL="0" indent="0" rtl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 rtlCol="0"/>
          <a:lstStyle/>
          <a:p>
            <a:pPr rtl="0"/>
            <a:fld id="{98179018-7AF6-4352-BBC8-FCEE9D982AA1}" type="datetime1">
              <a:rPr lang="pt-BR" noProof="0" smtClean="0"/>
              <a:t>21/05/2026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pt-BR" noProof="0" smtClean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19A7CA4D-44C9-457B-8265-13F84F86B0E2}" type="datetime1">
              <a:rPr lang="pt-BR" noProof="0" smtClean="0"/>
              <a:t>21/05/2026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1" name="Forma livre 6" title="Borda de guirlanda à esquerda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tângulo 11" title="borda da borda direita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orma livre 6">
            <a:extLst>
              <a:ext uri="{FF2B5EF4-FFF2-40B4-BE49-F238E27FC236}">
                <a16:creationId xmlns="" xmlns:a16="http://schemas.microsoft.com/office/drawing/2014/main" id="{C98F4480-8749-4E48-82BB-3A0F2F311E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8" name="Retângulo 77">
            <a:extLst>
              <a:ext uri="{FF2B5EF4-FFF2-40B4-BE49-F238E27FC236}">
                <a16:creationId xmlns="" xmlns:a16="http://schemas.microsoft.com/office/drawing/2014/main" id="{5249F694-12BA-47C4-9FF3-570372F3B9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331" y="1811490"/>
            <a:ext cx="2782737" cy="29082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rtl="0"/>
            <a:r>
              <a:rPr lang="pt-BR" sz="4000" dirty="0" smtClean="0"/>
              <a:t>UNA </a:t>
            </a:r>
            <a:br>
              <a:rPr lang="pt-BR" sz="4000" dirty="0" smtClean="0"/>
            </a:br>
            <a:r>
              <a:rPr lang="pt-BR" sz="4000" dirty="0" smtClean="0"/>
              <a:t>GIORNATA</a:t>
            </a: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 smtClean="0"/>
              <a:t>Di </a:t>
            </a:r>
            <a:r>
              <a:rPr lang="pt-BR" sz="4000" dirty="0" err="1" smtClean="0"/>
              <a:t>un</a:t>
            </a: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 smtClean="0"/>
              <a:t>CANE</a:t>
            </a:r>
            <a:br>
              <a:rPr lang="pt-BR" sz="4000" dirty="0" smtClean="0"/>
            </a:br>
            <a:r>
              <a:rPr lang="pt-BR" sz="4000" dirty="0" smtClean="0"/>
              <a:t>italiano</a:t>
            </a:r>
            <a:endParaRPr lang="pt-BR" sz="4000" dirty="0"/>
          </a:p>
        </p:txBody>
      </p:sp>
      <p:sp>
        <p:nvSpPr>
          <p:cNvPr id="82" name="Retângulo 81">
            <a:extLst>
              <a:ext uri="{FF2B5EF4-FFF2-40B4-BE49-F238E27FC236}">
                <a16:creationId xmlns="" xmlns:a16="http://schemas.microsoft.com/office/drawing/2014/main" id="{FA0382D1-1594-4E3D-842E-04E1E5E757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91" y="107941"/>
            <a:ext cx="2286624" cy="1105222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3559475" y="275832"/>
            <a:ext cx="41993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LEZIONE </a:t>
            </a:r>
            <a:r>
              <a:rPr lang="pt-BR" sz="2000" b="1" dirty="0" smtClean="0">
                <a:solidFill>
                  <a:srgbClr val="FF0000"/>
                </a:solidFill>
              </a:rPr>
              <a:t>11 </a:t>
            </a:r>
            <a:r>
              <a:rPr lang="pt-BR" sz="2000" b="1" dirty="0" smtClean="0">
                <a:solidFill>
                  <a:srgbClr val="FF0000"/>
                </a:solidFill>
              </a:rPr>
              <a:t>– CONVERSAZIONE </a:t>
            </a:r>
          </a:p>
          <a:p>
            <a:pPr algn="ctr"/>
            <a:r>
              <a:rPr lang="pt-BR" sz="2400" dirty="0" smtClean="0">
                <a:latin typeface="Bauhaus 93" panose="04030905020B02020C02" pitchFamily="82" charset="0"/>
              </a:rPr>
              <a:t>IL </a:t>
            </a:r>
            <a:r>
              <a:rPr lang="pt-BR" sz="2400" dirty="0" smtClean="0">
                <a:latin typeface="Bauhaus 93" panose="04030905020B02020C02" pitchFamily="82" charset="0"/>
              </a:rPr>
              <a:t>CANE E LA PIZZA</a:t>
            </a:r>
            <a:endParaRPr lang="pt-BR" sz="2400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964598" y="381825"/>
            <a:ext cx="2223326" cy="55745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7135" y="1352707"/>
            <a:ext cx="7031220" cy="5279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6"/>
          <a:srcRect l="4625" t="56217" r="54947" b="13134"/>
          <a:stretch/>
        </p:blipFill>
        <p:spPr>
          <a:xfrm>
            <a:off x="1362899" y="5028573"/>
            <a:ext cx="2641600" cy="11268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2991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orma livre 6">
            <a:extLst>
              <a:ext uri="{FF2B5EF4-FFF2-40B4-BE49-F238E27FC236}">
                <a16:creationId xmlns="" xmlns:a16="http://schemas.microsoft.com/office/drawing/2014/main" id="{C98F4480-8749-4E48-82BB-3A0F2F311E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8" name="Retângulo 77">
            <a:extLst>
              <a:ext uri="{FF2B5EF4-FFF2-40B4-BE49-F238E27FC236}">
                <a16:creationId xmlns="" xmlns:a16="http://schemas.microsoft.com/office/drawing/2014/main" id="{5249F694-12BA-47C4-9FF3-570372F3B9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Retângulo 81">
            <a:extLst>
              <a:ext uri="{FF2B5EF4-FFF2-40B4-BE49-F238E27FC236}">
                <a16:creationId xmlns="" xmlns:a16="http://schemas.microsoft.com/office/drawing/2014/main" id="{FA0382D1-1594-4E3D-842E-04E1E5E757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641" y="1663781"/>
            <a:ext cx="4138566" cy="419207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it-IT" sz="2400" cap="none" dirty="0">
                <a:latin typeface="Bahnschrift SemiBold" panose="020B0502040204020203" pitchFamily="34" charset="0"/>
              </a:rPr>
              <a:t>Il cane finisce di mangiare la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pizza, 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 </a:t>
            </a:r>
            <a:r>
              <a:rPr lang="it-IT" sz="2400" cap="none" dirty="0">
                <a:latin typeface="Bahnschrift SemiBold" panose="020B0502040204020203" pitchFamily="34" charset="0"/>
              </a:rPr>
              <a:t>beve anche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/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un </a:t>
            </a:r>
            <a:r>
              <a:rPr lang="it-IT" sz="2400" cap="none" dirty="0">
                <a:latin typeface="Bahnschrift SemiBold" panose="020B0502040204020203" pitchFamily="34" charset="0"/>
              </a:rPr>
              <a:t>po' d'acqua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.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 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Beve </a:t>
            </a:r>
            <a:r>
              <a:rPr lang="it-IT" sz="2400" cap="none" dirty="0">
                <a:latin typeface="Bahnschrift SemiBold" panose="020B0502040204020203" pitchFamily="34" charset="0"/>
              </a:rPr>
              <a:t>con gusto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.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>
                <a:latin typeface="Bahnschrift SemiBold" panose="020B0502040204020203" pitchFamily="34" charset="0"/>
              </a:rPr>
              <a:t/>
            </a:r>
            <a:br>
              <a:rPr lang="it-IT" sz="2400" cap="none" dirty="0">
                <a:latin typeface="Bahnschrift SemiBold" panose="020B0502040204020203" pitchFamily="34" charset="0"/>
              </a:rPr>
            </a:br>
            <a:r>
              <a:rPr lang="it-IT" sz="2400" cap="none" dirty="0">
                <a:latin typeface="Bahnschrift SemiBold" panose="020B0502040204020203" pitchFamily="34" charset="0"/>
              </a:rPr>
              <a:t>Poi, esce dalla pizzeria con la pancia piena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.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>
                <a:latin typeface="Bahnschrift SemiBold" panose="020B0502040204020203" pitchFamily="34" charset="0"/>
              </a:rPr>
              <a:t/>
            </a:r>
            <a:br>
              <a:rPr lang="it-IT" sz="2400" cap="none" dirty="0">
                <a:latin typeface="Bahnschrift SemiBold" panose="020B0502040204020203" pitchFamily="34" charset="0"/>
              </a:rPr>
            </a:br>
            <a:r>
              <a:rPr lang="it-IT" sz="2400" cap="none" dirty="0">
                <a:latin typeface="Bahnschrift SemiBold" panose="020B0502040204020203" pitchFamily="34" charset="0"/>
              </a:rPr>
              <a:t>Trova un albero vicino alla pizzeria e si sdraia sotto di esso. </a:t>
            </a:r>
            <a:endParaRPr lang="pt-BR" sz="2400" cap="none" dirty="0">
              <a:latin typeface="Bahnschrift SemiBold" panose="020B0502040204020203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90" y="107941"/>
            <a:ext cx="2286624" cy="11052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964598" y="381825"/>
            <a:ext cx="2223326" cy="55745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5071" y="1338406"/>
            <a:ext cx="6280843" cy="508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066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orma livre 6">
            <a:extLst>
              <a:ext uri="{FF2B5EF4-FFF2-40B4-BE49-F238E27FC236}">
                <a16:creationId xmlns="" xmlns:a16="http://schemas.microsoft.com/office/drawing/2014/main" id="{C98F4480-8749-4E48-82BB-3A0F2F311E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8" name="Retângulo 77">
            <a:extLst>
              <a:ext uri="{FF2B5EF4-FFF2-40B4-BE49-F238E27FC236}">
                <a16:creationId xmlns="" xmlns:a16="http://schemas.microsoft.com/office/drawing/2014/main" id="{5249F694-12BA-47C4-9FF3-570372F3B9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Retângulo 81">
            <a:extLst>
              <a:ext uri="{FF2B5EF4-FFF2-40B4-BE49-F238E27FC236}">
                <a16:creationId xmlns="" xmlns:a16="http://schemas.microsoft.com/office/drawing/2014/main" id="{FA0382D1-1594-4E3D-842E-04E1E5E757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595" y="1515999"/>
            <a:ext cx="4138566" cy="419207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it-IT" sz="2400" cap="none" dirty="0">
                <a:latin typeface="Bahnschrift SemiBold" panose="020B0502040204020203" pitchFamily="34" charset="0"/>
              </a:rPr>
              <a:t>E si addormenta, soddisfatto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di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 </a:t>
            </a:r>
            <a:r>
              <a:rPr lang="it-IT" sz="2400" cap="none" dirty="0">
                <a:latin typeface="Bahnschrift SemiBold" panose="020B0502040204020203" pitchFamily="34" charset="0"/>
              </a:rPr>
              <a:t>aver pranzato.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/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>
                <a:latin typeface="Bahnschrift SemiBold" panose="020B0502040204020203" pitchFamily="34" charset="0"/>
              </a:rPr>
              <a:t/>
            </a:r>
            <a:br>
              <a:rPr lang="it-IT" sz="2400" cap="none" dirty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Dopotutto</a:t>
            </a:r>
            <a:r>
              <a:rPr lang="it-IT" sz="2400" cap="none" dirty="0">
                <a:latin typeface="Bahnschrift SemiBold" panose="020B0502040204020203" pitchFamily="34" charset="0"/>
              </a:rPr>
              <a:t>, è molto piacevole fare un pisolino dopo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/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un </a:t>
            </a:r>
            <a:r>
              <a:rPr lang="it-IT" sz="2400" cap="none" dirty="0">
                <a:latin typeface="Bahnschrift SemiBold" panose="020B0502040204020203" pitchFamily="34" charset="0"/>
              </a:rPr>
              <a:t>buon pasto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.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>
                <a:latin typeface="Bahnschrift SemiBold" panose="020B0502040204020203" pitchFamily="34" charset="0"/>
              </a:rPr>
              <a:t/>
            </a:r>
            <a:br>
              <a:rPr lang="it-IT" sz="2400" cap="none" dirty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La </a:t>
            </a:r>
            <a:r>
              <a:rPr lang="it-IT" sz="2400" cap="none" dirty="0">
                <a:latin typeface="Bahnschrift SemiBold" panose="020B0502040204020203" pitchFamily="34" charset="0"/>
              </a:rPr>
              <a:t>vita è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stata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 </a:t>
            </a:r>
            <a:r>
              <a:rPr lang="it-IT" sz="2400" cap="none" dirty="0">
                <a:latin typeface="Bahnschrift SemiBold" panose="020B0502040204020203" pitchFamily="34" charset="0"/>
              </a:rPr>
              <a:t>buona con lui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.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 </a:t>
            </a:r>
            <a:r>
              <a:rPr lang="it-IT" sz="2400" cap="none" dirty="0">
                <a:latin typeface="Bahnschrift SemiBold" panose="020B0502040204020203" pitchFamily="34" charset="0"/>
              </a:rPr>
              <a:t>È un cane randagio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...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 Ma felice.</a:t>
            </a:r>
            <a:endParaRPr lang="pt-BR" sz="2400" cap="none" dirty="0">
              <a:latin typeface="Bahnschrift SemiBold" panose="020B0502040204020203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91" y="107941"/>
            <a:ext cx="2286624" cy="11052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964598" y="381825"/>
            <a:ext cx="2223326" cy="55745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5931" y="1373764"/>
            <a:ext cx="6635071" cy="4740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029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orma livre 6">
            <a:extLst>
              <a:ext uri="{FF2B5EF4-FFF2-40B4-BE49-F238E27FC236}">
                <a16:creationId xmlns="" xmlns:a16="http://schemas.microsoft.com/office/drawing/2014/main" id="{C98F4480-8749-4E48-82BB-3A0F2F311E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8" name="Retângulo 77">
            <a:extLst>
              <a:ext uri="{FF2B5EF4-FFF2-40B4-BE49-F238E27FC236}">
                <a16:creationId xmlns="" xmlns:a16="http://schemas.microsoft.com/office/drawing/2014/main" id="{5249F694-12BA-47C4-9FF3-570372F3B9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Retângulo 81">
            <a:extLst>
              <a:ext uri="{FF2B5EF4-FFF2-40B4-BE49-F238E27FC236}">
                <a16:creationId xmlns="" xmlns:a16="http://schemas.microsoft.com/office/drawing/2014/main" id="{FA0382D1-1594-4E3D-842E-04E1E5E757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ítulo 1">
            <a:extLst>
              <a:ext uri="{FF2B5EF4-FFF2-40B4-BE49-F238E27FC236}">
                <a16:creationId xmlns="" xmlns:a16="http://schemas.microsoft.com/office/drawing/2014/main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04" y="1727880"/>
            <a:ext cx="3897770" cy="442353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pt-BR" sz="2400" cap="none" dirty="0" err="1" smtClean="0">
                <a:latin typeface="Bahnschrift SemiBold" panose="020B0502040204020203" pitchFamily="34" charset="0"/>
              </a:rPr>
              <a:t>C’è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> </a:t>
            </a:r>
            <a:r>
              <a:rPr lang="pt-BR" sz="2400" cap="none" dirty="0" err="1" smtClean="0">
                <a:latin typeface="Bahnschrift SemiBold" panose="020B0502040204020203" pitchFamily="34" charset="0"/>
              </a:rPr>
              <a:t>un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> </a:t>
            </a:r>
            <a:r>
              <a:rPr lang="pt-BR" sz="2400" cap="none" dirty="0" err="1" smtClean="0">
                <a:latin typeface="Bahnschrift SemiBold" panose="020B0502040204020203" pitchFamily="34" charset="0"/>
              </a:rPr>
              <a:t>cane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> </a:t>
            </a:r>
            <a:r>
              <a:rPr lang="pt-BR" sz="2400" cap="none" dirty="0" err="1" smtClean="0">
                <a:latin typeface="Bahnschrift SemiBold" panose="020B0502040204020203" pitchFamily="34" charset="0"/>
              </a:rPr>
              <a:t>nella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> </a:t>
            </a:r>
            <a:br>
              <a:rPr lang="pt-BR" sz="2400" cap="none" dirty="0" smtClean="0">
                <a:latin typeface="Bahnschrift SemiBold" panose="020B0502040204020203" pitchFamily="34" charset="0"/>
              </a:rPr>
            </a:br>
            <a:r>
              <a:rPr lang="pt-BR" sz="2400" cap="none" dirty="0" err="1" smtClean="0">
                <a:latin typeface="Bahnschrift SemiBold" panose="020B0502040204020203" pitchFamily="34" charset="0"/>
              </a:rPr>
              <a:t>strada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>.</a:t>
            </a:r>
            <a:br>
              <a:rPr lang="pt-BR" sz="2400" cap="none" dirty="0" smtClean="0">
                <a:latin typeface="Bahnschrift SemiBold" panose="020B0502040204020203" pitchFamily="34" charset="0"/>
              </a:rPr>
            </a:br>
            <a:r>
              <a:rPr lang="pt-BR" sz="2400" cap="none" dirty="0" smtClean="0">
                <a:latin typeface="Bahnschrift SemiBold" panose="020B0502040204020203" pitchFamily="34" charset="0"/>
              </a:rPr>
              <a:t/>
            </a:r>
            <a:br>
              <a:rPr lang="pt-BR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>
                <a:latin typeface="Bahnschrift SemiBold" panose="020B0502040204020203" pitchFamily="34" charset="0"/>
              </a:rPr>
              <a:t>Questo cane non ha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nome perchè è </a:t>
            </a:r>
            <a:r>
              <a:rPr lang="it-IT" sz="2400" cap="none" dirty="0">
                <a:latin typeface="Bahnschrift SemiBold" panose="020B0502040204020203" pitchFamily="34" charset="0"/>
              </a:rPr>
              <a:t>un cane randagio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.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pt-BR" sz="2400" cap="none" dirty="0" smtClean="0">
                <a:latin typeface="Bahnschrift SemiBold" panose="020B0502040204020203" pitchFamily="34" charset="0"/>
              </a:rPr>
              <a:t/>
            </a:r>
            <a:br>
              <a:rPr lang="pt-BR" sz="2400" cap="none" dirty="0" smtClean="0">
                <a:latin typeface="Bahnschrift SemiBold" panose="020B0502040204020203" pitchFamily="34" charset="0"/>
              </a:rPr>
            </a:br>
            <a:r>
              <a:rPr lang="pt-BR" sz="2400" cap="none" dirty="0" smtClean="0">
                <a:latin typeface="Bahnschrift SemiBold" panose="020B0502040204020203" pitchFamily="34" charset="0"/>
              </a:rPr>
              <a:t>Il </a:t>
            </a:r>
            <a:r>
              <a:rPr lang="pt-BR" sz="2400" cap="none" dirty="0" err="1" smtClean="0">
                <a:latin typeface="Bahnschrift SemiBold" panose="020B0502040204020203" pitchFamily="34" charset="0"/>
              </a:rPr>
              <a:t>cane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> ha </a:t>
            </a:r>
            <a:r>
              <a:rPr lang="pt-BR" sz="2400" cap="none" dirty="0" err="1" smtClean="0">
                <a:latin typeface="Bahnschrift SemiBold" panose="020B0502040204020203" pitchFamily="34" charset="0"/>
              </a:rPr>
              <a:t>fame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>,</a:t>
            </a:r>
            <a:br>
              <a:rPr lang="pt-BR" sz="2400" cap="none" dirty="0" smtClean="0">
                <a:latin typeface="Bahnschrift SemiBold" panose="020B0502040204020203" pitchFamily="34" charset="0"/>
              </a:rPr>
            </a:br>
            <a:r>
              <a:rPr lang="pt-BR" sz="2400" cap="none" dirty="0" smtClean="0">
                <a:latin typeface="Bahnschrift SemiBold" panose="020B0502040204020203" pitchFamily="34" charset="0"/>
              </a:rPr>
              <a:t> </a:t>
            </a:r>
            <a:r>
              <a:rPr lang="pt-BR" sz="2400" cap="none" dirty="0" err="1" smtClean="0">
                <a:latin typeface="Bahnschrift SemiBold" panose="020B0502040204020203" pitchFamily="34" charset="0"/>
              </a:rPr>
              <a:t>molta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> </a:t>
            </a:r>
            <a:r>
              <a:rPr lang="pt-BR" sz="2400" cap="none" dirty="0" err="1" smtClean="0">
                <a:latin typeface="Bahnschrift SemiBold" panose="020B0502040204020203" pitchFamily="34" charset="0"/>
              </a:rPr>
              <a:t>fame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>.</a:t>
            </a:r>
            <a:br>
              <a:rPr lang="pt-BR" sz="2400" cap="none" dirty="0" smtClean="0">
                <a:latin typeface="Bahnschrift SemiBold" panose="020B0502040204020203" pitchFamily="34" charset="0"/>
              </a:rPr>
            </a:br>
            <a:r>
              <a:rPr lang="pt-BR" sz="2400" cap="none" dirty="0" smtClean="0">
                <a:latin typeface="Bahnschrift SemiBold" panose="020B0502040204020203" pitchFamily="34" charset="0"/>
              </a:rPr>
              <a:t/>
            </a:r>
            <a:br>
              <a:rPr lang="pt-BR" sz="2400" cap="none" dirty="0" smtClean="0">
                <a:latin typeface="Bahnschrift SemiBold" panose="020B0502040204020203" pitchFamily="34" charset="0"/>
              </a:rPr>
            </a:br>
            <a:r>
              <a:rPr lang="pt-BR" sz="2400" cap="none" dirty="0" smtClean="0">
                <a:latin typeface="Bahnschrift SemiBold" panose="020B0502040204020203" pitchFamily="34" charset="0"/>
              </a:rPr>
              <a:t>Sente </a:t>
            </a:r>
            <a:r>
              <a:rPr lang="pt-BR" sz="2400" cap="none" dirty="0" err="1" smtClean="0">
                <a:latin typeface="Bahnschrift SemiBold" panose="020B0502040204020203" pitchFamily="34" charset="0"/>
              </a:rPr>
              <a:t>un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> </a:t>
            </a:r>
            <a:r>
              <a:rPr lang="pt-BR" sz="2400" cap="none" dirty="0" err="1" smtClean="0">
                <a:latin typeface="Bahnschrift SemiBold" panose="020B0502040204020203" pitchFamily="34" charset="0"/>
              </a:rPr>
              <a:t>buon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> odore.</a:t>
            </a:r>
            <a:br>
              <a:rPr lang="pt-BR" sz="2400" cap="none" dirty="0" smtClean="0">
                <a:latin typeface="Bahnschrift SemiBold" panose="020B0502040204020203" pitchFamily="34" charset="0"/>
              </a:rPr>
            </a:br>
            <a:r>
              <a:rPr lang="pt-BR" sz="2400" cap="none" dirty="0" smtClean="0">
                <a:latin typeface="Bahnschrift SemiBold" panose="020B0502040204020203" pitchFamily="34" charset="0"/>
              </a:rPr>
              <a:t/>
            </a:r>
            <a:br>
              <a:rPr lang="pt-BR" sz="2400" cap="none" dirty="0" smtClean="0">
                <a:latin typeface="Bahnschrift SemiBold" panose="020B0502040204020203" pitchFamily="34" charset="0"/>
              </a:rPr>
            </a:br>
            <a:r>
              <a:rPr lang="pt-BR" sz="2400" cap="none" dirty="0" smtClean="0">
                <a:latin typeface="Bahnschrift SemiBold" panose="020B0502040204020203" pitchFamily="34" charset="0"/>
              </a:rPr>
              <a:t>Se trova in </a:t>
            </a:r>
            <a:r>
              <a:rPr lang="pt-BR" sz="2400" cap="none" dirty="0" err="1" smtClean="0">
                <a:latin typeface="Bahnschrift SemiBold" panose="020B0502040204020203" pitchFamily="34" charset="0"/>
              </a:rPr>
              <a:t>mezzo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/>
            </a:r>
            <a:br>
              <a:rPr lang="pt-BR" sz="2400" cap="none" dirty="0" smtClean="0">
                <a:latin typeface="Bahnschrift SemiBold" panose="020B0502040204020203" pitchFamily="34" charset="0"/>
              </a:rPr>
            </a:br>
            <a:r>
              <a:rPr lang="pt-BR" sz="2400" cap="none" dirty="0" smtClean="0">
                <a:latin typeface="Bahnschrift SemiBold" panose="020B0502040204020203" pitchFamily="34" charset="0"/>
              </a:rPr>
              <a:t> </a:t>
            </a:r>
            <a:r>
              <a:rPr lang="pt-BR" sz="2400" cap="none" dirty="0" err="1" smtClean="0">
                <a:latin typeface="Bahnschrift SemiBold" panose="020B0502040204020203" pitchFamily="34" charset="0"/>
              </a:rPr>
              <a:t>alla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> via.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/>
            </a:r>
            <a:br>
              <a:rPr lang="pt-BR" sz="2400" cap="none" dirty="0" smtClean="0">
                <a:latin typeface="Bahnschrift SemiBold" panose="020B0502040204020203" pitchFamily="34" charset="0"/>
              </a:rPr>
            </a:br>
            <a:r>
              <a:rPr lang="pt-BR" sz="2400" cap="none" dirty="0">
                <a:latin typeface="Bahnschrift SemiBold" panose="020B0502040204020203" pitchFamily="34" charset="0"/>
              </a:rPr>
              <a:t/>
            </a:r>
            <a:br>
              <a:rPr lang="pt-BR" sz="2400" cap="none" dirty="0">
                <a:latin typeface="Bahnschrift SemiBold" panose="020B0502040204020203" pitchFamily="34" charset="0"/>
              </a:rPr>
            </a:br>
            <a:endParaRPr lang="pt-BR" sz="2400" cap="none" dirty="0">
              <a:latin typeface="Bahnschrift SemiBold" panose="020B0502040204020203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540" y="107941"/>
            <a:ext cx="2286624" cy="110522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964598" y="381825"/>
            <a:ext cx="2223326" cy="55745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1553" y="1383405"/>
            <a:ext cx="6763612" cy="4851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37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orma livre 6">
            <a:extLst>
              <a:ext uri="{FF2B5EF4-FFF2-40B4-BE49-F238E27FC236}">
                <a16:creationId xmlns="" xmlns:a16="http://schemas.microsoft.com/office/drawing/2014/main" id="{C98F4480-8749-4E48-82BB-3A0F2F311E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8" name="Retângulo 77">
            <a:extLst>
              <a:ext uri="{FF2B5EF4-FFF2-40B4-BE49-F238E27FC236}">
                <a16:creationId xmlns="" xmlns:a16="http://schemas.microsoft.com/office/drawing/2014/main" id="{5249F694-12BA-47C4-9FF3-570372F3B9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Retângulo 81">
            <a:extLst>
              <a:ext uri="{FF2B5EF4-FFF2-40B4-BE49-F238E27FC236}">
                <a16:creationId xmlns="" xmlns:a16="http://schemas.microsoft.com/office/drawing/2014/main" id="{FA0382D1-1594-4E3D-842E-04E1E5E757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420" y="1886639"/>
            <a:ext cx="3010410" cy="435356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pt-BR" sz="2400" cap="none" dirty="0" smtClean="0">
                <a:latin typeface="Bahnschrift SemiBold" panose="020B0502040204020203" pitchFamily="34" charset="0"/>
              </a:rPr>
              <a:t>Il </a:t>
            </a:r>
            <a:r>
              <a:rPr lang="pt-BR" sz="2400" cap="none" dirty="0" err="1" smtClean="0">
                <a:latin typeface="Bahnschrift SemiBold" panose="020B0502040204020203" pitchFamily="34" charset="0"/>
              </a:rPr>
              <a:t>Cane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> guarda </a:t>
            </a:r>
            <a:br>
              <a:rPr lang="pt-BR" sz="2400" cap="none" dirty="0" smtClean="0">
                <a:latin typeface="Bahnschrift SemiBold" panose="020B0502040204020203" pitchFamily="34" charset="0"/>
              </a:rPr>
            </a:br>
            <a:r>
              <a:rPr lang="pt-BR" sz="2400" cap="none" dirty="0" smtClean="0">
                <a:latin typeface="Bahnschrift SemiBold" panose="020B0502040204020203" pitchFamily="34" charset="0"/>
              </a:rPr>
              <a:t>una </a:t>
            </a:r>
            <a:r>
              <a:rPr lang="pt-BR" sz="2400" cap="none" dirty="0" err="1" smtClean="0">
                <a:latin typeface="Bahnschrift SemiBold" panose="020B0502040204020203" pitchFamily="34" charset="0"/>
              </a:rPr>
              <a:t>pizzeria</a:t>
            </a:r>
            <a:r>
              <a:rPr lang="pt-BR" sz="2400" cap="none" dirty="0">
                <a:latin typeface="Bahnschrift SemiBold" panose="020B0502040204020203" pitchFamily="34" charset="0"/>
              </a:rPr>
              <a:t> </a:t>
            </a:r>
            <a:r>
              <a:rPr lang="pt-BR" sz="2400" cap="none" dirty="0" err="1" smtClean="0">
                <a:latin typeface="Bahnschrift SemiBold" panose="020B0502040204020203" pitchFamily="34" charset="0"/>
              </a:rPr>
              <a:t>pazientemente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>.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/>
            </a:r>
            <a:br>
              <a:rPr lang="pt-BR" sz="2400" cap="none" dirty="0" smtClean="0">
                <a:latin typeface="Bahnschrift SemiBold" panose="020B0502040204020203" pitchFamily="34" charset="0"/>
              </a:rPr>
            </a:br>
            <a:r>
              <a:rPr lang="pt-BR" sz="2400" cap="none" dirty="0">
                <a:latin typeface="Bahnschrift SemiBold" panose="020B0502040204020203" pitchFamily="34" charset="0"/>
              </a:rPr>
              <a:t/>
            </a:r>
            <a:br>
              <a:rPr lang="pt-BR" sz="2400" cap="none" dirty="0">
                <a:latin typeface="Bahnschrift SemiBold" panose="020B0502040204020203" pitchFamily="34" charset="0"/>
              </a:rPr>
            </a:br>
            <a:r>
              <a:rPr lang="pt-BR" sz="2400" cap="none" dirty="0" smtClean="0">
                <a:latin typeface="Bahnschrift SemiBold" panose="020B0502040204020203" pitchFamily="34" charset="0"/>
              </a:rPr>
              <a:t>La </a:t>
            </a:r>
            <a:r>
              <a:rPr lang="pt-BR" sz="2400" cap="none" dirty="0" err="1" smtClean="0">
                <a:latin typeface="Bahnschrift SemiBold" panose="020B0502040204020203" pitchFamily="34" charset="0"/>
              </a:rPr>
              <a:t>pizzeria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> </a:t>
            </a:r>
            <a:r>
              <a:rPr lang="pt-BR" sz="2400" cap="none" dirty="0" err="1" smtClean="0">
                <a:latin typeface="Bahnschrift SemiBold" panose="020B0502040204020203" pitchFamily="34" charset="0"/>
              </a:rPr>
              <a:t>è</a:t>
            </a:r>
            <a:r>
              <a:rPr lang="pt-BR" sz="2400" cap="none" dirty="0" smtClean="0">
                <a:latin typeface="Bahnschrift SemiBold" panose="020B0502040204020203" pitchFamily="34" charset="0"/>
              </a:rPr>
              <a:t> aperta p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erché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 </a:t>
            </a:r>
            <a:r>
              <a:rPr lang="it-IT" sz="2400" cap="none" dirty="0">
                <a:latin typeface="Bahnschrift SemiBold" panose="020B0502040204020203" pitchFamily="34" charset="0"/>
              </a:rPr>
              <a:t>è ora di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cena 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e molte </a:t>
            </a:r>
            <a:r>
              <a:rPr lang="it-IT" sz="2400" cap="none" dirty="0">
                <a:latin typeface="Bahnschrift SemiBold" panose="020B0502040204020203" pitchFamily="34" charset="0"/>
              </a:rPr>
              <a:t>persone piace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mangiare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 </a:t>
            </a:r>
            <a:r>
              <a:rPr lang="it-IT" sz="2400" cap="none" dirty="0">
                <a:latin typeface="Bahnschrift SemiBold" panose="020B0502040204020203" pitchFamily="34" charset="0"/>
              </a:rPr>
              <a:t>la pizza a quell'ora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. 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pt-BR" sz="2400" cap="none" dirty="0" smtClean="0">
                <a:latin typeface="Bahnschrift SemiBold" panose="020B0502040204020203" pitchFamily="34" charset="0"/>
              </a:rPr>
              <a:t/>
            </a:r>
            <a:br>
              <a:rPr lang="pt-BR" sz="2400" cap="none" dirty="0" smtClean="0">
                <a:latin typeface="Bahnschrift SemiBold" panose="020B0502040204020203" pitchFamily="34" charset="0"/>
              </a:rPr>
            </a:br>
            <a:r>
              <a:rPr lang="pt-BR" sz="2400" cap="none" dirty="0">
                <a:latin typeface="Bahnschrift SemiBold" panose="020B0502040204020203" pitchFamily="34" charset="0"/>
              </a:rPr>
              <a:t/>
            </a:r>
            <a:br>
              <a:rPr lang="pt-BR" sz="2400" cap="none" dirty="0">
                <a:latin typeface="Bahnschrift SemiBold" panose="020B0502040204020203" pitchFamily="34" charset="0"/>
              </a:rPr>
            </a:br>
            <a:r>
              <a:rPr lang="pt-BR" sz="2400" cap="none" dirty="0" smtClean="0">
                <a:latin typeface="Bahnschrift SemiBold" panose="020B0502040204020203" pitchFamily="34" charset="0"/>
              </a:rPr>
              <a:t/>
            </a:r>
            <a:br>
              <a:rPr lang="pt-BR" sz="2400" cap="none" dirty="0" smtClean="0">
                <a:latin typeface="Bahnschrift SemiBold" panose="020B0502040204020203" pitchFamily="34" charset="0"/>
              </a:rPr>
            </a:br>
            <a:r>
              <a:rPr lang="pt-BR" sz="2400" cap="none" dirty="0">
                <a:latin typeface="Bahnschrift SemiBold" panose="020B0502040204020203" pitchFamily="34" charset="0"/>
              </a:rPr>
              <a:t/>
            </a:r>
            <a:br>
              <a:rPr lang="pt-BR" sz="2400" cap="none" dirty="0">
                <a:latin typeface="Bahnschrift SemiBold" panose="020B0502040204020203" pitchFamily="34" charset="0"/>
              </a:rPr>
            </a:br>
            <a:endParaRPr lang="pt-BR" sz="2400" cap="none" dirty="0">
              <a:latin typeface="Bahnschrift SemiBold" panose="020B0502040204020203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91" y="107941"/>
            <a:ext cx="2286624" cy="11052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964598" y="381825"/>
            <a:ext cx="2223326" cy="55745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9425" y="1358387"/>
            <a:ext cx="7576490" cy="513611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6"/>
          <a:srcRect l="57221" t="12461" r="8446" b="9638"/>
          <a:stretch/>
        </p:blipFill>
        <p:spPr>
          <a:xfrm>
            <a:off x="10484428" y="4949072"/>
            <a:ext cx="821747" cy="110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8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orma livre 6">
            <a:extLst>
              <a:ext uri="{FF2B5EF4-FFF2-40B4-BE49-F238E27FC236}">
                <a16:creationId xmlns="" xmlns:a16="http://schemas.microsoft.com/office/drawing/2014/main" id="{C98F4480-8749-4E48-82BB-3A0F2F311E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8" name="Retângulo 77">
            <a:extLst>
              <a:ext uri="{FF2B5EF4-FFF2-40B4-BE49-F238E27FC236}">
                <a16:creationId xmlns="" xmlns:a16="http://schemas.microsoft.com/office/drawing/2014/main" id="{5249F694-12BA-47C4-9FF3-570372F3B9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Retângulo 81">
            <a:extLst>
              <a:ext uri="{FF2B5EF4-FFF2-40B4-BE49-F238E27FC236}">
                <a16:creationId xmlns="" xmlns:a16="http://schemas.microsoft.com/office/drawing/2014/main" id="{FA0382D1-1594-4E3D-842E-04E1E5E757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556" y="1344179"/>
            <a:ext cx="3429246" cy="503136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it-IT" sz="2400" cap="none" dirty="0">
                <a:latin typeface="Bahnschrift SemiBold" panose="020B0502040204020203" pitchFamily="34" charset="0"/>
              </a:rPr>
              <a:t>Ma a quell'ora non c'è nessun cliente nella pizzeria.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/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>
                <a:latin typeface="Bahnschrift SemiBold" panose="020B0502040204020203" pitchFamily="34" charset="0"/>
              </a:rPr>
              <a:t/>
            </a:r>
            <a:br>
              <a:rPr lang="it-IT" sz="2400" cap="none" dirty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Solo </a:t>
            </a:r>
            <a:r>
              <a:rPr lang="it-IT" sz="2400" cap="none" dirty="0">
                <a:latin typeface="Bahnschrift SemiBold" panose="020B0502040204020203" pitchFamily="34" charset="0"/>
              </a:rPr>
              <a:t>un uomo.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/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>
                <a:latin typeface="Bahnschrift SemiBold" panose="020B0502040204020203" pitchFamily="34" charset="0"/>
              </a:rPr>
              <a:t/>
            </a:r>
            <a:br>
              <a:rPr lang="it-IT" sz="2400" cap="none" dirty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Sembra </a:t>
            </a:r>
            <a:r>
              <a:rPr lang="it-IT" sz="2400" cap="none" dirty="0">
                <a:latin typeface="Bahnschrift SemiBold" panose="020B0502040204020203" pitchFamily="34" charset="0"/>
              </a:rPr>
              <a:t>un uomo molto gentile.</a:t>
            </a:r>
            <a:r>
              <a:rPr lang="pt-BR" sz="2400" cap="none" dirty="0">
                <a:latin typeface="Bahnschrift SemiBold" panose="020B0502040204020203" pitchFamily="34" charset="0"/>
              </a:rPr>
              <a:t/>
            </a:r>
            <a:br>
              <a:rPr lang="pt-BR" sz="2400" cap="none" dirty="0">
                <a:latin typeface="Bahnschrift SemiBold" panose="020B0502040204020203" pitchFamily="34" charset="0"/>
              </a:rPr>
            </a:br>
            <a:r>
              <a:rPr lang="pt-BR" sz="2400" cap="none" dirty="0" smtClean="0">
                <a:latin typeface="Bahnschrift SemiBold" panose="020B0502040204020203" pitchFamily="34" charset="0"/>
              </a:rPr>
              <a:t/>
            </a:r>
            <a:br>
              <a:rPr lang="pt-BR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>
                <a:latin typeface="Bahnschrift SemiBold" panose="020B0502040204020203" pitchFamily="34" charset="0"/>
              </a:rPr>
              <a:t>Lui lavora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/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in </a:t>
            </a:r>
            <a:r>
              <a:rPr lang="it-IT" sz="2400" cap="none" dirty="0">
                <a:latin typeface="Bahnschrift SemiBold" panose="020B0502040204020203" pitchFamily="34" charset="0"/>
              </a:rPr>
              <a:t>quel posto da moltissimo tempo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.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>
                <a:latin typeface="Bahnschrift SemiBold" panose="020B0502040204020203" pitchFamily="34" charset="0"/>
              </a:rPr>
              <a:t/>
            </a:r>
            <a:br>
              <a:rPr lang="it-IT" sz="2400" cap="none" dirty="0">
                <a:latin typeface="Bahnschrift SemiBold" panose="020B0502040204020203" pitchFamily="34" charset="0"/>
              </a:rPr>
            </a:br>
            <a:r>
              <a:rPr lang="it-IT" sz="2400" cap="none" dirty="0">
                <a:latin typeface="Bahnschrift SemiBold" panose="020B0502040204020203" pitchFamily="34" charset="0"/>
              </a:rPr>
              <a:t>E in tutto questo tempo, ha visto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/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di </a:t>
            </a:r>
            <a:r>
              <a:rPr lang="it-IT" sz="2400" cap="none" dirty="0">
                <a:latin typeface="Bahnschrift SemiBold" panose="020B0502040204020203" pitchFamily="34" charset="0"/>
              </a:rPr>
              <a:t>tutto.</a:t>
            </a:r>
            <a:r>
              <a:rPr lang="it-IT" sz="2400" cap="none" dirty="0">
                <a:latin typeface="Bahnschrift SemiBold" panose="020B0502040204020203" pitchFamily="34" charset="0"/>
              </a:rPr>
              <a:t/>
            </a:r>
            <a:br>
              <a:rPr lang="it-IT" sz="2400" cap="none" dirty="0">
                <a:latin typeface="Bahnschrift SemiBold" panose="020B0502040204020203" pitchFamily="34" charset="0"/>
              </a:rPr>
            </a:br>
            <a:r>
              <a:rPr lang="pt-BR" sz="2400" cap="none" dirty="0" smtClean="0">
                <a:latin typeface="Bahnschrift SemiBold" panose="020B0502040204020203" pitchFamily="34" charset="0"/>
              </a:rPr>
              <a:t/>
            </a:r>
            <a:br>
              <a:rPr lang="pt-BR" sz="2400" cap="none" dirty="0" smtClean="0">
                <a:latin typeface="Bahnschrift SemiBold" panose="020B0502040204020203" pitchFamily="34" charset="0"/>
              </a:rPr>
            </a:br>
            <a:r>
              <a:rPr lang="pt-BR" sz="2400" cap="none" dirty="0">
                <a:latin typeface="Bahnschrift SemiBold" panose="020B0502040204020203" pitchFamily="34" charset="0"/>
              </a:rPr>
              <a:t/>
            </a:r>
            <a:br>
              <a:rPr lang="pt-BR" sz="2400" cap="none" dirty="0">
                <a:latin typeface="Bahnschrift SemiBold" panose="020B0502040204020203" pitchFamily="34" charset="0"/>
              </a:rPr>
            </a:br>
            <a:r>
              <a:rPr lang="pt-BR" sz="2400" cap="none" dirty="0">
                <a:latin typeface="Bahnschrift SemiBold" panose="020B0502040204020203" pitchFamily="34" charset="0"/>
              </a:rPr>
              <a:t/>
            </a:r>
            <a:br>
              <a:rPr lang="pt-BR" sz="2400" cap="none" dirty="0">
                <a:latin typeface="Bahnschrift SemiBold" panose="020B0502040204020203" pitchFamily="34" charset="0"/>
              </a:rPr>
            </a:br>
            <a:r>
              <a:rPr lang="pt-BR" sz="2400" cap="none" dirty="0" smtClean="0">
                <a:latin typeface="Bahnschrift SemiBold" panose="020B0502040204020203" pitchFamily="34" charset="0"/>
              </a:rPr>
              <a:t/>
            </a:r>
            <a:br>
              <a:rPr lang="pt-BR" sz="2400" cap="none" dirty="0" smtClean="0">
                <a:latin typeface="Bahnschrift SemiBold" panose="020B0502040204020203" pitchFamily="34" charset="0"/>
              </a:rPr>
            </a:br>
            <a:r>
              <a:rPr lang="pt-BR" sz="2400" cap="none" dirty="0">
                <a:latin typeface="Bahnschrift SemiBold" panose="020B0502040204020203" pitchFamily="34" charset="0"/>
              </a:rPr>
              <a:t/>
            </a:r>
            <a:br>
              <a:rPr lang="pt-BR" sz="2400" cap="none" dirty="0">
                <a:latin typeface="Bahnschrift SemiBold" panose="020B0502040204020203" pitchFamily="34" charset="0"/>
              </a:rPr>
            </a:br>
            <a:endParaRPr lang="pt-BR" sz="2400" cap="none" dirty="0">
              <a:latin typeface="Bahnschrift SemiBold" panose="020B0502040204020203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181" y="107941"/>
            <a:ext cx="2286624" cy="11052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964598" y="381825"/>
            <a:ext cx="2223326" cy="55745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7305" y="1350962"/>
            <a:ext cx="7048500" cy="4902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015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orma livre 6">
            <a:extLst>
              <a:ext uri="{FF2B5EF4-FFF2-40B4-BE49-F238E27FC236}">
                <a16:creationId xmlns="" xmlns:a16="http://schemas.microsoft.com/office/drawing/2014/main" id="{C98F4480-8749-4E48-82BB-3A0F2F311E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8" name="Retângulo 77">
            <a:extLst>
              <a:ext uri="{FF2B5EF4-FFF2-40B4-BE49-F238E27FC236}">
                <a16:creationId xmlns="" xmlns:a16="http://schemas.microsoft.com/office/drawing/2014/main" id="{5249F694-12BA-47C4-9FF3-570372F3B9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Retângulo 81">
            <a:extLst>
              <a:ext uri="{FF2B5EF4-FFF2-40B4-BE49-F238E27FC236}">
                <a16:creationId xmlns="" xmlns:a16="http://schemas.microsoft.com/office/drawing/2014/main" id="{FA0382D1-1594-4E3D-842E-04E1E5E757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705" y="1768649"/>
            <a:ext cx="3191766" cy="390989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it-IT" sz="2400" cap="none" dirty="0">
                <a:latin typeface="Bahnschrift SemiBold" panose="020B0502040204020203" pitchFamily="34" charset="0"/>
              </a:rPr>
              <a:t>Il cane entra nella pizzeria molto lentamente... molto tranquillamente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.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>
                <a:latin typeface="Bahnschrift SemiBold" panose="020B0502040204020203" pitchFamily="34" charset="0"/>
              </a:rPr>
              <a:t/>
            </a:r>
            <a:br>
              <a:rPr lang="it-IT" sz="2400" cap="none" dirty="0">
                <a:latin typeface="Bahnschrift SemiBold" panose="020B0502040204020203" pitchFamily="34" charset="0"/>
              </a:rPr>
            </a:br>
            <a:r>
              <a:rPr lang="it-IT" sz="2400" cap="none" dirty="0">
                <a:latin typeface="Bahnschrift SemiBold" panose="020B0502040204020203" pitchFamily="34" charset="0"/>
              </a:rPr>
              <a:t>Guarda le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pizze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 </a:t>
            </a:r>
            <a:r>
              <a:rPr lang="it-IT" sz="2400" cap="none" dirty="0">
                <a:latin typeface="Bahnschrift SemiBold" panose="020B0502040204020203" pitchFamily="34" charset="0"/>
              </a:rPr>
              <a:t>sul bancone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/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della </a:t>
            </a:r>
            <a:r>
              <a:rPr lang="it-IT" sz="2400" cap="none" dirty="0">
                <a:latin typeface="Bahnschrift SemiBold" panose="020B0502040204020203" pitchFamily="34" charset="0"/>
              </a:rPr>
              <a:t>pizzeria.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/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>
                <a:latin typeface="Bahnschrift SemiBold" panose="020B0502040204020203" pitchFamily="34" charset="0"/>
              </a:rPr>
              <a:t/>
            </a:r>
            <a:br>
              <a:rPr lang="it-IT" sz="2400" cap="none" dirty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Sono </a:t>
            </a:r>
            <a:r>
              <a:rPr lang="it-IT" sz="2400" cap="none" dirty="0">
                <a:latin typeface="Bahnschrift SemiBold" panose="020B0502040204020203" pitchFamily="34" charset="0"/>
              </a:rPr>
              <a:t>pizze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grandi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 </a:t>
            </a:r>
            <a:r>
              <a:rPr lang="it-IT" sz="2400" cap="none" dirty="0">
                <a:latin typeface="Bahnschrift SemiBold" panose="020B0502040204020203" pitchFamily="34" charset="0"/>
              </a:rPr>
              <a:t>e già tagliate.</a:t>
            </a:r>
            <a:endParaRPr lang="pt-BR" sz="2400" cap="none" dirty="0">
              <a:latin typeface="Bahnschrift SemiBold" panose="020B0502040204020203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91" y="107941"/>
            <a:ext cx="2286624" cy="11052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964598" y="381825"/>
            <a:ext cx="2223326" cy="55745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9151" y="1296905"/>
            <a:ext cx="7266764" cy="5471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6"/>
          <a:srcRect l="20923" t="6804" r="33653" b="5184"/>
          <a:stretch/>
        </p:blipFill>
        <p:spPr>
          <a:xfrm>
            <a:off x="5195438" y="4682836"/>
            <a:ext cx="1559492" cy="216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0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orma livre 6">
            <a:extLst>
              <a:ext uri="{FF2B5EF4-FFF2-40B4-BE49-F238E27FC236}">
                <a16:creationId xmlns="" xmlns:a16="http://schemas.microsoft.com/office/drawing/2014/main" id="{C98F4480-8749-4E48-82BB-3A0F2F311E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8" name="Retângulo 77">
            <a:extLst>
              <a:ext uri="{FF2B5EF4-FFF2-40B4-BE49-F238E27FC236}">
                <a16:creationId xmlns="" xmlns:a16="http://schemas.microsoft.com/office/drawing/2014/main" id="{5249F694-12BA-47C4-9FF3-570372F3B9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Retângulo 81">
            <a:extLst>
              <a:ext uri="{FF2B5EF4-FFF2-40B4-BE49-F238E27FC236}">
                <a16:creationId xmlns="" xmlns:a16="http://schemas.microsoft.com/office/drawing/2014/main" id="{FA0382D1-1594-4E3D-842E-04E1E5E757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437" y="2297438"/>
            <a:ext cx="3320008" cy="359536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it-IT" sz="2400" cap="none" dirty="0">
                <a:latin typeface="Bahnschrift SemiBold" panose="020B0502040204020203" pitchFamily="34" charset="0"/>
              </a:rPr>
              <a:t>Il cane è seduto vicino al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bancone 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e osserva </a:t>
            </a:r>
            <a:r>
              <a:rPr lang="it-IT" sz="2400" cap="none" dirty="0">
                <a:latin typeface="Bahnschrift SemiBold" panose="020B0502040204020203" pitchFamily="34" charset="0"/>
              </a:rPr>
              <a:t>la pizza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/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e </a:t>
            </a:r>
            <a:r>
              <a:rPr lang="it-IT" sz="2400" cap="none" dirty="0">
                <a:latin typeface="Bahnschrift SemiBold" panose="020B0502040204020203" pitchFamily="34" charset="0"/>
              </a:rPr>
              <a:t>l'uomo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dietro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 il balcone.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/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Tira </a:t>
            </a:r>
            <a:r>
              <a:rPr lang="it-IT" sz="2400" cap="none" dirty="0">
                <a:latin typeface="Bahnschrift SemiBold" panose="020B0502040204020203" pitchFamily="34" charset="0"/>
              </a:rPr>
              <a:t>fuori la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lingua.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/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>
                <a:latin typeface="Bahnschrift SemiBold" panose="020B0502040204020203" pitchFamily="34" charset="0"/>
              </a:rPr>
              <a:t>Muove la coda dolcemente...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Amichevolmente.</a:t>
            </a:r>
            <a:endParaRPr lang="pt-BR" sz="2400" cap="none" dirty="0">
              <a:latin typeface="Bahnschrift SemiBold" panose="020B0502040204020203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90" y="107941"/>
            <a:ext cx="2286624" cy="11052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964598" y="381825"/>
            <a:ext cx="2223326" cy="55745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7057" y="1387523"/>
            <a:ext cx="6938857" cy="5382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8606" y="4806490"/>
            <a:ext cx="1464686" cy="196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0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orma livre 6">
            <a:extLst>
              <a:ext uri="{FF2B5EF4-FFF2-40B4-BE49-F238E27FC236}">
                <a16:creationId xmlns="" xmlns:a16="http://schemas.microsoft.com/office/drawing/2014/main" id="{C98F4480-8749-4E48-82BB-3A0F2F311E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8" name="Retângulo 77">
            <a:extLst>
              <a:ext uri="{FF2B5EF4-FFF2-40B4-BE49-F238E27FC236}">
                <a16:creationId xmlns="" xmlns:a16="http://schemas.microsoft.com/office/drawing/2014/main" id="{5249F694-12BA-47C4-9FF3-570372F3B9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Retângulo 81">
            <a:extLst>
              <a:ext uri="{FF2B5EF4-FFF2-40B4-BE49-F238E27FC236}">
                <a16:creationId xmlns="" xmlns:a16="http://schemas.microsoft.com/office/drawing/2014/main" id="{FA0382D1-1594-4E3D-842E-04E1E5E757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134" y="1809212"/>
            <a:ext cx="3826557" cy="416671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it-IT" sz="2400" cap="none" dirty="0">
                <a:latin typeface="Bahnschrift SemiBold" panose="020B0502040204020203" pitchFamily="34" charset="0"/>
              </a:rPr>
              <a:t>L'uomo sorride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/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al </a:t>
            </a:r>
            <a:r>
              <a:rPr lang="it-IT" sz="2400" cap="none" dirty="0">
                <a:latin typeface="Bahnschrift SemiBold" panose="020B0502040204020203" pitchFamily="34" charset="0"/>
              </a:rPr>
              <a:t>cagnolino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.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>
                <a:latin typeface="Bahnschrift SemiBold" panose="020B0502040204020203" pitchFamily="34" charset="0"/>
              </a:rPr>
              <a:t/>
            </a:r>
            <a:br>
              <a:rPr lang="it-IT" sz="2400" cap="none" dirty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Trova </a:t>
            </a:r>
            <a:r>
              <a:rPr lang="it-IT" sz="2400" cap="none" dirty="0">
                <a:latin typeface="Bahnschrift SemiBold" panose="020B0502040204020203" pitchFamily="34" charset="0"/>
              </a:rPr>
              <a:t>il cagnolino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/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molto </a:t>
            </a:r>
            <a:r>
              <a:rPr lang="it-IT" sz="2400" cap="none" dirty="0">
                <a:latin typeface="Bahnschrift SemiBold" panose="020B0502040204020203" pitchFamily="34" charset="0"/>
              </a:rPr>
              <a:t>carino e capisce che ha fame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.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>
                <a:latin typeface="Bahnschrift SemiBold" panose="020B0502040204020203" pitchFamily="34" charset="0"/>
              </a:rPr>
              <a:t/>
            </a:r>
            <a:br>
              <a:rPr lang="it-IT" sz="2400" cap="none" dirty="0">
                <a:latin typeface="Bahnschrift SemiBold" panose="020B0502040204020203" pitchFamily="34" charset="0"/>
              </a:rPr>
            </a:br>
            <a:r>
              <a:rPr lang="it-IT" sz="2400" cap="none" dirty="0">
                <a:latin typeface="Bahnschrift SemiBold" panose="020B0502040204020203" pitchFamily="34" charset="0"/>
              </a:rPr>
              <a:t>Quell'uomo,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/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forte </a:t>
            </a:r>
            <a:r>
              <a:rPr lang="it-IT" sz="2400" cap="none" dirty="0">
                <a:latin typeface="Bahnschrift SemiBold" panose="020B0502040204020203" pitchFamily="34" charset="0"/>
              </a:rPr>
              <a:t>dell'esperienza maturata negli anni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,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 </a:t>
            </a:r>
            <a:r>
              <a:rPr lang="it-IT" sz="2400" cap="none" dirty="0">
                <a:latin typeface="Bahnschrift SemiBold" panose="020B0502040204020203" pitchFamily="34" charset="0"/>
              </a:rPr>
              <a:t>sa quanto sia difficile la vita per un cane senza padrone.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/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>
                <a:latin typeface="Bahnschrift SemiBold" panose="020B0502040204020203" pitchFamily="34" charset="0"/>
              </a:rPr>
              <a:t/>
            </a:r>
            <a:br>
              <a:rPr lang="it-IT" sz="2400" cap="none" dirty="0">
                <a:latin typeface="Bahnschrift SemiBold" panose="020B0502040204020203" pitchFamily="34" charset="0"/>
              </a:rPr>
            </a:br>
            <a:endParaRPr lang="pt-BR" sz="2400" cap="none" dirty="0">
              <a:latin typeface="Bahnschrift SemiBold" panose="020B0502040204020203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91" y="107941"/>
            <a:ext cx="2286624" cy="11052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964598" y="381825"/>
            <a:ext cx="2223326" cy="55745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1885" y="1386320"/>
            <a:ext cx="6484030" cy="4802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476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orma livre 6">
            <a:extLst>
              <a:ext uri="{FF2B5EF4-FFF2-40B4-BE49-F238E27FC236}">
                <a16:creationId xmlns="" xmlns:a16="http://schemas.microsoft.com/office/drawing/2014/main" id="{C98F4480-8749-4E48-82BB-3A0F2F311E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8" name="Retângulo 77">
            <a:extLst>
              <a:ext uri="{FF2B5EF4-FFF2-40B4-BE49-F238E27FC236}">
                <a16:creationId xmlns="" xmlns:a16="http://schemas.microsoft.com/office/drawing/2014/main" id="{5249F694-12BA-47C4-9FF3-570372F3B9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Retângulo 81">
            <a:extLst>
              <a:ext uri="{FF2B5EF4-FFF2-40B4-BE49-F238E27FC236}">
                <a16:creationId xmlns="" xmlns:a16="http://schemas.microsoft.com/office/drawing/2014/main" id="{FA0382D1-1594-4E3D-842E-04E1E5E757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516" y="1908316"/>
            <a:ext cx="3797337" cy="379052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it-IT" sz="2400" cap="none" dirty="0">
                <a:latin typeface="Bahnschrift SemiBold" panose="020B0502040204020203" pitchFamily="34" charset="0"/>
              </a:rPr>
              <a:t>Poi, l'uomo apre la porta a vetri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/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del </a:t>
            </a:r>
            <a:r>
              <a:rPr lang="it-IT" sz="2400" cap="none" dirty="0">
                <a:latin typeface="Bahnschrift SemiBold" panose="020B0502040204020203" pitchFamily="34" charset="0"/>
              </a:rPr>
              <a:t>bancone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.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>
                <a:latin typeface="Bahnschrift SemiBold" panose="020B0502040204020203" pitchFamily="34" charset="0"/>
              </a:rPr>
              <a:t/>
            </a:r>
            <a:br>
              <a:rPr lang="it-IT" sz="2400" cap="none" dirty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Il </a:t>
            </a:r>
            <a:r>
              <a:rPr lang="it-IT" sz="2400" cap="none" dirty="0">
                <a:latin typeface="Bahnschrift SemiBold" panose="020B0502040204020203" pitchFamily="34" charset="0"/>
              </a:rPr>
              <a:t>cagnolino capisce quell'uomo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.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>
                <a:latin typeface="Bahnschrift SemiBold" panose="020B0502040204020203" pitchFamily="34" charset="0"/>
              </a:rPr>
              <a:t/>
            </a:r>
            <a:br>
              <a:rPr lang="it-IT" sz="2400" cap="none" dirty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E </a:t>
            </a:r>
            <a:r>
              <a:rPr lang="it-IT" sz="2400" cap="none" dirty="0">
                <a:latin typeface="Bahnschrift SemiBold" panose="020B0502040204020203" pitchFamily="34" charset="0"/>
              </a:rPr>
              <a:t>in quel momento magico, l'uomo prende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una </a:t>
            </a:r>
            <a:r>
              <a:rPr lang="it-IT" sz="2400" cap="none" dirty="0">
                <a:latin typeface="Bahnschrift SemiBold" panose="020B0502040204020203" pitchFamily="34" charset="0"/>
              </a:rPr>
              <a:t>fetta di pizza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/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più grande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 </a:t>
            </a:r>
            <a:r>
              <a:rPr lang="it-IT" sz="2400" cap="none" dirty="0">
                <a:latin typeface="Bahnschrift SemiBold" panose="020B0502040204020203" pitchFamily="34" charset="0"/>
              </a:rPr>
              <a:t>dalla vetrina...</a:t>
            </a:r>
            <a:endParaRPr lang="pt-BR" sz="2400" cap="none" dirty="0">
              <a:latin typeface="Bahnschrift SemiBold" panose="020B0502040204020203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91" y="107941"/>
            <a:ext cx="2286624" cy="11052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964598" y="381825"/>
            <a:ext cx="2223326" cy="55745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3474" y="1482641"/>
            <a:ext cx="6772440" cy="4695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472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orma livre 6">
            <a:extLst>
              <a:ext uri="{FF2B5EF4-FFF2-40B4-BE49-F238E27FC236}">
                <a16:creationId xmlns="" xmlns:a16="http://schemas.microsoft.com/office/drawing/2014/main" id="{C98F4480-8749-4E48-82BB-3A0F2F311E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8" name="Retângulo 77">
            <a:extLst>
              <a:ext uri="{FF2B5EF4-FFF2-40B4-BE49-F238E27FC236}">
                <a16:creationId xmlns="" xmlns:a16="http://schemas.microsoft.com/office/drawing/2014/main" id="{5249F694-12BA-47C4-9FF3-570372F3B9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Retângulo 81">
            <a:extLst>
              <a:ext uri="{FF2B5EF4-FFF2-40B4-BE49-F238E27FC236}">
                <a16:creationId xmlns="" xmlns:a16="http://schemas.microsoft.com/office/drawing/2014/main" id="{FA0382D1-1594-4E3D-842E-04E1E5E757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446" y="1552943"/>
            <a:ext cx="3792129" cy="476472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it-IT" sz="2400" cap="none" dirty="0">
                <a:latin typeface="Bahnschrift SemiBold" panose="020B0502040204020203" pitchFamily="34" charset="0"/>
              </a:rPr>
              <a:t/>
            </a:r>
            <a:br>
              <a:rPr lang="it-IT" sz="2400" cap="none" dirty="0">
                <a:latin typeface="Bahnschrift SemiBold" panose="020B0502040204020203" pitchFamily="34" charset="0"/>
              </a:rPr>
            </a:br>
            <a:r>
              <a:rPr lang="it-IT" sz="2400" cap="none" dirty="0">
                <a:latin typeface="Bahnschrift SemiBold" panose="020B0502040204020203" pitchFamily="34" charset="0"/>
              </a:rPr>
              <a:t>L'uomo dà quel pezzo al cagnolino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.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>
                <a:latin typeface="Bahnschrift SemiBold" panose="020B0502040204020203" pitchFamily="34" charset="0"/>
              </a:rPr>
              <a:t/>
            </a:r>
            <a:br>
              <a:rPr lang="it-IT" sz="2400" cap="none" dirty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Allora </a:t>
            </a:r>
            <a:r>
              <a:rPr lang="it-IT" sz="2400" cap="none" dirty="0">
                <a:latin typeface="Bahnschrift SemiBold" panose="020B0502040204020203" pitchFamily="34" charset="0"/>
              </a:rPr>
              <a:t>il cagnolino prende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felicemente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 </a:t>
            </a:r>
            <a:r>
              <a:rPr lang="it-IT" sz="2400" cap="none" dirty="0">
                <a:latin typeface="Bahnschrift SemiBold" panose="020B0502040204020203" pitchFamily="34" charset="0"/>
              </a:rPr>
              <a:t>la pizza.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/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/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La </a:t>
            </a:r>
            <a:r>
              <a:rPr lang="it-IT" sz="2400" cap="none" dirty="0">
                <a:latin typeface="Bahnschrift SemiBold" panose="020B0502040204020203" pitchFamily="34" charset="0"/>
              </a:rPr>
              <a:t>mangia tutta lì,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/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sul </a:t>
            </a:r>
            <a:r>
              <a:rPr lang="it-IT" sz="2400" cap="none" dirty="0">
                <a:latin typeface="Bahnschrift SemiBold" panose="020B0502040204020203" pitchFamily="34" charset="0"/>
              </a:rPr>
              <a:t>posto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.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>
                <a:latin typeface="Bahnschrift SemiBold" panose="020B0502040204020203" pitchFamily="34" charset="0"/>
              </a:rPr>
              <a:t/>
            </a:r>
            <a:br>
              <a:rPr lang="it-IT" sz="2400" cap="none" dirty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E scodinzola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 </a:t>
            </a:r>
            <a:r>
              <a:rPr lang="it-IT" sz="2400" cap="none" dirty="0">
                <a:latin typeface="Bahnschrift SemiBold" panose="020B0502040204020203" pitchFamily="34" charset="0"/>
              </a:rPr>
              <a:t>di </a:t>
            </a:r>
            <a:r>
              <a:rPr lang="it-IT" sz="2400" cap="none" dirty="0" smtClean="0">
                <a:latin typeface="Bahnschrift SemiBold" panose="020B0502040204020203" pitchFamily="34" charset="0"/>
              </a:rPr>
              <a:t>nuovo</a:t>
            </a:r>
            <a:br>
              <a:rPr lang="it-IT" sz="2400" cap="none" dirty="0" smtClean="0">
                <a:latin typeface="Bahnschrift SemiBold" panose="020B0502040204020203" pitchFamily="34" charset="0"/>
              </a:rPr>
            </a:br>
            <a:r>
              <a:rPr lang="it-IT" sz="2400" cap="none" dirty="0" smtClean="0">
                <a:latin typeface="Bahnschrift SemiBold" panose="020B0502040204020203" pitchFamily="34" charset="0"/>
              </a:rPr>
              <a:t> la sua coda </a:t>
            </a:r>
            <a:r>
              <a:rPr lang="it-IT" sz="2400" cap="none" dirty="0">
                <a:latin typeface="Bahnschrift SemiBold" panose="020B0502040204020203" pitchFamily="34" charset="0"/>
              </a:rPr>
              <a:t>di ringraziamento.</a:t>
            </a:r>
            <a:endParaRPr lang="pt-BR" sz="2400" cap="none" dirty="0">
              <a:latin typeface="Bahnschrift SemiBold" panose="020B0502040204020203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91" y="107941"/>
            <a:ext cx="2286624" cy="11052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964598" y="381825"/>
            <a:ext cx="2223326" cy="55745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8123" y="1358178"/>
            <a:ext cx="6887792" cy="5305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599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lo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C64FCEF-5D02-4451-89DD-C5055544A8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ED409D-D761-44D8-8125-D888C04D1B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3B9E78-595F-41AA-B8FF-1657B24A64F3}">
  <ds:schemaRefs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16c05727-aa75-4e4a-9b5f-8a80a1165891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 de selo de creche</Template>
  <TotalTime>0</TotalTime>
  <Words>80</Words>
  <Application>Microsoft Office PowerPoint</Application>
  <PresentationFormat>Widescreen</PresentationFormat>
  <Paragraphs>24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Arial</vt:lpstr>
      <vt:lpstr>Bahnschrift SemiBold</vt:lpstr>
      <vt:lpstr>Bauhaus 93</vt:lpstr>
      <vt:lpstr>Calibri</vt:lpstr>
      <vt:lpstr>Gill Sans MT</vt:lpstr>
      <vt:lpstr>Impact</vt:lpstr>
      <vt:lpstr>Selo</vt:lpstr>
      <vt:lpstr>UNA  GIORNATA Di un CANE italiano</vt:lpstr>
      <vt:lpstr>C’è un cane nella  strada.  Questo cane non ha nome perchè è un cane randagio.  Il cane ha fame,  molta fame.  Sente un buon odore.  Se trova in mezzo  alla via.  </vt:lpstr>
      <vt:lpstr>Il Cane guarda  una pizzeria pazientemente.  La pizzeria è aperta perché  è ora di cena  e molte persone piace mangiare  la pizza a quell'ora.      </vt:lpstr>
      <vt:lpstr>Ma a quell'ora non c'è nessun cliente nella pizzeria.   Solo un uomo.   Sembra un uomo molto gentile.  Lui lavora  in quel posto da moltissimo tempo.  E in tutto questo tempo, ha visto  di tutto.      </vt:lpstr>
      <vt:lpstr>Il cane entra nella pizzeria molto lentamente... molto tranquillamente.  Guarda le pizze  sul bancone  della pizzeria.   Sono pizze grandi  e già tagliate.</vt:lpstr>
      <vt:lpstr>Il cane è seduto vicino al bancone  e osserva la pizza  e l'uomo dietro  il balcone.  Tira fuori la lingua.  Muove la coda dolcemente... Amichevolmente.</vt:lpstr>
      <vt:lpstr>L'uomo sorride  al cagnolino.  Trova il cagnolino  molto carino e capisce che ha fame.  Quell'uomo,  forte dell'esperienza maturata negli anni,  sa quanto sia difficile la vita per un cane senza padrone.  </vt:lpstr>
      <vt:lpstr>Poi, l'uomo apre la porta a vetri  del bancone.  Il cagnolino capisce quell'uomo.  E in quel momento magico, l'uomo prende una fetta di pizza  più grande  dalla vetrina...</vt:lpstr>
      <vt:lpstr> L'uomo dà quel pezzo al cagnolino.  Allora il cagnolino prende felicemente  la pizza.   La mangia tutta lì,  sul posto.  E scodinzola  di nuovo  la sua coda di ringraziamento.</vt:lpstr>
      <vt:lpstr>Il cane finisce di mangiare la pizza,   beve anche  un po' d'acqua.   Beve con gusto.  Poi, esce dalla pizzeria con la pancia piena.  Trova un albero vicino alla pizzeria e si sdraia sotto di esso. </vt:lpstr>
      <vt:lpstr>E si addormenta, soddisfatto di  aver pranzato.  Dopotutto, è molto piacevole fare un pisolino dopo  un buon pasto.  La vita è stata  buona con lui.  È un cane randagio...  Ma felice.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2026-04-28T13:25:05Z</dcterms:created>
  <dcterms:modified xsi:type="dcterms:W3CDTF">2026-05-21T18:48:10Z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