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3" y="902155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PREPOSIZIONI ‘A’ e ‘IN’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570852" y="1991877"/>
            <a:ext cx="5562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Quando se </a:t>
            </a:r>
            <a:r>
              <a:rPr lang="pt-BR" dirty="0" err="1" smtClean="0"/>
              <a:t>usano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Preposizioni</a:t>
            </a:r>
            <a:r>
              <a:rPr lang="pt-BR" dirty="0" smtClean="0"/>
              <a:t>  A e IN:</a:t>
            </a:r>
          </a:p>
          <a:p>
            <a:endParaRPr lang="pt-BR" dirty="0"/>
          </a:p>
          <a:p>
            <a:r>
              <a:rPr lang="pt-BR" b="1" dirty="0" smtClean="0"/>
              <a:t>La </a:t>
            </a:r>
            <a:r>
              <a:rPr lang="pt-BR" b="1" dirty="0" err="1" smtClean="0"/>
              <a:t>Preposizione</a:t>
            </a:r>
            <a:r>
              <a:rPr lang="pt-BR" b="1" dirty="0" smtClean="0"/>
              <a:t> “A” </a:t>
            </a:r>
            <a:r>
              <a:rPr lang="pt-BR" b="1" dirty="0" err="1" smtClean="0"/>
              <a:t>è</a:t>
            </a:r>
            <a:r>
              <a:rPr lang="pt-BR" b="1" dirty="0" smtClean="0"/>
              <a:t> </a:t>
            </a:r>
            <a:r>
              <a:rPr lang="pt-BR" b="1" dirty="0" err="1" smtClean="0"/>
              <a:t>usata</a:t>
            </a:r>
            <a:r>
              <a:rPr lang="pt-BR" b="1" dirty="0" smtClean="0"/>
              <a:t> prima dei </a:t>
            </a:r>
            <a:r>
              <a:rPr lang="pt-BR" b="1" dirty="0" err="1" smtClean="0"/>
              <a:t>nomi</a:t>
            </a:r>
            <a:r>
              <a:rPr lang="pt-BR" b="1" dirty="0" smtClean="0"/>
              <a:t> dele </a:t>
            </a:r>
            <a:r>
              <a:rPr lang="pt-BR" b="1" dirty="0" err="1" smtClean="0"/>
              <a:t>città</a:t>
            </a:r>
            <a:r>
              <a:rPr lang="pt-BR" b="1" dirty="0" smtClean="0"/>
              <a:t>: </a:t>
            </a:r>
          </a:p>
          <a:p>
            <a:r>
              <a:rPr lang="pt-BR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Esempio</a:t>
            </a:r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 smtClean="0"/>
              <a:t>Abito </a:t>
            </a:r>
            <a:r>
              <a:rPr lang="pt-BR" b="1" dirty="0" smtClean="0"/>
              <a:t>a</a:t>
            </a:r>
            <a:r>
              <a:rPr lang="pt-BR" dirty="0" smtClean="0"/>
              <a:t> </a:t>
            </a:r>
            <a:r>
              <a:rPr lang="pt-BR" dirty="0" err="1" smtClean="0"/>
              <a:t>Parigi</a:t>
            </a:r>
            <a:endParaRPr lang="pt-BR" dirty="0" smtClean="0"/>
          </a:p>
          <a:p>
            <a:r>
              <a:rPr lang="pt-BR" dirty="0" err="1" smtClean="0"/>
              <a:t>Viviamo</a:t>
            </a:r>
            <a:r>
              <a:rPr lang="pt-BR" dirty="0" smtClean="0"/>
              <a:t> </a:t>
            </a:r>
            <a:r>
              <a:rPr lang="pt-BR" b="1" dirty="0" smtClean="0"/>
              <a:t>a</a:t>
            </a:r>
            <a:r>
              <a:rPr lang="pt-BR" dirty="0" smtClean="0"/>
              <a:t> </a:t>
            </a:r>
            <a:r>
              <a:rPr lang="pt-BR" dirty="0" err="1" smtClean="0"/>
              <a:t>Londra</a:t>
            </a:r>
            <a:endParaRPr lang="pt-BR" dirty="0" smtClean="0"/>
          </a:p>
          <a:p>
            <a:r>
              <a:rPr lang="pt-BR" dirty="0" smtClean="0"/>
              <a:t>Sono </a:t>
            </a:r>
            <a:r>
              <a:rPr lang="pt-BR" b="1" dirty="0" smtClean="0"/>
              <a:t>a</a:t>
            </a:r>
            <a:r>
              <a:rPr lang="pt-BR" dirty="0" smtClean="0"/>
              <a:t> Roma</a:t>
            </a:r>
          </a:p>
          <a:p>
            <a:r>
              <a:rPr lang="pt-BR" dirty="0" smtClean="0"/>
              <a:t>Marco si transferisse </a:t>
            </a:r>
            <a:r>
              <a:rPr lang="pt-BR" b="1" dirty="0" smtClean="0"/>
              <a:t>a</a:t>
            </a:r>
            <a:r>
              <a:rPr lang="pt-BR" dirty="0" smtClean="0"/>
              <a:t> </a:t>
            </a:r>
            <a:r>
              <a:rPr lang="pt-BR" dirty="0" err="1" smtClean="0"/>
              <a:t>Stoccolma</a:t>
            </a:r>
            <a:endParaRPr lang="pt-BR" dirty="0" smtClean="0"/>
          </a:p>
          <a:p>
            <a:r>
              <a:rPr lang="pt-BR" dirty="0" err="1" smtClean="0"/>
              <a:t>Domani</a:t>
            </a:r>
            <a:r>
              <a:rPr lang="pt-BR" dirty="0" smtClean="0"/>
              <a:t> </a:t>
            </a:r>
            <a:r>
              <a:rPr lang="pt-BR" dirty="0" err="1" smtClean="0"/>
              <a:t>viaggerò</a:t>
            </a:r>
            <a:r>
              <a:rPr lang="pt-BR" dirty="0" smtClean="0"/>
              <a:t> </a:t>
            </a:r>
            <a:r>
              <a:rPr lang="pt-BR" b="1" dirty="0" smtClean="0"/>
              <a:t>a</a:t>
            </a:r>
            <a:r>
              <a:rPr lang="pt-BR" dirty="0" smtClean="0"/>
              <a:t> Milano</a:t>
            </a:r>
          </a:p>
          <a:p>
            <a:r>
              <a:rPr lang="pt-BR" dirty="0" smtClean="0"/>
              <a:t>Paolo lavora </a:t>
            </a:r>
            <a:r>
              <a:rPr lang="pt-BR" b="1" i="1" dirty="0" smtClean="0"/>
              <a:t>a</a:t>
            </a:r>
            <a:r>
              <a:rPr lang="pt-BR" dirty="0" smtClean="0"/>
              <a:t> Roma </a:t>
            </a:r>
            <a:r>
              <a:rPr lang="pt-BR" dirty="0" err="1" smtClean="0"/>
              <a:t>fa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anni</a:t>
            </a:r>
            <a:endParaRPr lang="pt-BR" dirty="0" smtClean="0"/>
          </a:p>
          <a:p>
            <a:endParaRPr lang="pt-BR" b="1" dirty="0" smtClean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09" y="2398358"/>
            <a:ext cx="6265819" cy="352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01098" y="854090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PREPOSIZIONI ‘A’ e ‘IN’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68411" y="1684228"/>
            <a:ext cx="636486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Quando se </a:t>
            </a:r>
            <a:r>
              <a:rPr lang="pt-BR" dirty="0" err="1" smtClean="0"/>
              <a:t>usano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Preposizioni</a:t>
            </a:r>
            <a:r>
              <a:rPr lang="pt-BR" dirty="0" smtClean="0"/>
              <a:t>  A e IN:</a:t>
            </a:r>
          </a:p>
          <a:p>
            <a:endParaRPr lang="pt-BR" dirty="0"/>
          </a:p>
          <a:p>
            <a:r>
              <a:rPr lang="pt-BR" b="1" dirty="0" smtClean="0"/>
              <a:t>La </a:t>
            </a:r>
            <a:r>
              <a:rPr lang="pt-BR" b="1" dirty="0" err="1" smtClean="0"/>
              <a:t>Preposizione</a:t>
            </a:r>
            <a:r>
              <a:rPr lang="pt-BR" b="1" dirty="0" smtClean="0"/>
              <a:t> 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“IN”</a:t>
            </a:r>
            <a:r>
              <a:rPr lang="pt-BR" b="1" dirty="0" smtClean="0"/>
              <a:t>  </a:t>
            </a:r>
            <a:r>
              <a:rPr lang="pt-BR" b="1" dirty="0" err="1" smtClean="0"/>
              <a:t>è</a:t>
            </a:r>
            <a:r>
              <a:rPr lang="pt-BR" b="1" dirty="0" smtClean="0"/>
              <a:t> </a:t>
            </a:r>
            <a:r>
              <a:rPr lang="pt-BR" b="1" dirty="0" err="1" smtClean="0"/>
              <a:t>usata</a:t>
            </a:r>
            <a:r>
              <a:rPr lang="pt-BR" b="1" dirty="0" smtClean="0"/>
              <a:t> prima dei </a:t>
            </a:r>
            <a:r>
              <a:rPr lang="pt-BR" b="1" dirty="0" err="1" smtClean="0"/>
              <a:t>nomi</a:t>
            </a:r>
            <a:r>
              <a:rPr lang="pt-BR" b="1" dirty="0" smtClean="0"/>
              <a:t> dei </a:t>
            </a:r>
            <a:r>
              <a:rPr lang="pt-BR" b="1" dirty="0" err="1" smtClean="0"/>
              <a:t>paesi</a:t>
            </a:r>
            <a:r>
              <a:rPr lang="pt-BR" b="1" dirty="0" smtClean="0"/>
              <a:t>, </a:t>
            </a:r>
            <a:r>
              <a:rPr lang="pt-BR" b="1" dirty="0" err="1" smtClean="0"/>
              <a:t>continenti</a:t>
            </a:r>
            <a:r>
              <a:rPr lang="pt-BR" b="1" dirty="0" smtClean="0"/>
              <a:t>, </a:t>
            </a:r>
            <a:r>
              <a:rPr lang="pt-BR" b="1" dirty="0" err="1" smtClean="0"/>
              <a:t>regioni</a:t>
            </a:r>
            <a:r>
              <a:rPr lang="pt-BR" b="1" dirty="0" smtClean="0"/>
              <a:t> </a:t>
            </a:r>
            <a:r>
              <a:rPr lang="pt-BR" b="1" dirty="0" err="1" smtClean="0"/>
              <a:t>especifiche</a:t>
            </a:r>
            <a:r>
              <a:rPr lang="pt-BR" b="1" dirty="0" smtClean="0"/>
              <a:t> e </a:t>
            </a:r>
            <a:r>
              <a:rPr lang="pt-BR" b="1" dirty="0" err="1" smtClean="0"/>
              <a:t>materiale</a:t>
            </a:r>
            <a:r>
              <a:rPr lang="pt-BR" b="1" dirty="0" smtClean="0"/>
              <a:t> </a:t>
            </a:r>
            <a:r>
              <a:rPr lang="pt-BR" b="1" dirty="0" err="1" smtClean="0"/>
              <a:t>con</a:t>
            </a:r>
            <a:r>
              <a:rPr lang="pt-BR" b="1" dirty="0" smtClean="0"/>
              <a:t> </a:t>
            </a:r>
            <a:r>
              <a:rPr lang="pt-BR" b="1" dirty="0" err="1" smtClean="0"/>
              <a:t>quale</a:t>
            </a:r>
            <a:r>
              <a:rPr lang="pt-BR" b="1" dirty="0" smtClean="0"/>
              <a:t> </a:t>
            </a:r>
            <a:r>
              <a:rPr lang="pt-BR" b="1" dirty="0" err="1" smtClean="0"/>
              <a:t>è</a:t>
            </a:r>
            <a:r>
              <a:rPr lang="pt-BR" b="1" dirty="0" smtClean="0"/>
              <a:t> </a:t>
            </a:r>
            <a:r>
              <a:rPr lang="pt-BR" b="1" dirty="0" err="1" smtClean="0"/>
              <a:t>stato</a:t>
            </a:r>
            <a:r>
              <a:rPr lang="pt-BR" b="1" dirty="0" smtClean="0"/>
              <a:t> </a:t>
            </a:r>
            <a:r>
              <a:rPr lang="pt-BR" b="1" dirty="0" err="1" smtClean="0"/>
              <a:t>fatto</a:t>
            </a:r>
            <a:r>
              <a:rPr lang="pt-BR" b="1" dirty="0" smtClean="0"/>
              <a:t>: </a:t>
            </a:r>
          </a:p>
          <a:p>
            <a:r>
              <a:rPr lang="pt-BR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Esempio</a:t>
            </a:r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Toscana si </a:t>
            </a:r>
            <a:r>
              <a:rPr lang="pt-BR" dirty="0" err="1" smtClean="0"/>
              <a:t>mangia</a:t>
            </a:r>
            <a:r>
              <a:rPr lang="pt-BR" dirty="0" smtClean="0"/>
              <a:t> bene</a:t>
            </a:r>
          </a:p>
          <a:p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Brasile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natura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belissima</a:t>
            </a:r>
            <a:endParaRPr lang="pt-BR" dirty="0" smtClean="0"/>
          </a:p>
          <a:p>
            <a:r>
              <a:rPr lang="pt-BR" dirty="0" smtClean="0"/>
              <a:t>I </a:t>
            </a:r>
            <a:r>
              <a:rPr lang="pt-BR" dirty="0" err="1" smtClean="0"/>
              <a:t>Vini</a:t>
            </a:r>
            <a:r>
              <a:rPr lang="pt-BR" dirty="0" smtClean="0"/>
              <a:t> </a:t>
            </a:r>
            <a:r>
              <a:rPr lang="pt-BR" dirty="0" err="1" smtClean="0"/>
              <a:t>più</a:t>
            </a:r>
            <a:r>
              <a:rPr lang="pt-BR" dirty="0" smtClean="0"/>
              <a:t> </a:t>
            </a:r>
            <a:r>
              <a:rPr lang="pt-BR" dirty="0" err="1" smtClean="0"/>
              <a:t>amati</a:t>
            </a:r>
            <a:r>
              <a:rPr lang="pt-BR" dirty="0" smtClean="0"/>
              <a:t> si </a:t>
            </a:r>
            <a:r>
              <a:rPr lang="pt-BR" dirty="0" err="1" smtClean="0"/>
              <a:t>trovano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 </a:t>
            </a:r>
            <a:r>
              <a:rPr lang="pt-BR" dirty="0" smtClean="0"/>
              <a:t>Europa</a:t>
            </a:r>
          </a:p>
          <a:p>
            <a:r>
              <a:rPr lang="pt-BR" dirty="0" err="1" smtClean="0"/>
              <a:t>Vado</a:t>
            </a:r>
            <a:r>
              <a:rPr lang="pt-BR" dirty="0" smtClean="0"/>
              <a:t> </a:t>
            </a:r>
            <a:r>
              <a:rPr lang="pt-BR" dirty="0" err="1" smtClean="0"/>
              <a:t>viaggiare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Brasile</a:t>
            </a:r>
            <a:r>
              <a:rPr lang="pt-BR" dirty="0" smtClean="0"/>
              <a:t> </a:t>
            </a:r>
            <a:r>
              <a:rPr lang="pt-BR" dirty="0" err="1" smtClean="0"/>
              <a:t>nell</a:t>
            </a:r>
            <a:r>
              <a:rPr lang="pt-BR" dirty="0" smtClean="0"/>
              <a:t> </a:t>
            </a:r>
            <a:r>
              <a:rPr lang="pt-BR" dirty="0" err="1" smtClean="0"/>
              <a:t>prossimo</a:t>
            </a:r>
            <a:r>
              <a:rPr lang="pt-BR" dirty="0" smtClean="0"/>
              <a:t> </a:t>
            </a:r>
            <a:r>
              <a:rPr lang="pt-BR" dirty="0" err="1" smtClean="0"/>
              <a:t>giorno</a:t>
            </a:r>
            <a:endParaRPr lang="pt-BR" dirty="0" smtClean="0"/>
          </a:p>
          <a:p>
            <a:r>
              <a:rPr lang="pt-BR" dirty="0" smtClean="0"/>
              <a:t>La </a:t>
            </a:r>
            <a:r>
              <a:rPr lang="pt-BR" dirty="0" err="1" smtClean="0"/>
              <a:t>prossima</a:t>
            </a:r>
            <a:r>
              <a:rPr lang="pt-BR" dirty="0" smtClean="0"/>
              <a:t> volta </a:t>
            </a:r>
            <a:r>
              <a:rPr lang="pt-BR" dirty="0" err="1" smtClean="0"/>
              <a:t>andrò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Germania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miei </a:t>
            </a:r>
            <a:r>
              <a:rPr lang="pt-BR" dirty="0" err="1" smtClean="0"/>
              <a:t>genitori</a:t>
            </a:r>
            <a:endParaRPr lang="pt-BR" dirty="0" smtClean="0"/>
          </a:p>
          <a:p>
            <a:r>
              <a:rPr lang="pt-BR" dirty="0" err="1" smtClean="0"/>
              <a:t>Vado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Africa</a:t>
            </a:r>
            <a:r>
              <a:rPr lang="pt-BR" dirty="0" smtClean="0"/>
              <a:t> per </a:t>
            </a:r>
            <a:r>
              <a:rPr lang="pt-BR" dirty="0" err="1" smtClean="0"/>
              <a:t>participare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Seminario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Storia</a:t>
            </a:r>
            <a:endParaRPr lang="pt-BR" dirty="0" smtClean="0"/>
          </a:p>
          <a:p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Calabria</a:t>
            </a:r>
            <a:r>
              <a:rPr lang="pt-BR" dirty="0" smtClean="0"/>
              <a:t> si </a:t>
            </a:r>
            <a:r>
              <a:rPr lang="pt-BR" dirty="0" err="1" smtClean="0"/>
              <a:t>trovano</a:t>
            </a:r>
            <a:r>
              <a:rPr lang="pt-BR" dirty="0" smtClean="0"/>
              <a:t> </a:t>
            </a:r>
            <a:r>
              <a:rPr lang="pt-BR" dirty="0" err="1" smtClean="0"/>
              <a:t>molti</a:t>
            </a:r>
            <a:r>
              <a:rPr lang="pt-BR" dirty="0" smtClean="0"/>
              <a:t> tipi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vini</a:t>
            </a:r>
            <a:r>
              <a:rPr lang="pt-BR" dirty="0" smtClean="0"/>
              <a:t> e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insaccati</a:t>
            </a:r>
            <a:endParaRPr lang="pt-BR" dirty="0" smtClean="0"/>
          </a:p>
          <a:p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vestito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seta cinese</a:t>
            </a:r>
          </a:p>
          <a:p>
            <a:r>
              <a:rPr lang="pt-BR" dirty="0" smtClean="0"/>
              <a:t>Una </a:t>
            </a:r>
            <a:r>
              <a:rPr lang="pt-BR" dirty="0" err="1" smtClean="0"/>
              <a:t>scultura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bronzo</a:t>
            </a:r>
            <a:endParaRPr lang="pt-BR" dirty="0" smtClean="0"/>
          </a:p>
          <a:p>
            <a:r>
              <a:rPr lang="pt-BR" b="1" dirty="0" smtClean="0">
                <a:solidFill>
                  <a:schemeClr val="accent1"/>
                </a:solidFill>
              </a:rPr>
              <a:t>In</a:t>
            </a:r>
            <a:r>
              <a:rPr lang="pt-BR" dirty="0" smtClean="0"/>
              <a:t> </a:t>
            </a:r>
            <a:r>
              <a:rPr lang="pt-BR" dirty="0" err="1" smtClean="0"/>
              <a:t>gennaio</a:t>
            </a:r>
            <a:r>
              <a:rPr lang="pt-BR" dirty="0" smtClean="0"/>
              <a:t> </a:t>
            </a:r>
            <a:r>
              <a:rPr lang="pt-BR" dirty="0" err="1" smtClean="0"/>
              <a:t>iniziano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lezioni</a:t>
            </a:r>
            <a:endParaRPr lang="pt-BR" dirty="0" smtClean="0"/>
          </a:p>
          <a:p>
            <a:r>
              <a:rPr lang="pt-BR" b="1" dirty="0" smtClean="0">
                <a:solidFill>
                  <a:schemeClr val="accent1"/>
                </a:solidFill>
              </a:rPr>
              <a:t>In </a:t>
            </a:r>
            <a:r>
              <a:rPr lang="pt-BR" dirty="0" err="1" smtClean="0"/>
              <a:t>state</a:t>
            </a:r>
            <a:r>
              <a:rPr lang="pt-BR" dirty="0" smtClean="0"/>
              <a:t> </a:t>
            </a:r>
            <a:r>
              <a:rPr lang="pt-BR" dirty="0" err="1" smtClean="0"/>
              <a:t>fa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caldo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28" y="2398358"/>
            <a:ext cx="5289847" cy="352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7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01098" y="854090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PREPOSIZIONI ‘A’ e ‘IN’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68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827135" y="1584443"/>
            <a:ext cx="630614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ESERCIZI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Luca abita _____ Francia. Da </a:t>
            </a:r>
            <a:r>
              <a:rPr lang="pt-BR" b="1" dirty="0" err="1" smtClean="0">
                <a:solidFill>
                  <a:schemeClr val="accent1"/>
                </a:solidFill>
              </a:rPr>
              <a:t>due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mesi</a:t>
            </a:r>
            <a:r>
              <a:rPr lang="pt-BR" b="1" dirty="0" smtClean="0">
                <a:solidFill>
                  <a:schemeClr val="accent1"/>
                </a:solidFill>
              </a:rPr>
              <a:t> si </a:t>
            </a:r>
            <a:r>
              <a:rPr lang="pt-BR" b="1" dirty="0" err="1" smtClean="0">
                <a:solidFill>
                  <a:schemeClr val="accent1"/>
                </a:solidFill>
              </a:rPr>
              <a:t>è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transferito</a:t>
            </a:r>
            <a:r>
              <a:rPr lang="pt-BR" b="1" dirty="0" smtClean="0">
                <a:solidFill>
                  <a:schemeClr val="accent1"/>
                </a:solidFill>
              </a:rPr>
              <a:t> _______ Toulouse, </a:t>
            </a:r>
            <a:r>
              <a:rPr lang="pt-BR" b="1" dirty="0" err="1" smtClean="0">
                <a:solidFill>
                  <a:schemeClr val="accent1"/>
                </a:solidFill>
              </a:rPr>
              <a:t>città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vicina</a:t>
            </a:r>
            <a:r>
              <a:rPr lang="pt-BR" b="1" dirty="0" smtClean="0">
                <a:solidFill>
                  <a:schemeClr val="accent1"/>
                </a:solidFill>
              </a:rPr>
              <a:t> ______ </a:t>
            </a:r>
            <a:r>
              <a:rPr lang="pt-BR" b="1" dirty="0" err="1" smtClean="0">
                <a:solidFill>
                  <a:schemeClr val="accent1"/>
                </a:solidFill>
              </a:rPr>
              <a:t>Parigi</a:t>
            </a:r>
            <a:r>
              <a:rPr lang="pt-BR" b="1" dirty="0" smtClean="0">
                <a:solidFill>
                  <a:schemeClr val="accent1"/>
                </a:solidFill>
              </a:rPr>
              <a:t>. 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Ora mi trovo _______ Milano, </a:t>
            </a:r>
            <a:r>
              <a:rPr lang="pt-BR" b="1" dirty="0" err="1" smtClean="0">
                <a:solidFill>
                  <a:schemeClr val="accent1"/>
                </a:solidFill>
              </a:rPr>
              <a:t>ma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domani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vado</a:t>
            </a:r>
            <a:r>
              <a:rPr lang="pt-BR" b="1" dirty="0" smtClean="0">
                <a:solidFill>
                  <a:schemeClr val="accent1"/>
                </a:solidFill>
              </a:rPr>
              <a:t> _____ </a:t>
            </a:r>
            <a:r>
              <a:rPr lang="pt-BR" b="1" dirty="0" err="1" smtClean="0">
                <a:solidFill>
                  <a:schemeClr val="accent1"/>
                </a:solidFill>
              </a:rPr>
              <a:t>Sicilia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con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la</a:t>
            </a:r>
            <a:r>
              <a:rPr lang="pt-BR" b="1" dirty="0" smtClean="0">
                <a:solidFill>
                  <a:schemeClr val="accent1"/>
                </a:solidFill>
              </a:rPr>
              <a:t> mia </a:t>
            </a:r>
            <a:r>
              <a:rPr lang="pt-BR" b="1" dirty="0" err="1" smtClean="0">
                <a:solidFill>
                  <a:schemeClr val="accent1"/>
                </a:solidFill>
              </a:rPr>
              <a:t>famiglia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No sono </a:t>
            </a:r>
            <a:r>
              <a:rPr lang="pt-BR" b="1" dirty="0" err="1" smtClean="0">
                <a:solidFill>
                  <a:schemeClr val="accent1"/>
                </a:solidFill>
              </a:rPr>
              <a:t>mai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stato</a:t>
            </a:r>
            <a:r>
              <a:rPr lang="pt-BR" b="1" dirty="0" smtClean="0">
                <a:solidFill>
                  <a:schemeClr val="accent1"/>
                </a:solidFill>
              </a:rPr>
              <a:t> ____ </a:t>
            </a:r>
            <a:r>
              <a:rPr lang="pt-BR" b="1" dirty="0" err="1" smtClean="0">
                <a:solidFill>
                  <a:schemeClr val="accent1"/>
                </a:solidFill>
              </a:rPr>
              <a:t>Calabria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I Miei </a:t>
            </a:r>
            <a:r>
              <a:rPr lang="pt-BR" b="1" dirty="0" err="1" smtClean="0">
                <a:solidFill>
                  <a:schemeClr val="accent1"/>
                </a:solidFill>
              </a:rPr>
              <a:t>genitori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vivono</a:t>
            </a:r>
            <a:r>
              <a:rPr lang="pt-BR" b="1" dirty="0" smtClean="0">
                <a:solidFill>
                  <a:schemeClr val="accent1"/>
                </a:solidFill>
              </a:rPr>
              <a:t> _____ </a:t>
            </a:r>
            <a:r>
              <a:rPr lang="pt-BR" b="1" dirty="0" err="1" smtClean="0">
                <a:solidFill>
                  <a:schemeClr val="accent1"/>
                </a:solidFill>
              </a:rPr>
              <a:t>Veneto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Maria lavora </a:t>
            </a:r>
            <a:r>
              <a:rPr lang="pt-BR" b="1" dirty="0" err="1" smtClean="0">
                <a:solidFill>
                  <a:schemeClr val="accent1"/>
                </a:solidFill>
              </a:rPr>
              <a:t>oggi</a:t>
            </a:r>
            <a:r>
              <a:rPr lang="pt-BR" b="1" dirty="0" smtClean="0">
                <a:solidFill>
                  <a:schemeClr val="accent1"/>
                </a:solidFill>
              </a:rPr>
              <a:t> _____ Genova </a:t>
            </a:r>
            <a:r>
              <a:rPr lang="pt-BR" b="1" dirty="0" err="1" smtClean="0">
                <a:solidFill>
                  <a:schemeClr val="accent1"/>
                </a:solidFill>
              </a:rPr>
              <a:t>ma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nella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prossima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settimana</a:t>
            </a:r>
            <a:r>
              <a:rPr lang="pt-BR" b="1" dirty="0" smtClean="0">
                <a:solidFill>
                  <a:schemeClr val="accent1"/>
                </a:solidFill>
              </a:rPr>
              <a:t>, Lei </a:t>
            </a:r>
            <a:r>
              <a:rPr lang="pt-BR" b="1" dirty="0" err="1" smtClean="0">
                <a:solidFill>
                  <a:schemeClr val="accent1"/>
                </a:solidFill>
              </a:rPr>
              <a:t>lavorerà</a:t>
            </a:r>
            <a:r>
              <a:rPr lang="pt-BR" b="1" dirty="0" smtClean="0">
                <a:solidFill>
                  <a:schemeClr val="accent1"/>
                </a:solidFill>
              </a:rPr>
              <a:t> _____ Sardenha per </a:t>
            </a:r>
            <a:r>
              <a:rPr lang="pt-BR" b="1" dirty="0" err="1" smtClean="0">
                <a:solidFill>
                  <a:schemeClr val="accent1"/>
                </a:solidFill>
              </a:rPr>
              <a:t>due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mesi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Carlo ha </a:t>
            </a:r>
            <a:r>
              <a:rPr lang="pt-BR" b="1" dirty="0" err="1" smtClean="0">
                <a:solidFill>
                  <a:schemeClr val="accent1"/>
                </a:solidFill>
              </a:rPr>
              <a:t>detto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che</a:t>
            </a:r>
            <a:r>
              <a:rPr lang="pt-BR" b="1" dirty="0" smtClean="0">
                <a:solidFill>
                  <a:schemeClr val="accent1"/>
                </a:solidFill>
              </a:rPr>
              <a:t> ha </a:t>
            </a:r>
            <a:r>
              <a:rPr lang="pt-BR" b="1" dirty="0" err="1" smtClean="0">
                <a:solidFill>
                  <a:schemeClr val="accent1"/>
                </a:solidFill>
              </a:rPr>
              <a:t>lavorato</a:t>
            </a:r>
            <a:r>
              <a:rPr lang="pt-BR" b="1" dirty="0" smtClean="0">
                <a:solidFill>
                  <a:schemeClr val="accent1"/>
                </a:solidFill>
              </a:rPr>
              <a:t>___ </a:t>
            </a:r>
            <a:r>
              <a:rPr lang="pt-BR" b="1" dirty="0" err="1" smtClean="0">
                <a:solidFill>
                  <a:schemeClr val="accent1"/>
                </a:solidFill>
              </a:rPr>
              <a:t>Portogallo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nell’anno</a:t>
            </a:r>
            <a:r>
              <a:rPr lang="pt-BR" b="1" dirty="0" smtClean="0">
                <a:solidFill>
                  <a:schemeClr val="accent1"/>
                </a:solidFill>
              </a:rPr>
              <a:t>  </a:t>
            </a:r>
            <a:r>
              <a:rPr lang="pt-BR" b="1" dirty="0" err="1" smtClean="0">
                <a:solidFill>
                  <a:schemeClr val="accent1"/>
                </a:solidFill>
              </a:rPr>
              <a:t>di</a:t>
            </a:r>
            <a:r>
              <a:rPr lang="pt-BR" b="1" dirty="0" smtClean="0">
                <a:solidFill>
                  <a:schemeClr val="accent1"/>
                </a:solidFill>
              </a:rPr>
              <a:t> 2020. </a:t>
            </a:r>
            <a:r>
              <a:rPr lang="pt-BR" b="1" dirty="0" err="1" smtClean="0">
                <a:solidFill>
                  <a:schemeClr val="accent1"/>
                </a:solidFill>
              </a:rPr>
              <a:t>Ma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oggi</a:t>
            </a:r>
            <a:r>
              <a:rPr lang="pt-BR" b="1" dirty="0" smtClean="0">
                <a:solidFill>
                  <a:schemeClr val="accent1"/>
                </a:solidFill>
              </a:rPr>
              <a:t> lavora _____ </a:t>
            </a:r>
            <a:r>
              <a:rPr lang="pt-BR" b="1" dirty="0" err="1" smtClean="0">
                <a:solidFill>
                  <a:schemeClr val="accent1"/>
                </a:solidFill>
              </a:rPr>
              <a:t>Svizzera</a:t>
            </a:r>
            <a:r>
              <a:rPr lang="pt-BR" b="1" dirty="0" smtClean="0">
                <a:solidFill>
                  <a:schemeClr val="accent1"/>
                </a:solidFill>
              </a:rPr>
              <a:t>, ____ Berna, </a:t>
            </a:r>
            <a:r>
              <a:rPr lang="pt-BR" b="1" dirty="0" err="1" smtClean="0">
                <a:solidFill>
                  <a:schemeClr val="accent1"/>
                </a:solidFill>
              </a:rPr>
              <a:t>la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principale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città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di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quello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paese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err="1" smtClean="0">
                <a:solidFill>
                  <a:schemeClr val="accent1"/>
                </a:solidFill>
              </a:rPr>
              <a:t>Quella</a:t>
            </a:r>
            <a:r>
              <a:rPr lang="pt-BR" b="1" dirty="0" smtClean="0">
                <a:solidFill>
                  <a:schemeClr val="accent1"/>
                </a:solidFill>
              </a:rPr>
              <a:t> casa </a:t>
            </a:r>
            <a:r>
              <a:rPr lang="pt-BR" b="1" dirty="0" err="1" smtClean="0">
                <a:solidFill>
                  <a:schemeClr val="accent1"/>
                </a:solidFill>
              </a:rPr>
              <a:t>è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fatta</a:t>
            </a:r>
            <a:r>
              <a:rPr lang="pt-BR" b="1" dirty="0" smtClean="0">
                <a:solidFill>
                  <a:schemeClr val="accent1"/>
                </a:solidFill>
              </a:rPr>
              <a:t> _____ </a:t>
            </a:r>
            <a:r>
              <a:rPr lang="pt-BR" b="1" dirty="0" err="1" smtClean="0">
                <a:solidFill>
                  <a:schemeClr val="accent1"/>
                </a:solidFill>
              </a:rPr>
              <a:t>legno</a:t>
            </a:r>
            <a:r>
              <a:rPr lang="pt-BR" b="1" dirty="0" smtClean="0">
                <a:solidFill>
                  <a:schemeClr val="accent1"/>
                </a:solidFill>
              </a:rPr>
              <a:t>____ </a:t>
            </a:r>
            <a:r>
              <a:rPr lang="pt-BR" b="1" dirty="0" err="1" smtClean="0">
                <a:solidFill>
                  <a:schemeClr val="accent1"/>
                </a:solidFill>
              </a:rPr>
              <a:t>Brasile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err="1" smtClean="0">
                <a:solidFill>
                  <a:schemeClr val="accent1"/>
                </a:solidFill>
              </a:rPr>
              <a:t>L’anelo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di</a:t>
            </a:r>
            <a:r>
              <a:rPr lang="pt-BR" b="1" dirty="0" smtClean="0">
                <a:solidFill>
                  <a:schemeClr val="accent1"/>
                </a:solidFill>
              </a:rPr>
              <a:t> Maria </a:t>
            </a:r>
            <a:r>
              <a:rPr lang="pt-BR" b="1" dirty="0" err="1" smtClean="0">
                <a:solidFill>
                  <a:schemeClr val="accent1"/>
                </a:solidFill>
              </a:rPr>
              <a:t>è</a:t>
            </a:r>
            <a:r>
              <a:rPr lang="pt-BR" b="1" dirty="0" smtClean="0">
                <a:solidFill>
                  <a:schemeClr val="accent1"/>
                </a:solidFill>
              </a:rPr>
              <a:t> fato ____ oro e _____ diamante.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Il </a:t>
            </a:r>
            <a:r>
              <a:rPr lang="pt-BR" b="1" dirty="0" err="1" smtClean="0">
                <a:solidFill>
                  <a:schemeClr val="accent1"/>
                </a:solidFill>
              </a:rPr>
              <a:t>veicolo</a:t>
            </a:r>
            <a:r>
              <a:rPr lang="pt-BR" b="1" dirty="0" smtClean="0">
                <a:solidFill>
                  <a:schemeClr val="accent1"/>
                </a:solidFill>
              </a:rPr>
              <a:t> da </a:t>
            </a:r>
            <a:r>
              <a:rPr lang="pt-BR" b="1" dirty="0" err="1" smtClean="0">
                <a:solidFill>
                  <a:schemeClr val="accent1"/>
                </a:solidFill>
              </a:rPr>
              <a:t>combattimento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è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interamente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realizzato</a:t>
            </a:r>
            <a:r>
              <a:rPr lang="pt-BR" b="1" dirty="0" smtClean="0">
                <a:solidFill>
                  <a:schemeClr val="accent1"/>
                </a:solidFill>
              </a:rPr>
              <a:t> ____ </a:t>
            </a:r>
            <a:r>
              <a:rPr lang="pt-BR" b="1" dirty="0" err="1" smtClean="0">
                <a:solidFill>
                  <a:schemeClr val="accent1"/>
                </a:solidFill>
              </a:rPr>
              <a:t>acciaio</a:t>
            </a:r>
            <a:r>
              <a:rPr lang="pt-BR" b="1" dirty="0" smtClean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pt-BR" b="1" dirty="0" smtClean="0">
                <a:solidFill>
                  <a:schemeClr val="accent1"/>
                </a:solidFill>
              </a:rPr>
              <a:t>____ </a:t>
            </a:r>
            <a:r>
              <a:rPr lang="pt-BR" b="1" dirty="0" err="1" smtClean="0">
                <a:solidFill>
                  <a:schemeClr val="accent1"/>
                </a:solidFill>
              </a:rPr>
              <a:t>state</a:t>
            </a:r>
            <a:r>
              <a:rPr lang="pt-BR" b="1" dirty="0" smtClean="0">
                <a:solidFill>
                  <a:schemeClr val="accent1"/>
                </a:solidFill>
              </a:rPr>
              <a:t> non </a:t>
            </a:r>
            <a:r>
              <a:rPr lang="pt-BR" b="1" dirty="0" err="1" smtClean="0">
                <a:solidFill>
                  <a:schemeClr val="accent1"/>
                </a:solidFill>
              </a:rPr>
              <a:t>fa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molto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freddo</a:t>
            </a:r>
            <a:r>
              <a:rPr lang="pt-BR" b="1" dirty="0" smtClean="0">
                <a:solidFill>
                  <a:schemeClr val="accent1"/>
                </a:solidFill>
              </a:rPr>
              <a:t> ... </a:t>
            </a:r>
            <a:r>
              <a:rPr lang="pt-BR" b="1" dirty="0" err="1" smtClean="0">
                <a:solidFill>
                  <a:schemeClr val="accent1"/>
                </a:solidFill>
              </a:rPr>
              <a:t>Ma</a:t>
            </a:r>
            <a:r>
              <a:rPr lang="pt-BR" b="1" dirty="0" smtClean="0">
                <a:solidFill>
                  <a:schemeClr val="accent1"/>
                </a:solidFill>
              </a:rPr>
              <a:t> </a:t>
            </a:r>
            <a:r>
              <a:rPr lang="pt-BR" b="1" dirty="0" err="1" smtClean="0">
                <a:solidFill>
                  <a:schemeClr val="accent1"/>
                </a:solidFill>
              </a:rPr>
              <a:t>fa</a:t>
            </a:r>
            <a:r>
              <a:rPr lang="pt-BR" b="1" dirty="0" smtClean="0">
                <a:solidFill>
                  <a:schemeClr val="accent1"/>
                </a:solidFill>
              </a:rPr>
              <a:t> caldo </a:t>
            </a:r>
          </a:p>
          <a:p>
            <a:pPr marL="342900" indent="-342900">
              <a:buAutoNum type="arabicPeriod"/>
            </a:pPr>
            <a:endParaRPr lang="pt-BR" b="1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pt-BR" b="1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88" y="2168021"/>
            <a:ext cx="5580047" cy="372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37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01098" y="854090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PREPOSIZIONI “DA”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827135" y="1601534"/>
            <a:ext cx="63648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</a:t>
            </a:r>
            <a:r>
              <a:rPr lang="pt-BR" dirty="0"/>
              <a:t>italiano não se usam mais as articuladas formadas com as preposições </a:t>
            </a:r>
            <a:r>
              <a:rPr lang="pt-BR" b="1" dirty="0" err="1"/>
              <a:t>con</a:t>
            </a:r>
            <a:r>
              <a:rPr lang="pt-BR" dirty="0"/>
              <a:t> e </a:t>
            </a:r>
            <a:r>
              <a:rPr lang="pt-BR" b="1" dirty="0"/>
              <a:t>per</a:t>
            </a:r>
            <a:r>
              <a:rPr lang="pt-BR" dirty="0"/>
              <a:t>. Se usa, então: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 err="1"/>
              <a:t>con</a:t>
            </a:r>
            <a:r>
              <a:rPr lang="pt-BR" b="1" dirty="0"/>
              <a:t> </a:t>
            </a:r>
            <a:r>
              <a:rPr lang="pt-BR" b="1" dirty="0" err="1"/>
              <a:t>il</a:t>
            </a:r>
            <a:r>
              <a:rPr lang="pt-BR" dirty="0"/>
              <a:t>,</a:t>
            </a:r>
            <a:r>
              <a:rPr lang="pt-BR" b="1" dirty="0"/>
              <a:t> </a:t>
            </a:r>
            <a:r>
              <a:rPr lang="pt-BR" b="1" dirty="0" err="1"/>
              <a:t>con</a:t>
            </a:r>
            <a:r>
              <a:rPr lang="pt-BR" b="1" dirty="0"/>
              <a:t> i</a:t>
            </a:r>
            <a:r>
              <a:rPr lang="pt-BR" dirty="0"/>
              <a:t>, </a:t>
            </a:r>
            <a:r>
              <a:rPr lang="pt-BR" b="1" dirty="0"/>
              <a:t>per </a:t>
            </a:r>
            <a:r>
              <a:rPr lang="pt-BR" b="1" dirty="0" err="1"/>
              <a:t>il</a:t>
            </a:r>
            <a:r>
              <a:rPr lang="pt-BR" dirty="0"/>
              <a:t>, </a:t>
            </a:r>
            <a:r>
              <a:rPr lang="pt-BR" b="1" dirty="0"/>
              <a:t>per i</a:t>
            </a:r>
            <a:r>
              <a:rPr lang="pt-BR" dirty="0"/>
              <a:t> e assim acontece com os demais artigos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b="1" dirty="0"/>
              <a:t>Uso do "da"</a:t>
            </a:r>
          </a:p>
          <a:p>
            <a:r>
              <a:rPr lang="pt-BR" dirty="0"/>
              <a:t>Para um falante de português é difícil distinguir entre "</a:t>
            </a:r>
            <a:r>
              <a:rPr lang="pt-BR" dirty="0" err="1"/>
              <a:t>di</a:t>
            </a:r>
            <a:r>
              <a:rPr lang="pt-BR" dirty="0"/>
              <a:t>" e "da" uma vez que ambas correspondem no português ao "de</a:t>
            </a:r>
            <a:r>
              <a:rPr lang="pt-BR" dirty="0" smtClean="0"/>
              <a:t>".</a:t>
            </a:r>
          </a:p>
          <a:p>
            <a:endParaRPr lang="pt-BR" dirty="0"/>
          </a:p>
          <a:p>
            <a:r>
              <a:rPr lang="pt-BR" b="1" dirty="0"/>
              <a:t>1) </a:t>
            </a:r>
            <a:r>
              <a:rPr lang="pt-BR" dirty="0" smtClean="0"/>
              <a:t>Para </a:t>
            </a:r>
            <a:r>
              <a:rPr lang="pt-BR" dirty="0"/>
              <a:t>exprimir a proveniência:</a:t>
            </a:r>
            <a:br>
              <a:rPr lang="pt-BR" dirty="0"/>
            </a:br>
            <a:r>
              <a:rPr lang="pt-BR" dirty="0" smtClean="0"/>
              <a:t>    </a:t>
            </a:r>
            <a:r>
              <a:rPr lang="pt-BR" dirty="0" err="1" smtClean="0"/>
              <a:t>Vengo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Milano. </a:t>
            </a:r>
            <a:r>
              <a:rPr lang="pt-BR" dirty="0" smtClean="0"/>
              <a:t>(</a:t>
            </a:r>
            <a:r>
              <a:rPr lang="pt-BR" b="1" dirty="0" smtClean="0">
                <a:solidFill>
                  <a:schemeClr val="accent1"/>
                </a:solidFill>
              </a:rPr>
              <a:t>de</a:t>
            </a:r>
            <a:r>
              <a:rPr lang="pt-BR" dirty="0" smtClean="0"/>
              <a:t>)</a:t>
            </a:r>
            <a:endParaRPr lang="pt-BR" dirty="0"/>
          </a:p>
          <a:p>
            <a:r>
              <a:rPr lang="pt-BR" b="1" dirty="0"/>
              <a:t>2) </a:t>
            </a:r>
            <a:r>
              <a:rPr lang="pt-BR" dirty="0" smtClean="0"/>
              <a:t>Para </a:t>
            </a:r>
            <a:r>
              <a:rPr lang="pt-BR" dirty="0"/>
              <a:t>exprimir o início de um intervalo de tempo:</a:t>
            </a:r>
            <a:br>
              <a:rPr lang="pt-BR" dirty="0"/>
            </a:br>
            <a:r>
              <a:rPr lang="pt-BR" dirty="0" smtClean="0"/>
              <a:t>    </a:t>
            </a:r>
            <a:r>
              <a:rPr lang="pt-BR" dirty="0" err="1" smtClean="0"/>
              <a:t>Egli</a:t>
            </a:r>
            <a:r>
              <a:rPr lang="pt-BR" dirty="0" smtClean="0"/>
              <a:t> </a:t>
            </a:r>
            <a:r>
              <a:rPr lang="pt-BR" dirty="0"/>
              <a:t>ha </a:t>
            </a:r>
            <a:r>
              <a:rPr lang="pt-BR" dirty="0" err="1"/>
              <a:t>lezione</a:t>
            </a:r>
            <a:r>
              <a:rPr lang="pt-BR" dirty="0"/>
              <a:t> </a:t>
            </a:r>
            <a:r>
              <a:rPr lang="pt-BR" b="1" dirty="0" err="1"/>
              <a:t>dalle</a:t>
            </a:r>
            <a:r>
              <a:rPr lang="pt-BR" dirty="0"/>
              <a:t> 9.00 </a:t>
            </a:r>
            <a:r>
              <a:rPr lang="pt-BR" dirty="0" err="1"/>
              <a:t>alle</a:t>
            </a:r>
            <a:r>
              <a:rPr lang="pt-BR" dirty="0"/>
              <a:t> 16.00</a:t>
            </a:r>
            <a:r>
              <a:rPr lang="pt-BR" dirty="0" smtClean="0"/>
              <a:t>. (</a:t>
            </a:r>
            <a:r>
              <a:rPr lang="pt-BR" b="1" dirty="0" smtClean="0">
                <a:solidFill>
                  <a:schemeClr val="accent1"/>
                </a:solidFill>
              </a:rPr>
              <a:t>das</a:t>
            </a:r>
            <a:r>
              <a:rPr lang="pt-BR" dirty="0" smtClean="0"/>
              <a:t>)</a:t>
            </a:r>
          </a:p>
          <a:p>
            <a:r>
              <a:rPr lang="pt-BR" dirty="0" smtClean="0"/>
              <a:t>3) Para exprimir uma ação: </a:t>
            </a:r>
          </a:p>
          <a:p>
            <a:r>
              <a:rPr lang="pt-BR" dirty="0"/>
              <a:t> </a:t>
            </a:r>
            <a:r>
              <a:rPr lang="pt-BR" dirty="0" smtClean="0"/>
              <a:t>    </a:t>
            </a:r>
            <a:r>
              <a:rPr lang="it-IT" dirty="0"/>
              <a:t>Il formaggio è stato mangiato </a:t>
            </a:r>
            <a:r>
              <a:rPr lang="it-IT" b="1" dirty="0"/>
              <a:t>dal</a:t>
            </a:r>
            <a:r>
              <a:rPr lang="it-IT" dirty="0"/>
              <a:t> </a:t>
            </a:r>
            <a:r>
              <a:rPr lang="it-IT" dirty="0" smtClean="0"/>
              <a:t>topo (</a:t>
            </a:r>
            <a:r>
              <a:rPr lang="it-IT" b="1" dirty="0" smtClean="0">
                <a:solidFill>
                  <a:schemeClr val="accent1"/>
                </a:solidFill>
              </a:rPr>
              <a:t>Pelo</a:t>
            </a:r>
            <a:r>
              <a:rPr lang="it-IT" dirty="0" smtClean="0"/>
              <a:t>)</a:t>
            </a:r>
          </a:p>
          <a:p>
            <a:r>
              <a:rPr lang="it-IT" dirty="0"/>
              <a:t> </a:t>
            </a:r>
            <a:r>
              <a:rPr lang="it-IT" dirty="0" smtClean="0"/>
              <a:t>    </a:t>
            </a:r>
            <a:r>
              <a:rPr lang="it-IT" dirty="0"/>
              <a:t>l lavoro è stato fatto </a:t>
            </a:r>
            <a:r>
              <a:rPr lang="it-IT" b="1" dirty="0"/>
              <a:t>da</a:t>
            </a:r>
            <a:r>
              <a:rPr lang="it-IT" dirty="0"/>
              <a:t> </a:t>
            </a:r>
            <a:r>
              <a:rPr lang="it-IT" dirty="0" smtClean="0"/>
              <a:t>lui (</a:t>
            </a:r>
            <a:r>
              <a:rPr lang="it-IT" b="1" dirty="0" smtClean="0">
                <a:solidFill>
                  <a:schemeClr val="accent1"/>
                </a:solidFill>
              </a:rPr>
              <a:t>Por</a:t>
            </a:r>
            <a:r>
              <a:rPr lang="it-IT" dirty="0" smtClean="0"/>
              <a:t>)</a:t>
            </a:r>
            <a:r>
              <a:rPr lang="pt-BR" dirty="0"/>
              <a:t> </a:t>
            </a:r>
            <a:endParaRPr lang="pt-BR" b="1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pt-BR" b="1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54" y="2130666"/>
            <a:ext cx="5550981" cy="379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12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01098" y="854090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PREPOSIZIONI “DA”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68411" y="1991877"/>
            <a:ext cx="60333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 smtClean="0"/>
              <a:t>3) </a:t>
            </a:r>
            <a:r>
              <a:rPr lang="pt-BR" b="1" dirty="0"/>
              <a:t> </a:t>
            </a:r>
            <a:r>
              <a:rPr lang="pt-BR" dirty="0" smtClean="0"/>
              <a:t>Para </a:t>
            </a:r>
            <a:r>
              <a:rPr lang="pt-BR" dirty="0"/>
              <a:t>exprimir maneira; modo:</a:t>
            </a:r>
          </a:p>
          <a:p>
            <a:r>
              <a:rPr lang="pt-BR" dirty="0" smtClean="0"/>
              <a:t>     Vive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</a:t>
            </a:r>
            <a:r>
              <a:rPr lang="pt-BR" dirty="0" err="1"/>
              <a:t>re</a:t>
            </a:r>
            <a:r>
              <a:rPr lang="pt-BR" dirty="0"/>
              <a:t>. </a:t>
            </a:r>
            <a:r>
              <a:rPr lang="pt-BR" dirty="0" smtClean="0"/>
              <a:t>(</a:t>
            </a:r>
            <a:r>
              <a:rPr lang="pt-BR" b="1" dirty="0" smtClean="0">
                <a:solidFill>
                  <a:schemeClr val="accent1"/>
                </a:solidFill>
              </a:rPr>
              <a:t>como</a:t>
            </a:r>
            <a:r>
              <a:rPr lang="pt-BR" dirty="0" smtClean="0"/>
              <a:t>)</a:t>
            </a:r>
          </a:p>
          <a:p>
            <a:r>
              <a:rPr lang="pt-BR" dirty="0" smtClean="0"/>
              <a:t>     </a:t>
            </a:r>
            <a:r>
              <a:rPr lang="pt-BR" dirty="0" err="1" smtClean="0"/>
              <a:t>Trattare</a:t>
            </a:r>
            <a:r>
              <a:rPr lang="pt-BR" dirty="0" smtClean="0"/>
              <a:t> </a:t>
            </a:r>
            <a:r>
              <a:rPr lang="pt-BR" dirty="0" err="1"/>
              <a:t>qualcuno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</a:t>
            </a:r>
            <a:r>
              <a:rPr lang="pt-BR" dirty="0" err="1"/>
              <a:t>amico</a:t>
            </a:r>
            <a:r>
              <a:rPr lang="pt-BR" dirty="0"/>
              <a:t>. </a:t>
            </a:r>
            <a:r>
              <a:rPr lang="pt-BR" dirty="0" smtClean="0"/>
              <a:t>(</a:t>
            </a:r>
            <a:r>
              <a:rPr lang="pt-BR" b="1" dirty="0" smtClean="0">
                <a:solidFill>
                  <a:schemeClr val="accent1"/>
                </a:solidFill>
              </a:rPr>
              <a:t>como</a:t>
            </a:r>
            <a:r>
              <a:rPr lang="pt-BR" dirty="0" smtClean="0"/>
              <a:t>)</a:t>
            </a:r>
          </a:p>
          <a:p>
            <a:endParaRPr lang="pt-BR" dirty="0"/>
          </a:p>
          <a:p>
            <a:r>
              <a:rPr lang="pt-BR" b="1" dirty="0"/>
              <a:t>4</a:t>
            </a:r>
            <a:r>
              <a:rPr lang="pt-BR" b="1" dirty="0" smtClean="0"/>
              <a:t>)</a:t>
            </a:r>
            <a:r>
              <a:rPr lang="pt-BR" dirty="0"/>
              <a:t> </a:t>
            </a:r>
            <a:r>
              <a:rPr lang="pt-BR" dirty="0" smtClean="0"/>
              <a:t> Para </a:t>
            </a:r>
            <a:r>
              <a:rPr lang="pt-BR" dirty="0"/>
              <a:t>exprimir determinado ponto no tempo:</a:t>
            </a:r>
          </a:p>
          <a:p>
            <a:r>
              <a:rPr lang="pt-BR" dirty="0" smtClean="0"/>
              <a:t>      Ho </a:t>
            </a:r>
            <a:r>
              <a:rPr lang="pt-BR" dirty="0" err="1"/>
              <a:t>imparato</a:t>
            </a:r>
            <a:r>
              <a:rPr lang="pt-BR" dirty="0"/>
              <a:t> a </a:t>
            </a:r>
            <a:r>
              <a:rPr lang="pt-BR" dirty="0" err="1"/>
              <a:t>nuotare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bambino. </a:t>
            </a:r>
            <a:r>
              <a:rPr lang="pt-BR" dirty="0" smtClean="0"/>
              <a:t>(</a:t>
            </a:r>
            <a:r>
              <a:rPr lang="pt-BR" b="1" dirty="0" smtClean="0">
                <a:solidFill>
                  <a:schemeClr val="accent1"/>
                </a:solidFill>
              </a:rPr>
              <a:t>quando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b="1" dirty="0" smtClean="0"/>
              <a:t>5)  </a:t>
            </a:r>
            <a:r>
              <a:rPr lang="pt-BR" dirty="0" smtClean="0"/>
              <a:t>Para exprimir um tempo especial:</a:t>
            </a:r>
          </a:p>
          <a:p>
            <a:r>
              <a:rPr lang="pt-BR" dirty="0" smtClean="0"/>
              <a:t>     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/>
              <a:t>partito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</a:t>
            </a:r>
            <a:r>
              <a:rPr lang="pt-BR" dirty="0" err="1"/>
              <a:t>tre</a:t>
            </a:r>
            <a:r>
              <a:rPr lang="pt-BR" dirty="0"/>
              <a:t> </a:t>
            </a:r>
            <a:r>
              <a:rPr lang="pt-BR" dirty="0" err="1"/>
              <a:t>giorni</a:t>
            </a:r>
            <a:r>
              <a:rPr lang="pt-BR" dirty="0"/>
              <a:t>. (</a:t>
            </a:r>
            <a:r>
              <a:rPr lang="pt-BR" b="1" dirty="0" smtClean="0">
                <a:solidFill>
                  <a:schemeClr val="accent1"/>
                </a:solidFill>
              </a:rPr>
              <a:t>Faz</a:t>
            </a:r>
            <a:r>
              <a:rPr lang="pt-BR" dirty="0" smtClean="0"/>
              <a:t>)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      Non </a:t>
            </a:r>
            <a:r>
              <a:rPr lang="pt-BR" dirty="0" err="1"/>
              <a:t>piove</a:t>
            </a:r>
            <a:r>
              <a:rPr lang="pt-BR" dirty="0"/>
              <a:t> </a:t>
            </a:r>
            <a:r>
              <a:rPr lang="pt-BR" b="1" dirty="0"/>
              <a:t>da</a:t>
            </a:r>
            <a:r>
              <a:rPr lang="pt-BR" dirty="0"/>
              <a:t> </a:t>
            </a:r>
            <a:r>
              <a:rPr lang="pt-BR" dirty="0" err="1"/>
              <a:t>due</a:t>
            </a:r>
            <a:r>
              <a:rPr lang="pt-BR" dirty="0"/>
              <a:t> </a:t>
            </a:r>
            <a:r>
              <a:rPr lang="pt-BR" dirty="0" err="1"/>
              <a:t>mesi</a:t>
            </a:r>
            <a:r>
              <a:rPr lang="pt-BR" dirty="0"/>
              <a:t> </a:t>
            </a:r>
            <a:r>
              <a:rPr lang="pt-BR" dirty="0" smtClean="0"/>
              <a:t>(</a:t>
            </a:r>
            <a:r>
              <a:rPr lang="pt-BR" b="1" dirty="0" smtClean="0">
                <a:solidFill>
                  <a:schemeClr val="accent1"/>
                </a:solidFill>
              </a:rPr>
              <a:t>Faz</a:t>
            </a:r>
            <a:r>
              <a:rPr lang="pt-BR" dirty="0" smtClean="0"/>
              <a:t>)</a:t>
            </a:r>
          </a:p>
          <a:p>
            <a:pPr marL="358775" indent="-358775">
              <a:tabLst>
                <a:tab pos="265113" algn="l"/>
              </a:tabLst>
            </a:pPr>
            <a:r>
              <a:rPr lang="pt-BR" dirty="0" smtClean="0"/>
              <a:t>6)  Para indicar “na </a:t>
            </a:r>
            <a:r>
              <a:rPr lang="pt-BR" u="sng" dirty="0" smtClean="0"/>
              <a:t>ou para a casa de</a:t>
            </a:r>
            <a:r>
              <a:rPr lang="pt-BR" dirty="0" smtClean="0"/>
              <a:t>” e “</a:t>
            </a:r>
            <a:r>
              <a:rPr lang="pt-BR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ou para  o escritório do</a:t>
            </a:r>
            <a:r>
              <a:rPr lang="pt-BR" dirty="0" smtClean="0"/>
              <a:t>”:</a:t>
            </a:r>
          </a:p>
          <a:p>
            <a:r>
              <a:rPr lang="pt-BR" dirty="0"/>
              <a:t> </a:t>
            </a:r>
            <a:r>
              <a:rPr lang="pt-BR" dirty="0" smtClean="0"/>
              <a:t>    </a:t>
            </a:r>
            <a:r>
              <a:rPr lang="pt-BR" dirty="0" err="1" smtClean="0"/>
              <a:t>Vado</a:t>
            </a:r>
            <a:r>
              <a:rPr lang="pt-BR" dirty="0" smtClean="0"/>
              <a:t> </a:t>
            </a:r>
            <a:r>
              <a:rPr lang="pt-BR" b="1" dirty="0" smtClean="0"/>
              <a:t>da</a:t>
            </a:r>
            <a:r>
              <a:rPr lang="pt-BR" dirty="0" smtClean="0"/>
              <a:t> Maria</a:t>
            </a:r>
          </a:p>
          <a:p>
            <a:r>
              <a:rPr lang="pt-BR" dirty="0"/>
              <a:t> </a:t>
            </a:r>
            <a:r>
              <a:rPr lang="pt-BR" dirty="0" smtClean="0"/>
              <a:t>    Sono </a:t>
            </a:r>
            <a:r>
              <a:rPr lang="pt-BR" dirty="0" err="1" smtClean="0"/>
              <a:t>venuti</a:t>
            </a:r>
            <a:r>
              <a:rPr lang="pt-BR" dirty="0" smtClean="0"/>
              <a:t> </a:t>
            </a:r>
            <a:r>
              <a:rPr lang="pt-BR" b="1" dirty="0" smtClean="0"/>
              <a:t>da</a:t>
            </a:r>
            <a:r>
              <a:rPr lang="pt-BR" dirty="0" smtClean="0"/>
              <a:t> </a:t>
            </a:r>
            <a:r>
              <a:rPr lang="pt-BR" dirty="0" err="1" smtClean="0"/>
              <a:t>noi</a:t>
            </a:r>
            <a:r>
              <a:rPr lang="pt-BR" dirty="0" smtClean="0"/>
              <a:t> </a:t>
            </a:r>
            <a:r>
              <a:rPr lang="pt-BR" dirty="0" err="1" smtClean="0"/>
              <a:t>stamattina</a:t>
            </a:r>
            <a:endParaRPr lang="pt-BR" dirty="0" smtClean="0"/>
          </a:p>
          <a:p>
            <a:r>
              <a:rPr lang="pt-BR" dirty="0"/>
              <a:t> </a:t>
            </a:r>
            <a:r>
              <a:rPr lang="pt-BR" dirty="0" smtClean="0"/>
              <a:t>    </a:t>
            </a:r>
            <a:r>
              <a:rPr lang="pt-BR" dirty="0" err="1" smtClean="0"/>
              <a:t>Siamo</a:t>
            </a:r>
            <a:r>
              <a:rPr lang="pt-BR" dirty="0" smtClean="0"/>
              <a:t> </a:t>
            </a:r>
            <a:r>
              <a:rPr lang="pt-BR" b="1" dirty="0" err="1" smtClean="0"/>
              <a:t>dall’</a:t>
            </a:r>
            <a:r>
              <a:rPr lang="pt-BR" dirty="0" err="1" smtClean="0"/>
              <a:t>avvocato</a:t>
            </a:r>
            <a:r>
              <a:rPr lang="pt-BR" dirty="0" smtClean="0"/>
              <a:t> </a:t>
            </a:r>
          </a:p>
          <a:p>
            <a:r>
              <a:rPr lang="pt-BR" dirty="0"/>
              <a:t> </a:t>
            </a:r>
            <a:endParaRPr lang="pt-BR" b="1" dirty="0" smtClean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12" y="2583024"/>
            <a:ext cx="5500599" cy="352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52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01098" y="854090"/>
            <a:ext cx="444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VENTICINQUE</a:t>
            </a:r>
          </a:p>
          <a:p>
            <a:pPr algn="ctr"/>
            <a:r>
              <a:rPr lang="pt-BR" b="1" dirty="0" smtClean="0"/>
              <a:t>USO DELLE PREPOSIZIONI “DI e PER”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68411" y="1991877"/>
            <a:ext cx="60333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Roma </a:t>
            </a:r>
            <a:r>
              <a:rPr lang="it-IT" dirty="0"/>
              <a:t>è la capitale </a:t>
            </a:r>
            <a:r>
              <a:rPr lang="it-IT" b="1" dirty="0"/>
              <a:t>della</a:t>
            </a:r>
            <a:r>
              <a:rPr lang="it-IT" dirty="0"/>
              <a:t> repubblica </a:t>
            </a:r>
            <a:r>
              <a:rPr lang="it-IT" dirty="0" smtClean="0"/>
              <a:t>taliana</a:t>
            </a:r>
            <a:r>
              <a:rPr lang="it-IT" dirty="0"/>
              <a:t>. 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Questo </a:t>
            </a:r>
            <a:r>
              <a:rPr lang="it-IT" dirty="0"/>
              <a:t>anello è </a:t>
            </a:r>
            <a:r>
              <a:rPr lang="it-IT" b="1" dirty="0"/>
              <a:t>d'</a:t>
            </a:r>
            <a:r>
              <a:rPr lang="it-IT" dirty="0"/>
              <a:t>oro. 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Voglio </a:t>
            </a:r>
            <a:r>
              <a:rPr lang="it-IT" dirty="0"/>
              <a:t>un bicchiere </a:t>
            </a:r>
            <a:r>
              <a:rPr lang="it-IT" b="1" dirty="0"/>
              <a:t>di </a:t>
            </a:r>
            <a:r>
              <a:rPr lang="it-IT" dirty="0"/>
              <a:t>vino. 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Resteremo in questo hotel </a:t>
            </a:r>
            <a:r>
              <a:rPr lang="it-IT" b="1" dirty="0"/>
              <a:t>per</a:t>
            </a:r>
            <a:r>
              <a:rPr lang="it-IT" dirty="0"/>
              <a:t> tre </a:t>
            </a:r>
            <a:r>
              <a:rPr lang="it-IT" dirty="0" smtClean="0"/>
              <a:t>notti.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Hanno ricevuto molti regali </a:t>
            </a:r>
            <a:r>
              <a:rPr lang="it-IT" b="1" dirty="0"/>
              <a:t>per</a:t>
            </a:r>
            <a:r>
              <a:rPr lang="it-IT" dirty="0"/>
              <a:t> il loro anniversario di nozze</a:t>
            </a:r>
            <a:r>
              <a:rPr lang="it-IT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o comprato questa casa </a:t>
            </a:r>
            <a:r>
              <a:rPr lang="it-IT" b="1" dirty="0"/>
              <a:t>per</a:t>
            </a:r>
            <a:r>
              <a:rPr lang="it-IT" dirty="0"/>
              <a:t> 200.000 </a:t>
            </a:r>
            <a:r>
              <a:rPr lang="it-IT" dirty="0" smtClean="0"/>
              <a:t>euro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Per arrivare alla stazione dobbiamo passare </a:t>
            </a:r>
            <a:r>
              <a:rPr lang="it-IT" b="1" dirty="0"/>
              <a:t>per</a:t>
            </a:r>
            <a:r>
              <a:rPr lang="it-IT" dirty="0"/>
              <a:t> questa strada</a:t>
            </a:r>
            <a:r>
              <a:rPr lang="it-IT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Per quando hai bisogno </a:t>
            </a:r>
            <a:r>
              <a:rPr lang="it-IT" b="1" dirty="0"/>
              <a:t>dell'</a:t>
            </a:r>
            <a:r>
              <a:rPr lang="it-IT" dirty="0"/>
              <a:t>auto</a:t>
            </a:r>
            <a:r>
              <a:rPr lang="it-IT" dirty="0" smtClean="0"/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Farei di tutto </a:t>
            </a:r>
            <a:r>
              <a:rPr lang="it-IT" b="1" dirty="0"/>
              <a:t>pe</a:t>
            </a:r>
            <a:r>
              <a:rPr lang="it-IT" dirty="0"/>
              <a:t>r te.</a:t>
            </a:r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60" y="2112308"/>
            <a:ext cx="5505351" cy="367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772341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2121</TotalTime>
  <Words>396</Words>
  <Application>Microsoft Office PowerPoint</Application>
  <PresentationFormat>Widescreen</PresentationFormat>
  <Paragraphs>108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Wingdings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145</cp:revision>
  <dcterms:created xsi:type="dcterms:W3CDTF">2022-09-01T12:36:47Z</dcterms:created>
  <dcterms:modified xsi:type="dcterms:W3CDTF">2024-06-17T17:42:59Z</dcterms:modified>
</cp:coreProperties>
</file>