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</p:sldIdLst>
  <p:sldSz cx="12192000" cy="6858000"/>
  <p:notesSz cx="6858000" cy="9144000"/>
  <p:defaultTextStyle>
    <a:defPPr rtl="0"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226" autoAdjust="0"/>
  </p:normalViewPr>
  <p:slideViewPr>
    <p:cSldViewPr snapToGrid="0">
      <p:cViewPr varScale="1">
        <p:scale>
          <a:sx n="106" d="100"/>
          <a:sy n="106" d="100"/>
        </p:scale>
        <p:origin x="58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93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="" xmlns:a16="http://schemas.microsoft.com/office/drawing/2014/main" id="{647F2388-33D0-4259-BCCC-BFA68819C6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E8F5721D-C0E6-4BC1-B8BB-877F49D3EE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21F1E-34BC-448C-9BED-DF5C207B9FF6}" type="datetime1">
              <a:rPr lang="pt-BR" smtClean="0"/>
              <a:t>13/05/2026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78A9C7BA-66DC-4766-9EE0-5F97D32F57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6E17CDEE-B515-4EE8-9E61-474606B407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E219D-85CB-425F-BB6B-CC461AF324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1820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B022E-7ADE-4CCA-9DDC-4356487A4EA8}" type="datetime1">
              <a:rPr lang="pt-BR" smtClean="0"/>
              <a:pPr/>
              <a:t>13/05/2026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dirty="0"/>
              <a:t>Editar estilos de texto Mestre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284C7-42A7-4BF2-887E-44AEDA03A07E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765905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4557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1376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3860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2307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1964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9581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214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9985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6730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455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vre 6" title="Círculo-recort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F78B1A19-083F-45CF-98BF-281629737C3A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3" name="Retângulo 12" title="borda da borda esquerd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9519E5-99E4-4D3E-8CAE-183AEE91CF49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F333C6-6C3F-4BB3-A28D-C3CDD4BB1EA5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91DC22-899D-4E43-8A2E-09386BCC3DCB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EF19AFD6-A9A0-4B58-87AF-47B2981EEEA7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grpSp>
        <p:nvGrpSpPr>
          <p:cNvPr id="7" name="Grupo 6" title="forma de guirlanda à esquerda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orma livre 6" title="forma de guirlanda à esquerda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orma livre 11" title="guirlanda esquerda embutida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45E22D-B017-4EDA-9CD1-343A76AE5BDF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A7F1E82-C726-45ED-9C74-F4BE751287D7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5FDB00-7159-432C-BC0B-B7CEB34EA853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8C61E9-4A25-4FCD-840B-D8115BE2AC87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rma livre 11" title="forma de plano de fundo guirlanda direita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 rtl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B28B6BC1-F130-49F0-A58E-930D6EE038D6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8" name="Retângulo 7" title="borda da borda esquerd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1" name="Forma livre 11" title="forma de plano de fundo guirlanda direita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tângulo 11" title="borda da borda esquerd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 rtl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98179018-7AF6-4352-BBC8-FCEE9D982AA1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19A7CA4D-44C9-457B-8265-13F84F86B0E2}" type="datetime1">
              <a:rPr lang="pt-BR" noProof="0" smtClean="0"/>
              <a:t>13/05/2026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1" name="Forma livre 6" title="Borda de guirlanda à esquerda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tângulo 11" title="borda da borda direita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268" y="3054380"/>
            <a:ext cx="2782737" cy="110803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pt-BR" sz="4000" dirty="0" smtClean="0"/>
              <a:t>UN GIORNO</a:t>
            </a:r>
            <a:br>
              <a:rPr lang="pt-BR" sz="4000" dirty="0" smtClean="0"/>
            </a:br>
            <a:r>
              <a:rPr lang="pt-BR" sz="4000" dirty="0" smtClean="0"/>
              <a:t>AL</a:t>
            </a:r>
            <a:br>
              <a:rPr lang="pt-BR" sz="4000" dirty="0" smtClean="0"/>
            </a:br>
            <a:r>
              <a:rPr lang="pt-BR" sz="4000" dirty="0" smtClean="0"/>
              <a:t>MERCATO </a:t>
            </a:r>
            <a:endParaRPr lang="pt-BR" sz="4000" dirty="0"/>
          </a:p>
        </p:txBody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675" y="61546"/>
            <a:ext cx="2608730" cy="1090793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3459887" y="61546"/>
            <a:ext cx="45302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0000"/>
                </a:solidFill>
              </a:rPr>
              <a:t>LEZIONE 5 - CONVERSAZIONE</a:t>
            </a:r>
          </a:p>
          <a:p>
            <a:pPr algn="ctr"/>
            <a:r>
              <a:rPr lang="pt-BR" sz="2400" dirty="0" err="1" smtClean="0">
                <a:latin typeface="Bauhaus 93" panose="04030905020B02020C02" pitchFamily="82" charset="0"/>
              </a:rPr>
              <a:t>Un</a:t>
            </a:r>
            <a:r>
              <a:rPr lang="pt-BR" sz="2400" dirty="0" smtClean="0">
                <a:latin typeface="Bauhaus 93" panose="04030905020B02020C02" pitchFamily="82" charset="0"/>
              </a:rPr>
              <a:t> </a:t>
            </a:r>
            <a:r>
              <a:rPr lang="pt-BR" sz="2400" dirty="0" err="1" smtClean="0">
                <a:latin typeface="Bauhaus 93" panose="04030905020B02020C02" pitchFamily="82" charset="0"/>
              </a:rPr>
              <a:t>Giorno</a:t>
            </a:r>
            <a:r>
              <a:rPr lang="pt-BR" sz="2400" dirty="0" smtClean="0">
                <a:latin typeface="Bauhaus 93" panose="04030905020B02020C02" pitchFamily="82" charset="0"/>
              </a:rPr>
              <a:t> al </a:t>
            </a:r>
            <a:r>
              <a:rPr lang="pt-BR" sz="2400" dirty="0" err="1" smtClean="0">
                <a:latin typeface="Bauhaus 93" panose="04030905020B02020C02" pitchFamily="82" charset="0"/>
              </a:rPr>
              <a:t>Mercato</a:t>
            </a:r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449" y="1784838"/>
            <a:ext cx="7305520" cy="4703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9680" y="1363172"/>
            <a:ext cx="1554594" cy="15476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9544" y="5611550"/>
            <a:ext cx="1780186" cy="774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699" y="168874"/>
            <a:ext cx="222523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18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270" y="0"/>
            <a:ext cx="2608730" cy="1132361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20" y="2437690"/>
            <a:ext cx="3915282" cy="342677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it-IT" sz="2400" cap="none" dirty="0" smtClean="0">
                <a:latin typeface="Bahnschrift SemiBold" panose="020B0502040204020203" pitchFamily="34" charset="0"/>
              </a:rPr>
              <a:t> </a:t>
            </a:r>
            <a:r>
              <a:rPr lang="it-IT" sz="2400" cap="none" dirty="0">
                <a:latin typeface="Bahnschrift SemiBold" panose="020B0502040204020203" pitchFamily="34" charset="0"/>
              </a:rPr>
              <a:t>Ora Anna si appresta a preparare la cena per suo marito e le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/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sue </a:t>
            </a:r>
            <a:r>
              <a:rPr lang="it-IT" sz="2400" cap="none" dirty="0">
                <a:latin typeface="Bahnschrift SemiBold" panose="020B0502040204020203" pitchFamily="34" charset="0"/>
              </a:rPr>
              <a:t>due figlie.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/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>
                <a:latin typeface="Bahnschrift SemiBold" panose="020B0502040204020203" pitchFamily="34" charset="0"/>
              </a:rPr>
              <a:t/>
            </a:r>
            <a:br>
              <a:rPr lang="it-IT" sz="2400" cap="none" dirty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Con </a:t>
            </a:r>
            <a:r>
              <a:rPr lang="it-IT" sz="2400" cap="none" dirty="0">
                <a:latin typeface="Bahnschrift SemiBold" panose="020B0502040204020203" pitchFamily="34" charset="0"/>
              </a:rPr>
              <a:t>tutto quello che ha comprato al mercato, sarà senza dubbio una piacevole riunione di famiglia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attorno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 </a:t>
            </a:r>
            <a:r>
              <a:rPr lang="it-IT" sz="2400" cap="none" dirty="0">
                <a:latin typeface="Bahnschrift SemiBold" panose="020B0502040204020203" pitchFamily="34" charset="0"/>
              </a:rPr>
              <a:t>al tavolo.</a:t>
            </a: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455" y="1916722"/>
            <a:ext cx="6507588" cy="4668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5790" y="1354380"/>
            <a:ext cx="1554594" cy="15476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699" y="168874"/>
            <a:ext cx="222523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00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130" y="2319709"/>
            <a:ext cx="4138566" cy="24745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pt-BR" sz="2400" cap="none" dirty="0" smtClean="0">
                <a:latin typeface="Bahnschrift SemiBold" panose="020B0502040204020203" pitchFamily="34" charset="0"/>
              </a:rPr>
              <a:t>Anna vive in una 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err="1" smtClean="0">
                <a:latin typeface="Bahnschrift SemiBold" panose="020B0502040204020203" pitchFamily="34" charset="0"/>
              </a:rPr>
              <a:t>piccola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città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.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err="1" smtClean="0">
                <a:latin typeface="Bahnschrift SemiBold" panose="020B0502040204020203" pitchFamily="34" charset="0"/>
              </a:rPr>
              <a:t>Ogni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sabato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mattina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err="1" smtClean="0">
                <a:latin typeface="Bahnschrift SemiBold" panose="020B0502040204020203" pitchFamily="34" charset="0"/>
              </a:rPr>
              <a:t>va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al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mercato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err="1" smtClean="0">
                <a:latin typeface="Bahnschrift SemiBold" panose="020B0502040204020203" pitchFamily="34" charset="0"/>
              </a:rPr>
              <a:t>del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centro. 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it-IT" sz="2400" cap="none" dirty="0">
                <a:latin typeface="Bahnschrift SemiBold" panose="020B0502040204020203" pitchFamily="34" charset="0"/>
              </a:rPr>
              <a:t>È un periodo molto interessante per lei perché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adora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fare la spesa.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endParaRPr lang="pt-BR" sz="2400" cap="none" dirty="0">
              <a:latin typeface="Bahnschrift SemiBold" panose="020B0502040204020203" pitchFamily="34" charset="0"/>
            </a:endParaRPr>
          </a:p>
        </p:txBody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675" y="40794"/>
            <a:ext cx="2608730" cy="113236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954" y="1743205"/>
            <a:ext cx="6439883" cy="479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9680" y="1363172"/>
            <a:ext cx="1554594" cy="15476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699" y="168874"/>
            <a:ext cx="222523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5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675" y="59543"/>
            <a:ext cx="2608730" cy="1132361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561" y="2600963"/>
            <a:ext cx="3613023" cy="24745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pt-BR" sz="2400" cap="none" dirty="0" smtClean="0">
                <a:latin typeface="Bahnschrift SemiBold" panose="020B0502040204020203" pitchFamily="34" charset="0"/>
              </a:rPr>
              <a:t>Le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piace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molto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andare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lì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perché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il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mercato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è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pieno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di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colore e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di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persone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.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err="1" smtClean="0">
                <a:latin typeface="Bahnschrift SemiBold" panose="020B0502040204020203" pitchFamily="34" charset="0"/>
              </a:rPr>
              <a:t>Questa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mattina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Anna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è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arrivata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presto.</a:t>
            </a: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320" y="1705707"/>
            <a:ext cx="6829036" cy="4826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9680" y="1363172"/>
            <a:ext cx="1554594" cy="15476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699" y="168874"/>
            <a:ext cx="222523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31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730" y="55147"/>
            <a:ext cx="2608730" cy="1132361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087" y="2587569"/>
            <a:ext cx="3451236" cy="24745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pt-BR" sz="2400" cap="none" dirty="0" smtClean="0">
                <a:latin typeface="Bahnschrift SemiBold" panose="020B0502040204020203" pitchFamily="34" charset="0"/>
              </a:rPr>
              <a:t>Il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mercato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era 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err="1" smtClean="0">
                <a:latin typeface="Bahnschrift SemiBold" panose="020B0502040204020203" pitchFamily="34" charset="0"/>
              </a:rPr>
              <a:t>già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molto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animato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.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I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venditori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parlavano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err="1" smtClean="0">
                <a:latin typeface="Bahnschrift SemiBold" panose="020B0502040204020203" pitchFamily="34" charset="0"/>
              </a:rPr>
              <a:t>con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i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clienti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mentre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preparavano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la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frutta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e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la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verdura. 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338" y="1688123"/>
            <a:ext cx="6929893" cy="4563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5790" y="1354380"/>
            <a:ext cx="1554594" cy="15476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699" y="168874"/>
            <a:ext cx="222523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87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930" y="67519"/>
            <a:ext cx="2608730" cy="1132361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443" y="2483414"/>
            <a:ext cx="3726082" cy="24745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pt-BR" sz="2400" cap="none" dirty="0" smtClean="0">
                <a:latin typeface="Bahnschrift SemiBold" panose="020B0502040204020203" pitchFamily="34" charset="0"/>
              </a:rPr>
              <a:t>Anna ha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comprato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pomodori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, </a:t>
            </a:r>
            <a:r>
              <a:rPr lang="it-IT" sz="2400" cap="none" dirty="0">
                <a:latin typeface="Bahnschrift SemiBold" panose="020B0502040204020203" pitchFamily="34" charset="0"/>
              </a:rPr>
              <a:t>Banana, cetriolo,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arancia,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 mella</a:t>
            </a:r>
            <a:r>
              <a:rPr lang="it-IT" sz="2400" cap="none" dirty="0">
                <a:latin typeface="Bahnschrift SemiBold" panose="020B0502040204020203" pitchFamily="34" charset="0"/>
              </a:rPr>
              <a:t>, burro di latte, latte fresco,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/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filetto </a:t>
            </a:r>
            <a:r>
              <a:rPr lang="it-IT" sz="2400" cap="none" dirty="0">
                <a:latin typeface="Bahnschrift SemiBold" panose="020B0502040204020203" pitchFamily="34" charset="0"/>
              </a:rPr>
              <a:t>di pesce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,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fagioli </a:t>
            </a:r>
            <a:r>
              <a:rPr lang="it-IT" sz="2400" cap="none" dirty="0">
                <a:latin typeface="Bahnschrift SemiBold" panose="020B0502040204020203" pitchFamily="34" charset="0"/>
              </a:rPr>
              <a:t>e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riso, 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pane fresco 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e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un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po’di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formaggio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.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144" y="1663289"/>
            <a:ext cx="6457988" cy="480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8637" y="1269957"/>
            <a:ext cx="1554594" cy="15476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699" y="168874"/>
            <a:ext cx="222523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57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260" y="49281"/>
            <a:ext cx="2608730" cy="1132361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820" y="2118305"/>
            <a:ext cx="3538442" cy="24745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pt-BR" sz="2400" cap="none" dirty="0" err="1">
                <a:latin typeface="Bahnschrift SemiBold" panose="020B0502040204020203" pitchFamily="34" charset="0"/>
              </a:rPr>
              <a:t>Poi</a:t>
            </a:r>
            <a:r>
              <a:rPr lang="pt-BR" sz="2400" cap="none" dirty="0">
                <a:latin typeface="Bahnschrift SemiBold" panose="020B0502040204020203" pitchFamily="34" charset="0"/>
              </a:rPr>
              <a:t> ha visto </a:t>
            </a:r>
            <a:r>
              <a:rPr lang="pt-BR" sz="2400" cap="none" dirty="0" err="1">
                <a:latin typeface="Bahnschrift SemiBold" panose="020B0502040204020203" pitchFamily="34" charset="0"/>
              </a:rPr>
              <a:t>un</a:t>
            </a:r>
            <a:r>
              <a:rPr lang="pt-BR" sz="2400" cap="none" dirty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>
                <a:latin typeface="Bahnschrift SemiBold" panose="020B0502040204020203" pitchFamily="34" charset="0"/>
              </a:rPr>
              <a:t>piccolo</a:t>
            </a:r>
            <a:r>
              <a:rPr lang="pt-BR" sz="2400" cap="none" dirty="0">
                <a:latin typeface="Bahnschrift SemiBold" panose="020B0502040204020203" pitchFamily="34" charset="0"/>
              </a:rPr>
              <a:t> 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banco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con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Fiori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>
                <a:latin typeface="Bahnschrift SemiBold" panose="020B0502040204020203" pitchFamily="34" charset="0"/>
              </a:rPr>
              <a:t>molto</a:t>
            </a:r>
            <a:r>
              <a:rPr lang="pt-BR" sz="2400" cap="none" dirty="0">
                <a:latin typeface="Bahnschrift SemiBold" panose="020B0502040204020203" pitchFamily="34" charset="0"/>
              </a:rPr>
              <a:t> belli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.</a:t>
            </a: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I Fiori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erano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gialli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e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profumavano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molto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.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Anna ha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parlato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con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la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venditrice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 e ha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scelto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err="1" smtClean="0">
                <a:latin typeface="Bahnschrift SemiBold" panose="020B0502040204020203" pitchFamily="34" charset="0"/>
              </a:rPr>
              <a:t>un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mazzo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di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Fiori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 per sua madre.</a:t>
            </a: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631" y="1714500"/>
            <a:ext cx="6444830" cy="4747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8172" y="1269023"/>
            <a:ext cx="1554594" cy="15476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699" y="168874"/>
            <a:ext cx="222523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01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901" y="116512"/>
            <a:ext cx="2608730" cy="1044074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298" y="2488604"/>
            <a:ext cx="3357079" cy="24745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pt-BR" sz="2400" cap="none" dirty="0" err="1" smtClean="0">
                <a:latin typeface="Bahnschrift SemiBold" panose="020B0502040204020203" pitchFamily="34" charset="0"/>
              </a:rPr>
              <a:t>Mentre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camminava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err="1" smtClean="0">
                <a:latin typeface="Bahnschrift SemiBold" panose="020B0502040204020203" pitchFamily="34" charset="0"/>
              </a:rPr>
              <a:t>tra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le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bancarelle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, 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ha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anche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assagiato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un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pezzo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di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torta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alle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mele.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Era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dolce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 e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molto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buona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.</a:t>
            </a: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469" y="1721965"/>
            <a:ext cx="6564606" cy="4828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6132" y="1248872"/>
            <a:ext cx="1554594" cy="15476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699" y="168874"/>
            <a:ext cx="222523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03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730" y="85104"/>
            <a:ext cx="2608730" cy="1132361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926" y="2606379"/>
            <a:ext cx="3703843" cy="24745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pt-BR" sz="2400" cap="none" dirty="0" smtClean="0">
                <a:latin typeface="Bahnschrift SemiBold" panose="020B0502040204020203" pitchFamily="34" charset="0"/>
              </a:rPr>
              <a:t>Dopo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un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po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’, Anna 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ha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incontrato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una 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sua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amica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che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 non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vedeva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da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molto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tempo.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err="1" smtClean="0">
                <a:latin typeface="Bahnschrift SemiBold" panose="020B0502040204020203" pitchFamily="34" charset="0"/>
              </a:rPr>
              <a:t>Hanno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parlato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 e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hanno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riso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insieme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per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qualche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minuto.</a:t>
            </a: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178" y="1879065"/>
            <a:ext cx="6378258" cy="454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5790" y="1354380"/>
            <a:ext cx="1554594" cy="15476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699" y="168874"/>
            <a:ext cx="222523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62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26" y="79131"/>
            <a:ext cx="2608730" cy="1059201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211" y="2607812"/>
            <a:ext cx="3337736" cy="24745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pt-BR" sz="2400" cap="none" dirty="0" smtClean="0">
                <a:latin typeface="Bahnschrift SemiBold" panose="020B0502040204020203" pitchFamily="34" charset="0"/>
              </a:rPr>
              <a:t>Alla fine, Anna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è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tornata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a casa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con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la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borsa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piena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e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con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un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grande sorriso.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Il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mercato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non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è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solo per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comprare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,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ma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anche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per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condivire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momenti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.</a:t>
            </a: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435" y="1707171"/>
            <a:ext cx="6849165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4582" y="1257665"/>
            <a:ext cx="1554594" cy="15476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699" y="168874"/>
            <a:ext cx="222523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22270"/>
      </p:ext>
    </p:extLst>
  </p:cSld>
  <p:clrMapOvr>
    <a:masterClrMapping/>
  </p:clrMapOvr>
</p:sld>
</file>

<file path=ppt/theme/theme1.xml><?xml version="1.0" encoding="utf-8"?>
<a:theme xmlns:a="http://schemas.openxmlformats.org/drawingml/2006/main" name="Selo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C64FCEF-5D02-4451-89DD-C5055544A8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ED409D-D761-44D8-8125-D888C04D1B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3B9E78-595F-41AA-B8FF-1657B24A64F3}">
  <ds:schemaRefs>
    <ds:schemaRef ds:uri="http://purl.org/dc/terms/"/>
    <ds:schemaRef ds:uri="16c05727-aa75-4e4a-9b5f-8a80a1165891"/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de selo de creche</Template>
  <TotalTime>0</TotalTime>
  <Words>99</Words>
  <Application>Microsoft Office PowerPoint</Application>
  <PresentationFormat>Widescreen</PresentationFormat>
  <Paragraphs>22</Paragraphs>
  <Slides>10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7" baseType="lpstr">
      <vt:lpstr>Arial</vt:lpstr>
      <vt:lpstr>Bahnschrift SemiBold</vt:lpstr>
      <vt:lpstr>Bauhaus 93</vt:lpstr>
      <vt:lpstr>Calibri</vt:lpstr>
      <vt:lpstr>Gill Sans MT</vt:lpstr>
      <vt:lpstr>Impact</vt:lpstr>
      <vt:lpstr>Selo</vt:lpstr>
      <vt:lpstr>UN GIORNO AL MERCATO </vt:lpstr>
      <vt:lpstr>Anna vive in una  piccola città.  Ogni sabato mattina va al mercato del centro.   È un periodo molto interessante per lei perché adora fare la spesa.     </vt:lpstr>
      <vt:lpstr>Le piace molto andare lì perché il mercato è pieno di colore e di persone.  Questa mattina Anna  è arrivata presto.   </vt:lpstr>
      <vt:lpstr>Il mercato era  già molto animato.  I venditori parlavano  con i clienti  mentre preparavano  la frutta e la verdura.     </vt:lpstr>
      <vt:lpstr>Anna ha comprato pomodori, Banana, cetriolo, arancia,  mella, burro di latte, latte fresco,  filetto di pesce, fagioli e riso,  pane fresco  e un po’di formaggio.    </vt:lpstr>
      <vt:lpstr>Poi ha visto un piccolo banco  con Fiori  molto belli.  I Fiori erano gialli e profumavano molto.  Anna ha parlato con la venditrice  e ha scelto  un mazzo di Fiori  per sua madre. </vt:lpstr>
      <vt:lpstr>Mentre camminava  tra le bancarelle,  ha anche assagiato  un pezzo di  torta alle mele.  Era dolce  e molto buona.</vt:lpstr>
      <vt:lpstr>Dopo un po’, Anna  ha incontrato una  sua amica che  non vedeva  da molto tempo.  Hanno parlato  e hanno riso insieme per qualche minuto.</vt:lpstr>
      <vt:lpstr>Alla fine, Anna è tornata a casa con la borsa piena e con un grande sorriso.  Il mercato non è solo per comprare, ma anche per condivire momenti.</vt:lpstr>
      <vt:lpstr> Ora Anna si appresta a preparare la cena per suo marito e le  sue due figlie.   Con tutto quello che ha comprato al mercato, sarà senza dubbio una piacevole riunione di famiglia attorno  al tavolo.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2026-04-28T13:25:05Z</dcterms:created>
  <dcterms:modified xsi:type="dcterms:W3CDTF">2026-05-13T11:46:44Z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