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27/01/2026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27/01/2026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27/01/2026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27/01/2026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010" y="6005036"/>
            <a:ext cx="745575" cy="74557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0253" y="197784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3642" y="269113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6819" y="2909547"/>
            <a:ext cx="3680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mas então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Addio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adeus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Coltellini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canivetes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Svizzeri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suiços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Dipende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depende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Dipendere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v. depender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Machete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Pugnale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punhal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Spada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espada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Rasoio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navalha, barbeador</a:t>
            </a:r>
          </a:p>
        </p:txBody>
      </p:sp>
      <p:sp>
        <p:nvSpPr>
          <p:cNvPr id="22" name="CaixaDeTexto 17"/>
          <p:cNvSpPr txBox="1"/>
          <p:nvPr/>
        </p:nvSpPr>
        <p:spPr>
          <a:xfrm>
            <a:off x="622901" y="6377824"/>
            <a:ext cx="530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Come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Saldare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um Debito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128" y="960895"/>
            <a:ext cx="5174751" cy="4941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5915" y="3454400"/>
            <a:ext cx="3876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Potrai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você poderá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Portarli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levá-los – trazê-los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Tenerli</a:t>
            </a:r>
            <a:r>
              <a:rPr lang="pt-BR" b="1" dirty="0">
                <a:solidFill>
                  <a:schemeClr val="bg1"/>
                </a:solidFill>
              </a:rPr>
              <a:t> –</a:t>
            </a:r>
            <a:r>
              <a:rPr lang="pt-BR" sz="1600" b="1" dirty="0">
                <a:solidFill>
                  <a:srgbClr val="FF0000"/>
                </a:solidFill>
              </a:rPr>
              <a:t> tê-los, </a:t>
            </a:r>
            <a:r>
              <a:rPr lang="pt-BR" sz="1600" b="1" dirty="0" smtClean="0">
                <a:solidFill>
                  <a:srgbClr val="FF0000"/>
                </a:solidFill>
              </a:rPr>
              <a:t>guardá-los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Portare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levar, trazer</a:t>
            </a:r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Tenere –</a:t>
            </a:r>
            <a:r>
              <a:rPr lang="pt-BR" b="1" dirty="0" smtClean="0">
                <a:solidFill>
                  <a:srgbClr val="FF0000"/>
                </a:solidFill>
              </a:rPr>
              <a:t> v. segurar, guardar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Potere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v. </a:t>
            </a:r>
            <a:r>
              <a:rPr lang="pt-BR" b="1" dirty="0" smtClean="0">
                <a:solidFill>
                  <a:srgbClr val="FF0000"/>
                </a:solidFill>
              </a:rPr>
              <a:t>poder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Prendere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Pegar, segurar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 </a:t>
            </a:r>
            <a:r>
              <a:rPr lang="pt-BR" b="1" dirty="0" smtClean="0">
                <a:solidFill>
                  <a:srgbClr val="FF0000"/>
                </a:solidFill>
              </a:rPr>
              <a:t>em, no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Giro –</a:t>
            </a:r>
            <a:r>
              <a:rPr lang="pt-BR" b="1" dirty="0" smtClean="0">
                <a:solidFill>
                  <a:srgbClr val="FF0000"/>
                </a:solidFill>
              </a:rPr>
              <a:t> volta, caminhada, passeio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805653"/>
            <a:ext cx="959675" cy="9596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r="959"/>
          <a:stretch/>
        </p:blipFill>
        <p:spPr>
          <a:xfrm>
            <a:off x="1471238" y="932874"/>
            <a:ext cx="5246539" cy="497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856145" y="171110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195914" y="229338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294295" y="309408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195914" y="3454400"/>
            <a:ext cx="388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Qualsiasi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qualquer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Coltelino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 pequena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 quanto </a:t>
            </a:r>
            <a:r>
              <a:rPr lang="pt-BR" b="1" dirty="0" smtClean="0">
                <a:solidFill>
                  <a:srgbClr val="FF0000"/>
                </a:solidFill>
              </a:rPr>
              <a:t>– de quanta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Lunga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longa, comprida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Lama –</a:t>
            </a:r>
            <a:r>
              <a:rPr lang="pt-BR" b="1" dirty="0" smtClean="0">
                <a:solidFill>
                  <a:srgbClr val="FF0000"/>
                </a:solidFill>
              </a:rPr>
              <a:t> lâmina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159" y="5717309"/>
            <a:ext cx="1076809" cy="10768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744" y="951345"/>
            <a:ext cx="5304425" cy="4959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9488" y="201768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658705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02804" y="2832615"/>
            <a:ext cx="374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Mia - </a:t>
            </a:r>
            <a:r>
              <a:rPr lang="pt-BR" b="1" dirty="0" smtClean="0">
                <a:solidFill>
                  <a:srgbClr val="FF0000"/>
                </a:solidFill>
              </a:rPr>
              <a:t>minha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Ragazza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namorada, garota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Dice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disse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dizer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Lunghezza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comprimento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conta – </a:t>
            </a:r>
            <a:r>
              <a:rPr lang="pt-BR" b="1" dirty="0" smtClean="0">
                <a:solidFill>
                  <a:srgbClr val="FF0000"/>
                </a:solidFill>
              </a:rPr>
              <a:t>não importa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FF0000"/>
                </a:solidFill>
              </a:rPr>
              <a:t>  Para, pelo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 </a:t>
            </a:r>
            <a:r>
              <a:rPr lang="pt-BR" b="1" dirty="0" smtClean="0">
                <a:solidFill>
                  <a:srgbClr val="FF0000"/>
                </a:solidFill>
              </a:rPr>
              <a:t>- 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Estado ( governo)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si –</a:t>
            </a:r>
            <a:r>
              <a:rPr lang="pt-BR" b="1" dirty="0" smtClean="0">
                <a:solidFill>
                  <a:srgbClr val="FF0000"/>
                </a:solidFill>
              </a:rPr>
              <a:t> sim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 –</a:t>
            </a:r>
            <a:r>
              <a:rPr lang="pt-BR" b="1" dirty="0" smtClean="0">
                <a:solidFill>
                  <a:srgbClr val="FF0000"/>
                </a:solidFill>
              </a:rPr>
              <a:t> não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smtClean="0">
                <a:solidFill>
                  <a:srgbClr val="FF0000"/>
                </a:solidFill>
              </a:rPr>
              <a:t>- não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287" y="5970001"/>
            <a:ext cx="867331" cy="8673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33" y="932873"/>
            <a:ext cx="5086540" cy="4969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1167"/>
            <a:ext cx="3767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Se – </a:t>
            </a:r>
            <a:r>
              <a:rPr lang="pt-BR" sz="1600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Ha –</a:t>
            </a:r>
            <a:r>
              <a:rPr lang="pt-BR" sz="1600" b="1" dirty="0" smtClean="0">
                <a:solidFill>
                  <a:srgbClr val="FF0000"/>
                </a:solidFill>
              </a:rPr>
              <a:t> tem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Avere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v. ter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Lama –</a:t>
            </a:r>
            <a:r>
              <a:rPr lang="pt-BR" sz="1600" b="1" dirty="0" smtClean="0">
                <a:solidFill>
                  <a:srgbClr val="FF0000"/>
                </a:solidFill>
              </a:rPr>
              <a:t> lâmina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Tagliente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afiada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Affilare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afiar, amolar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Più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mais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Lunga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longa, comprida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Di </a:t>
            </a:r>
            <a:r>
              <a:rPr lang="pt-BR" sz="1600" b="1" dirty="0" smtClean="0">
                <a:solidFill>
                  <a:srgbClr val="FF0000"/>
                </a:solidFill>
              </a:rPr>
              <a:t>– de, que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Vai –</a:t>
            </a:r>
            <a:r>
              <a:rPr lang="pt-BR" sz="1600" b="1" dirty="0" smtClean="0">
                <a:solidFill>
                  <a:srgbClr val="FF0000"/>
                </a:solidFill>
              </a:rPr>
              <a:t> você vai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In –</a:t>
            </a:r>
            <a:r>
              <a:rPr lang="pt-BR" sz="1600" b="1" dirty="0" smtClean="0">
                <a:solidFill>
                  <a:srgbClr val="FF0000"/>
                </a:solidFill>
              </a:rPr>
              <a:t> para , em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Carcere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– cadeia, prisão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Hai –</a:t>
            </a:r>
            <a:r>
              <a:rPr lang="pt-BR" sz="1600" b="1" dirty="0" smtClean="0">
                <a:solidFill>
                  <a:srgbClr val="FF0000"/>
                </a:solidFill>
              </a:rPr>
              <a:t> você tem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Valide –</a:t>
            </a:r>
            <a:r>
              <a:rPr lang="pt-BR" sz="1600" b="1" dirty="0" smtClean="0">
                <a:solidFill>
                  <a:srgbClr val="FF0000"/>
                </a:solidFill>
              </a:rPr>
              <a:t> validade, válidas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Ragioni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Razões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Per </a:t>
            </a:r>
            <a:r>
              <a:rPr lang="pt-BR" sz="1600" b="1" dirty="0" smtClean="0">
                <a:solidFill>
                  <a:srgbClr val="FF0000"/>
                </a:solidFill>
              </a:rPr>
              <a:t>– para, por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333" y="942109"/>
            <a:ext cx="4843247" cy="497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97516" y="3412624"/>
            <a:ext cx="36544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Carcere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prisão, cadeia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por, para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Coltelino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faca pequena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Coltelino</a:t>
            </a:r>
            <a:r>
              <a:rPr lang="pt-BR" b="1" dirty="0">
                <a:solidFill>
                  <a:schemeClr val="bg1"/>
                </a:solidFill>
              </a:rPr>
              <a:t> –</a:t>
            </a:r>
            <a:r>
              <a:rPr lang="pt-BR" b="1" dirty="0">
                <a:solidFill>
                  <a:srgbClr val="FF0000"/>
                </a:solidFill>
              </a:rPr>
              <a:t> “faquinha”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Prevede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prevê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 –</a:t>
            </a:r>
            <a:r>
              <a:rPr lang="pt-BR" b="1" dirty="0" smtClean="0">
                <a:solidFill>
                  <a:srgbClr val="FF0000"/>
                </a:solidFill>
              </a:rPr>
              <a:t> 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Del –</a:t>
            </a:r>
            <a:r>
              <a:rPr lang="pt-BR" b="1" dirty="0" smtClean="0">
                <a:solidFill>
                  <a:srgbClr val="FF0000"/>
                </a:solidFill>
              </a:rPr>
              <a:t> do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 </a:t>
            </a:r>
            <a:r>
              <a:rPr lang="pt-BR" b="1" dirty="0" smtClean="0">
                <a:solidFill>
                  <a:srgbClr val="FF0000"/>
                </a:solidFill>
              </a:rPr>
              <a:t>– de, para, 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anos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Anno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ano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28168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5019" y="5781471"/>
            <a:ext cx="986949" cy="9869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612" y="930563"/>
            <a:ext cx="4910689" cy="4996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97" y="5711097"/>
            <a:ext cx="1006877" cy="100687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3454400"/>
            <a:ext cx="3912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 – </a:t>
            </a:r>
            <a:r>
              <a:rPr lang="pt-BR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 –</a:t>
            </a:r>
            <a:r>
              <a:rPr lang="pt-BR" b="1" dirty="0" smtClean="0">
                <a:solidFill>
                  <a:srgbClr val="FF0000"/>
                </a:solidFill>
              </a:rPr>
              <a:t> faço, “sou”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v. fazer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Cuoco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cozinheiro, cozinhar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cuoco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sou cozinheiro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il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Falegname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carpinteiro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Falegname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carpintaria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104" y="923636"/>
            <a:ext cx="4733705" cy="5006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416897" y="3404464"/>
            <a:ext cx="3682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Cambia – </a:t>
            </a:r>
            <a:r>
              <a:rPr lang="pt-BR" b="1" dirty="0" smtClean="0">
                <a:solidFill>
                  <a:srgbClr val="FF0000"/>
                </a:solidFill>
              </a:rPr>
              <a:t>muda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Lì</a:t>
            </a:r>
            <a:r>
              <a:rPr lang="pt-BR" b="1" dirty="0" smtClean="0">
                <a:solidFill>
                  <a:schemeClr val="bg1"/>
                </a:solidFill>
              </a:rPr>
              <a:t> cambia </a:t>
            </a:r>
            <a:r>
              <a:rPr lang="pt-BR" b="1" dirty="0" smtClean="0">
                <a:solidFill>
                  <a:srgbClr val="FF0000"/>
                </a:solidFill>
              </a:rPr>
              <a:t>– Mude, você muda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Cambiare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mudar, trocar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sobe, aumenta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Sale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sal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Lama –</a:t>
            </a:r>
            <a:r>
              <a:rPr lang="pt-BR" b="1" dirty="0" smtClean="0">
                <a:solidFill>
                  <a:srgbClr val="FF0000"/>
                </a:solidFill>
              </a:rPr>
              <a:t> lâmina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– </a:t>
            </a:r>
            <a:r>
              <a:rPr lang="pt-BR" b="1" dirty="0" smtClean="0">
                <a:solidFill>
                  <a:srgbClr val="FF0000"/>
                </a:solidFill>
              </a:rPr>
              <a:t>somente, só, sozinho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3709" y="5941192"/>
            <a:ext cx="795927" cy="795927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106" y="923636"/>
            <a:ext cx="4899701" cy="5017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15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Cioè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o que isso significa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Cioè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ou seja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não pode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Averli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leva-los, tê-los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Stadio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estádio, campo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 – </a:t>
            </a:r>
            <a:r>
              <a:rPr lang="pt-BR" b="1" dirty="0" smtClean="0">
                <a:solidFill>
                  <a:srgbClr val="FF0000"/>
                </a:solidFill>
              </a:rPr>
              <a:t>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All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Dal –</a:t>
            </a:r>
            <a:r>
              <a:rPr lang="pt-BR" b="1" dirty="0" smtClean="0">
                <a:solidFill>
                  <a:srgbClr val="FF0000"/>
                </a:solidFill>
              </a:rPr>
              <a:t> ao</a:t>
            </a:r>
          </a:p>
          <a:p>
            <a:r>
              <a:rPr lang="pt-BR" b="1" u="sng" dirty="0" smtClean="0">
                <a:solidFill>
                  <a:schemeClr val="bg1"/>
                </a:solidFill>
              </a:rPr>
              <a:t>In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Diretta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u="sng" dirty="0" smtClean="0">
                <a:solidFill>
                  <a:srgbClr val="FF0000"/>
                </a:solidFill>
              </a:rPr>
              <a:t>ao</a:t>
            </a:r>
            <a:r>
              <a:rPr lang="pt-BR" b="1" dirty="0" smtClean="0">
                <a:solidFill>
                  <a:srgbClr val="FF0000"/>
                </a:solidFill>
              </a:rPr>
              <a:t> vivo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422" y="6051250"/>
            <a:ext cx="727138" cy="7271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847" y="967510"/>
            <a:ext cx="4932219" cy="4922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474</Words>
  <Application>Microsoft Office PowerPoint</Application>
  <PresentationFormat>Widescreen</PresentationFormat>
  <Paragraphs>130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2026-01-27T11:56:15Z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