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36" r:id="rId1"/>
  </p:sldMasterIdLst>
  <p:sldIdLst>
    <p:sldId id="259" r:id="rId2"/>
    <p:sldId id="256" r:id="rId3"/>
    <p:sldId id="257" r:id="rId4"/>
    <p:sldId id="258"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8" d="100"/>
          <a:sy n="108" d="100"/>
        </p:scale>
        <p:origin x="55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201707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19498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31423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016549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02079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Editar estilos de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604672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9333C77-0158-454C-844F-B7AB9BD7DAD4}" type="slidenum">
              <a:rPr lang="en-US" smtClean="0"/>
              <a:t>‹nº›</a:t>
            </a:fld>
            <a:endParaRPr lang="en-US" dirty="0"/>
          </a:p>
        </p:txBody>
      </p:sp>
    </p:spTree>
    <p:extLst>
      <p:ext uri="{BB962C8B-B14F-4D97-AF65-F5344CB8AC3E}">
        <p14:creationId xmlns:p14="http://schemas.microsoft.com/office/powerpoint/2010/main" val="36614832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2498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4388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685481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FF9F0C5-380F-41C2-899A-BAC0F0927E16}" type="slidenum">
              <a:rPr lang="en-US" smtClean="0"/>
              <a:t>‹nº›</a:t>
            </a:fld>
            <a:endParaRPr lang="en-US" dirty="0"/>
          </a:p>
        </p:txBody>
      </p:sp>
    </p:spTree>
    <p:extLst>
      <p:ext uri="{BB962C8B-B14F-4D97-AF65-F5344CB8AC3E}">
        <p14:creationId xmlns:p14="http://schemas.microsoft.com/office/powerpoint/2010/main" val="3524667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408638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06802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2009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42A54C80-263E-416B-A8E0-580EDEADCBDC}" type="datetimeFigureOut">
              <a:rPr lang="en-US" smtClean="0"/>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519954A3-9DFD-4C44-94BA-B95130A3BA1C}" type="slidenum">
              <a:rPr lang="en-US" smtClean="0"/>
              <a:t>‹nº›</a:t>
            </a:fld>
            <a:endParaRPr lang="en-US" dirty="0"/>
          </a:p>
        </p:txBody>
      </p:sp>
    </p:spTree>
    <p:extLst>
      <p:ext uri="{BB962C8B-B14F-4D97-AF65-F5344CB8AC3E}">
        <p14:creationId xmlns:p14="http://schemas.microsoft.com/office/powerpoint/2010/main" val="2585809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Editar estilos de texto Mestre</a:t>
            </a:r>
          </a:p>
        </p:txBody>
      </p:sp>
      <p:sp>
        <p:nvSpPr>
          <p:cNvPr id="5" name="Date Placeholder 4"/>
          <p:cNvSpPr>
            <a:spLocks noGrp="1"/>
          </p:cNvSpPr>
          <p:nvPr>
            <p:ph type="dt" sz="half" idx="10"/>
          </p:nvPr>
        </p:nvSpPr>
        <p:spPr/>
        <p:txBody>
          <a:bodyPr/>
          <a:lstStyle/>
          <a:p>
            <a:fld id="{B61BEF0D-F0BB-DE4B-95CE-6DB70DBA9567}" type="datetimeFigureOut">
              <a:rPr lang="en-US" smtClean="0"/>
              <a:pPr/>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84561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8/19/2025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15049310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 xmlns:a16="http://schemas.microsoft.com/office/drawing/2014/main" id="{23A9E4AE-C60A-48E6-9D59-98A5EDB9D6ED}"/>
              </a:ext>
            </a:extLst>
          </p:cNvPr>
          <p:cNvPicPr>
            <a:picLocks noChangeAspect="1"/>
          </p:cNvPicPr>
          <p:nvPr/>
        </p:nvPicPr>
        <p:blipFill rotWithShape="1">
          <a:blip r:embed="rId2"/>
          <a:srcRect b="23984"/>
          <a:stretch/>
        </p:blipFill>
        <p:spPr>
          <a:xfrm>
            <a:off x="191873" y="8916"/>
            <a:ext cx="2847975" cy="1216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 xmlns:a16="http://schemas.microsoft.com/office/drawing/2014/main" id="{6C6E3E59-CF3E-4228-8E0E-6410E4D8DDFC}"/>
              </a:ext>
            </a:extLst>
          </p:cNvPr>
          <p:cNvPicPr>
            <a:picLocks noChangeAspect="1"/>
          </p:cNvPicPr>
          <p:nvPr/>
        </p:nvPicPr>
        <p:blipFill>
          <a:blip r:embed="rId3"/>
          <a:stretch>
            <a:fillRect/>
          </a:stretch>
        </p:blipFill>
        <p:spPr>
          <a:xfrm>
            <a:off x="9767456" y="163586"/>
            <a:ext cx="2365820" cy="1216404"/>
          </a:xfrm>
          <a:prstGeom prst="ellipse">
            <a:avLst/>
          </a:prstGeom>
          <a:ln>
            <a:noFill/>
          </a:ln>
          <a:effectLst>
            <a:softEdge rad="112500"/>
          </a:effectLst>
        </p:spPr>
      </p:pic>
      <p:pic>
        <p:nvPicPr>
          <p:cNvPr id="6"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750" y="181761"/>
            <a:ext cx="977231" cy="1098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CaixaDeTexto 6">
            <a:extLst>
              <a:ext uri="{FF2B5EF4-FFF2-40B4-BE49-F238E27FC236}">
                <a16:creationId xmlns="" xmlns:a16="http://schemas.microsoft.com/office/drawing/2014/main" id="{DEC5A90C-A7C0-4FE3-B4D0-944FC07BDBC3}"/>
              </a:ext>
            </a:extLst>
          </p:cNvPr>
          <p:cNvSpPr txBox="1"/>
          <p:nvPr/>
        </p:nvSpPr>
        <p:spPr>
          <a:xfrm>
            <a:off x="4736984" y="186000"/>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sp>
        <p:nvSpPr>
          <p:cNvPr id="8" name="CaixaDeTexto 7">
            <a:extLst>
              <a:ext uri="{FF2B5EF4-FFF2-40B4-BE49-F238E27FC236}">
                <a16:creationId xmlns="" xmlns:a16="http://schemas.microsoft.com/office/drawing/2014/main" id="{66E9E583-41D1-4C57-B054-C65D2ACF67F2}"/>
              </a:ext>
            </a:extLst>
          </p:cNvPr>
          <p:cNvSpPr txBox="1"/>
          <p:nvPr/>
        </p:nvSpPr>
        <p:spPr>
          <a:xfrm>
            <a:off x="4736984" y="902155"/>
            <a:ext cx="4110176" cy="646331"/>
          </a:xfrm>
          <a:prstGeom prst="rect">
            <a:avLst/>
          </a:prstGeom>
          <a:noFill/>
        </p:spPr>
        <p:txBody>
          <a:bodyPr wrap="square" rtlCol="0">
            <a:spAutoFit/>
          </a:bodyPr>
          <a:lstStyle/>
          <a:p>
            <a:pPr algn="ctr"/>
            <a:r>
              <a:rPr lang="pt-BR" b="1" dirty="0" smtClean="0"/>
              <a:t>MODULO </a:t>
            </a:r>
            <a:r>
              <a:rPr lang="pt-BR" b="1" dirty="0" smtClean="0"/>
              <a:t>CINQUANTASEI</a:t>
            </a:r>
            <a:endParaRPr lang="pt-BR" b="1" dirty="0" smtClean="0"/>
          </a:p>
          <a:p>
            <a:pPr algn="ctr"/>
            <a:r>
              <a:rPr lang="pt-BR" b="1" dirty="0" err="1" smtClean="0"/>
              <a:t>Conversazione</a:t>
            </a:r>
            <a:r>
              <a:rPr lang="pt-BR" b="1" dirty="0" smtClean="0"/>
              <a:t> </a:t>
            </a:r>
            <a:r>
              <a:rPr lang="pt-BR" b="1" dirty="0"/>
              <a:t>– </a:t>
            </a:r>
            <a:r>
              <a:rPr lang="pt-BR" b="1" dirty="0" err="1" smtClean="0"/>
              <a:t>Colloquio</a:t>
            </a:r>
            <a:r>
              <a:rPr lang="pt-BR" b="1" dirty="0" smtClean="0"/>
              <a:t> I</a:t>
            </a:r>
            <a:endParaRPr lang="pt-BR" b="1" dirty="0" smtClean="0"/>
          </a:p>
        </p:txBody>
      </p:sp>
      <p:sp>
        <p:nvSpPr>
          <p:cNvPr id="13" name="Retângulo 12"/>
          <p:cNvSpPr/>
          <p:nvPr/>
        </p:nvSpPr>
        <p:spPr>
          <a:xfrm>
            <a:off x="9685538" y="2827170"/>
            <a:ext cx="2287940" cy="3139321"/>
          </a:xfrm>
          <a:prstGeom prst="rect">
            <a:avLst/>
          </a:prstGeom>
          <a:solidFill>
            <a:schemeClr val="bg1">
              <a:lumMod val="85000"/>
            </a:schemeClr>
          </a:solidFill>
        </p:spPr>
        <p:txBody>
          <a:bodyPr wrap="square">
            <a:spAutoFit/>
          </a:bodyPr>
          <a:lstStyle/>
          <a:p>
            <a:pPr algn="ctr"/>
            <a:r>
              <a:rPr lang="it-IT" b="1" dirty="0">
                <a:solidFill>
                  <a:srgbClr val="FF0000"/>
                </a:solidFill>
              </a:rPr>
              <a:t>In questa intervista, il giovane ingegnere chimico Césare Menotti si candida per una posizione nella gestione della produzione presso una filiale situata in Norvegia.</a:t>
            </a:r>
            <a:endParaRPr lang="pt-BR" b="1" dirty="0">
              <a:solidFill>
                <a:srgbClr val="FF0000"/>
              </a:solidFill>
            </a:endParaRPr>
          </a:p>
        </p:txBody>
      </p:sp>
      <p:pic>
        <p:nvPicPr>
          <p:cNvPr id="14" name="Imagem 13"/>
          <p:cNvPicPr>
            <a:picLocks noChangeAspect="1"/>
          </p:cNvPicPr>
          <p:nvPr/>
        </p:nvPicPr>
        <p:blipFill>
          <a:blip r:embed="rId5"/>
          <a:stretch>
            <a:fillRect/>
          </a:stretch>
        </p:blipFill>
        <p:spPr>
          <a:xfrm>
            <a:off x="210290" y="1944210"/>
            <a:ext cx="6447773" cy="4820574"/>
          </a:xfrm>
          <a:prstGeom prst="rect">
            <a:avLst/>
          </a:prstGeom>
        </p:spPr>
      </p:pic>
      <p:pic>
        <p:nvPicPr>
          <p:cNvPr id="15" name="Imagem 14"/>
          <p:cNvPicPr>
            <a:picLocks noChangeAspect="1"/>
          </p:cNvPicPr>
          <p:nvPr/>
        </p:nvPicPr>
        <p:blipFill>
          <a:blip r:embed="rId6"/>
          <a:stretch>
            <a:fillRect/>
          </a:stretch>
        </p:blipFill>
        <p:spPr>
          <a:xfrm>
            <a:off x="6718645" y="1944210"/>
            <a:ext cx="2704482" cy="1521271"/>
          </a:xfrm>
          <a:prstGeom prst="rect">
            <a:avLst/>
          </a:prstGeom>
        </p:spPr>
      </p:pic>
      <p:pic>
        <p:nvPicPr>
          <p:cNvPr id="17" name="Imagem 16"/>
          <p:cNvPicPr>
            <a:picLocks noChangeAspect="1"/>
          </p:cNvPicPr>
          <p:nvPr/>
        </p:nvPicPr>
        <p:blipFill>
          <a:blip r:embed="rId7"/>
          <a:stretch>
            <a:fillRect/>
          </a:stretch>
        </p:blipFill>
        <p:spPr>
          <a:xfrm>
            <a:off x="6718645" y="3593861"/>
            <a:ext cx="2704482" cy="1521271"/>
          </a:xfrm>
          <a:prstGeom prst="rect">
            <a:avLst/>
          </a:prstGeom>
        </p:spPr>
      </p:pic>
      <p:pic>
        <p:nvPicPr>
          <p:cNvPr id="18" name="Imagem 17"/>
          <p:cNvPicPr>
            <a:picLocks noChangeAspect="1"/>
          </p:cNvPicPr>
          <p:nvPr/>
        </p:nvPicPr>
        <p:blipFill>
          <a:blip r:embed="rId8"/>
          <a:stretch>
            <a:fillRect/>
          </a:stretch>
        </p:blipFill>
        <p:spPr>
          <a:xfrm>
            <a:off x="6718645" y="5243513"/>
            <a:ext cx="2704482" cy="1521271"/>
          </a:xfrm>
          <a:prstGeom prst="rect">
            <a:avLst/>
          </a:prstGeom>
        </p:spPr>
      </p:pic>
    </p:spTree>
    <p:extLst>
      <p:ext uri="{BB962C8B-B14F-4D97-AF65-F5344CB8AC3E}">
        <p14:creationId xmlns:p14="http://schemas.microsoft.com/office/powerpoint/2010/main" val="3646822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 xmlns:a16="http://schemas.microsoft.com/office/drawing/2014/main" id="{23A9E4AE-C60A-48E6-9D59-98A5EDB9D6ED}"/>
              </a:ext>
            </a:extLst>
          </p:cNvPr>
          <p:cNvPicPr>
            <a:picLocks noChangeAspect="1"/>
          </p:cNvPicPr>
          <p:nvPr/>
        </p:nvPicPr>
        <p:blipFill rotWithShape="1">
          <a:blip r:embed="rId2"/>
          <a:srcRect b="23984"/>
          <a:stretch/>
        </p:blipFill>
        <p:spPr>
          <a:xfrm>
            <a:off x="191873" y="8916"/>
            <a:ext cx="2847975" cy="1216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 xmlns:a16="http://schemas.microsoft.com/office/drawing/2014/main" id="{6C6E3E59-CF3E-4228-8E0E-6410E4D8DDFC}"/>
              </a:ext>
            </a:extLst>
          </p:cNvPr>
          <p:cNvPicPr>
            <a:picLocks noChangeAspect="1"/>
          </p:cNvPicPr>
          <p:nvPr/>
        </p:nvPicPr>
        <p:blipFill>
          <a:blip r:embed="rId3"/>
          <a:stretch>
            <a:fillRect/>
          </a:stretch>
        </p:blipFill>
        <p:spPr>
          <a:xfrm>
            <a:off x="9767456" y="163586"/>
            <a:ext cx="2365820" cy="1216404"/>
          </a:xfrm>
          <a:prstGeom prst="ellipse">
            <a:avLst/>
          </a:prstGeom>
          <a:ln>
            <a:noFill/>
          </a:ln>
          <a:effectLst>
            <a:softEdge rad="112500"/>
          </a:effectLst>
        </p:spPr>
      </p:pic>
      <p:sp>
        <p:nvSpPr>
          <p:cNvPr id="7" name="CaixaDeTexto 6">
            <a:extLst>
              <a:ext uri="{FF2B5EF4-FFF2-40B4-BE49-F238E27FC236}">
                <a16:creationId xmlns="" xmlns:a16="http://schemas.microsoft.com/office/drawing/2014/main" id="{66E9E583-41D1-4C57-B054-C65D2ACF67F2}"/>
              </a:ext>
            </a:extLst>
          </p:cNvPr>
          <p:cNvSpPr txBox="1"/>
          <p:nvPr/>
        </p:nvSpPr>
        <p:spPr>
          <a:xfrm>
            <a:off x="4736984" y="902155"/>
            <a:ext cx="4110176" cy="646331"/>
          </a:xfrm>
          <a:prstGeom prst="rect">
            <a:avLst/>
          </a:prstGeom>
          <a:noFill/>
        </p:spPr>
        <p:txBody>
          <a:bodyPr wrap="square" rtlCol="0">
            <a:spAutoFit/>
          </a:bodyPr>
          <a:lstStyle/>
          <a:p>
            <a:pPr algn="ctr"/>
            <a:r>
              <a:rPr lang="pt-BR" b="1" dirty="0" smtClean="0"/>
              <a:t>MODULO </a:t>
            </a:r>
            <a:r>
              <a:rPr lang="pt-BR" b="1" dirty="0" smtClean="0"/>
              <a:t>CINQUANTASEI</a:t>
            </a:r>
            <a:endParaRPr lang="pt-BR" b="1" dirty="0" smtClean="0"/>
          </a:p>
          <a:p>
            <a:pPr algn="ctr"/>
            <a:r>
              <a:rPr lang="pt-BR" b="1" dirty="0" err="1" smtClean="0"/>
              <a:t>Conversazione</a:t>
            </a:r>
            <a:r>
              <a:rPr lang="pt-BR" b="1" dirty="0" smtClean="0"/>
              <a:t> – </a:t>
            </a:r>
            <a:r>
              <a:rPr lang="pt-BR" b="1" dirty="0" err="1" smtClean="0"/>
              <a:t>Colloqui</a:t>
            </a:r>
            <a:r>
              <a:rPr lang="pt-BR" b="1" dirty="0" smtClean="0"/>
              <a:t> I</a:t>
            </a:r>
            <a:endParaRPr lang="pt-BR" b="1" dirty="0" smtClean="0"/>
          </a:p>
        </p:txBody>
      </p:sp>
      <p:sp>
        <p:nvSpPr>
          <p:cNvPr id="2" name="CaixaDeTexto 1">
            <a:extLst>
              <a:ext uri="{FF2B5EF4-FFF2-40B4-BE49-F238E27FC236}">
                <a16:creationId xmlns="" xmlns:a16="http://schemas.microsoft.com/office/drawing/2014/main" id="{DEC5A90C-A7C0-4FE3-B4D0-944FC07BDBC3}"/>
              </a:ext>
            </a:extLst>
          </p:cNvPr>
          <p:cNvSpPr txBox="1"/>
          <p:nvPr/>
        </p:nvSpPr>
        <p:spPr>
          <a:xfrm>
            <a:off x="4736984" y="186000"/>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750" y="181761"/>
            <a:ext cx="977231" cy="1098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CaixaDeTexto 8"/>
          <p:cNvSpPr txBox="1"/>
          <p:nvPr/>
        </p:nvSpPr>
        <p:spPr>
          <a:xfrm>
            <a:off x="191873" y="1604602"/>
            <a:ext cx="11841976" cy="5078313"/>
          </a:xfrm>
          <a:prstGeom prst="rect">
            <a:avLst/>
          </a:prstGeom>
          <a:solidFill>
            <a:schemeClr val="bg1">
              <a:lumMod val="95000"/>
            </a:schemeClr>
          </a:solidFill>
        </p:spPr>
        <p:txBody>
          <a:bodyPr wrap="square" rtlCol="0">
            <a:spAutoFit/>
          </a:bodyPr>
          <a:lstStyle/>
          <a:p>
            <a:pPr algn="just"/>
            <a:r>
              <a:rPr lang="pt-BR" b="1" dirty="0" smtClean="0"/>
              <a:t>Marco Manager</a:t>
            </a:r>
            <a:r>
              <a:rPr lang="pt-BR" dirty="0" smtClean="0"/>
              <a:t>: </a:t>
            </a:r>
            <a:r>
              <a:rPr lang="it-IT" dirty="0" smtClean="0"/>
              <a:t>Buongiorno</a:t>
            </a:r>
            <a:r>
              <a:rPr lang="it-IT" dirty="0"/>
              <a:t>, Sig. Marco. Piacere di </a:t>
            </a:r>
            <a:r>
              <a:rPr lang="it-IT" dirty="0" smtClean="0"/>
              <a:t>conoscerti </a:t>
            </a:r>
            <a:r>
              <a:rPr lang="it-IT" dirty="0"/>
              <a:t>e benvenuto nella nostra azienda</a:t>
            </a:r>
            <a:r>
              <a:rPr lang="it-IT" dirty="0" smtClean="0"/>
              <a:t>.</a:t>
            </a:r>
          </a:p>
          <a:p>
            <a:pPr algn="just"/>
            <a:endParaRPr lang="it-IT" b="1" dirty="0" smtClean="0"/>
          </a:p>
          <a:p>
            <a:pPr algn="just"/>
            <a:r>
              <a:rPr lang="it-IT" b="1" dirty="0" smtClean="0"/>
              <a:t>Cesare Menotti:</a:t>
            </a:r>
            <a:r>
              <a:rPr lang="it-IT" b="1" dirty="0" smtClean="0">
                <a:solidFill>
                  <a:srgbClr val="002060"/>
                </a:solidFill>
              </a:rPr>
              <a:t> Buongiorno</a:t>
            </a:r>
            <a:r>
              <a:rPr lang="it-IT" b="1" dirty="0">
                <a:solidFill>
                  <a:srgbClr val="002060"/>
                </a:solidFill>
              </a:rPr>
              <a:t>, signore. È un grande piacere essere qui in ENI e essere stato invitato a questo colloquio. Aspettavo da sei mesi questa opportunità di lavorare in un'azienda così grande e importante per il nostro Paese</a:t>
            </a:r>
            <a:r>
              <a:rPr lang="it-IT" b="1" dirty="0" smtClean="0">
                <a:solidFill>
                  <a:srgbClr val="002060"/>
                </a:solidFill>
              </a:rPr>
              <a:t>.</a:t>
            </a:r>
          </a:p>
          <a:p>
            <a:pPr algn="just"/>
            <a:endParaRPr lang="pt-BR" b="1" dirty="0" smtClean="0"/>
          </a:p>
          <a:p>
            <a:pPr algn="just"/>
            <a:r>
              <a:rPr lang="pt-BR" b="1" dirty="0" smtClean="0"/>
              <a:t>Marco </a:t>
            </a:r>
            <a:r>
              <a:rPr lang="pt-BR" b="1" dirty="0"/>
              <a:t>Manager</a:t>
            </a:r>
            <a:r>
              <a:rPr lang="pt-BR" dirty="0" smtClean="0"/>
              <a:t>: La s</a:t>
            </a:r>
            <a:r>
              <a:rPr lang="it-IT" dirty="0" smtClean="0"/>
              <a:t>ua </a:t>
            </a:r>
            <a:r>
              <a:rPr lang="it-IT" dirty="0"/>
              <a:t>osservazione sulla nostra azienda è molto interessante. Beh... sa quali sono le attività della nostra istituzione? Cosa sa di questo settore energetico e può dirmi, dal suo punto di vista, se l'azienda ha agito correttamente nella gestione del proprio impatto ambientale in Italia e nel mondo</a:t>
            </a:r>
            <a:r>
              <a:rPr lang="it-IT" dirty="0" smtClean="0"/>
              <a:t>?.</a:t>
            </a:r>
          </a:p>
          <a:p>
            <a:pPr algn="just"/>
            <a:endParaRPr lang="it-IT" b="1" dirty="0" smtClean="0"/>
          </a:p>
          <a:p>
            <a:pPr algn="just"/>
            <a:r>
              <a:rPr lang="it-IT" b="1" dirty="0" smtClean="0"/>
              <a:t>Cesare </a:t>
            </a:r>
            <a:r>
              <a:rPr lang="it-IT" b="1" dirty="0"/>
              <a:t>Menotti:</a:t>
            </a:r>
            <a:r>
              <a:rPr lang="it-IT" b="1" dirty="0">
                <a:solidFill>
                  <a:srgbClr val="002060"/>
                </a:solidFill>
              </a:rPr>
              <a:t> </a:t>
            </a:r>
            <a:r>
              <a:rPr lang="it-IT" b="1" dirty="0" smtClean="0">
                <a:solidFill>
                  <a:srgbClr val="002060"/>
                </a:solidFill>
              </a:rPr>
              <a:t>Si, lo so.´È </a:t>
            </a:r>
            <a:r>
              <a:rPr lang="it-IT" b="1" dirty="0">
                <a:solidFill>
                  <a:srgbClr val="002060"/>
                </a:solidFill>
              </a:rPr>
              <a:t>un'azienda energetica italiana fondata nel 1953. Oggi è una società integrata che opera in diversi settori del settore energetico, tra cui l'esplorazione e la produzione di petrolio e gas, la raffinazione, la commercializzazione, la chimica e la produzione di energia. L'azienda è inoltre coinvolta in progetti di energia rinnovabile e nuove tecnologie</a:t>
            </a:r>
            <a:r>
              <a:rPr lang="it-IT" b="1" dirty="0" smtClean="0">
                <a:solidFill>
                  <a:srgbClr val="002060"/>
                </a:solidFill>
              </a:rPr>
              <a:t>.</a:t>
            </a:r>
          </a:p>
          <a:p>
            <a:pPr algn="just"/>
            <a:endParaRPr lang="it-IT" b="1" dirty="0">
              <a:solidFill>
                <a:srgbClr val="002060"/>
              </a:solidFill>
            </a:endParaRPr>
          </a:p>
          <a:p>
            <a:pPr algn="just"/>
            <a:r>
              <a:rPr lang="pt-BR" b="1" dirty="0"/>
              <a:t>Marco Manager</a:t>
            </a:r>
            <a:r>
              <a:rPr lang="pt-BR" dirty="0"/>
              <a:t>: </a:t>
            </a:r>
            <a:r>
              <a:rPr lang="it-IT" dirty="0"/>
              <a:t>Molto ben fatto, amico mio. È chiaro che hai fatto i compiti, e questa è una cosa fantastica per noi.</a:t>
            </a:r>
            <a:endParaRPr lang="pt-BR" b="1" dirty="0">
              <a:solidFill>
                <a:srgbClr val="002060"/>
              </a:solidFill>
            </a:endParaRPr>
          </a:p>
        </p:txBody>
      </p:sp>
    </p:spTree>
    <p:extLst>
      <p:ext uri="{BB962C8B-B14F-4D97-AF65-F5344CB8AC3E}">
        <p14:creationId xmlns:p14="http://schemas.microsoft.com/office/powerpoint/2010/main" val="49538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 xmlns:a16="http://schemas.microsoft.com/office/drawing/2014/main" id="{23A9E4AE-C60A-48E6-9D59-98A5EDB9D6ED}"/>
              </a:ext>
            </a:extLst>
          </p:cNvPr>
          <p:cNvPicPr>
            <a:picLocks noChangeAspect="1"/>
          </p:cNvPicPr>
          <p:nvPr/>
        </p:nvPicPr>
        <p:blipFill rotWithShape="1">
          <a:blip r:embed="rId2"/>
          <a:srcRect b="23984"/>
          <a:stretch/>
        </p:blipFill>
        <p:spPr>
          <a:xfrm>
            <a:off x="191873" y="8916"/>
            <a:ext cx="2847975" cy="1216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 xmlns:a16="http://schemas.microsoft.com/office/drawing/2014/main" id="{6C6E3E59-CF3E-4228-8E0E-6410E4D8DDFC}"/>
              </a:ext>
            </a:extLst>
          </p:cNvPr>
          <p:cNvPicPr>
            <a:picLocks noChangeAspect="1"/>
          </p:cNvPicPr>
          <p:nvPr/>
        </p:nvPicPr>
        <p:blipFill>
          <a:blip r:embed="rId3"/>
          <a:stretch>
            <a:fillRect/>
          </a:stretch>
        </p:blipFill>
        <p:spPr>
          <a:xfrm>
            <a:off x="9767456" y="163586"/>
            <a:ext cx="2365820" cy="1216404"/>
          </a:xfrm>
          <a:prstGeom prst="ellipse">
            <a:avLst/>
          </a:prstGeom>
          <a:ln>
            <a:noFill/>
          </a:ln>
          <a:effectLst>
            <a:softEdge rad="112500"/>
          </a:effectLst>
        </p:spPr>
      </p:pic>
      <p:sp>
        <p:nvSpPr>
          <p:cNvPr id="7" name="CaixaDeTexto 6">
            <a:extLst>
              <a:ext uri="{FF2B5EF4-FFF2-40B4-BE49-F238E27FC236}">
                <a16:creationId xmlns="" xmlns:a16="http://schemas.microsoft.com/office/drawing/2014/main" id="{66E9E583-41D1-4C57-B054-C65D2ACF67F2}"/>
              </a:ext>
            </a:extLst>
          </p:cNvPr>
          <p:cNvSpPr txBox="1"/>
          <p:nvPr/>
        </p:nvSpPr>
        <p:spPr>
          <a:xfrm>
            <a:off x="4736984" y="753394"/>
            <a:ext cx="4110176" cy="646331"/>
          </a:xfrm>
          <a:prstGeom prst="rect">
            <a:avLst/>
          </a:prstGeom>
          <a:noFill/>
        </p:spPr>
        <p:txBody>
          <a:bodyPr wrap="square" rtlCol="0">
            <a:spAutoFit/>
          </a:bodyPr>
          <a:lstStyle/>
          <a:p>
            <a:pPr algn="ctr"/>
            <a:r>
              <a:rPr lang="pt-BR" b="1" dirty="0" smtClean="0"/>
              <a:t>MODULO </a:t>
            </a:r>
            <a:r>
              <a:rPr lang="pt-BR" b="1" dirty="0" smtClean="0"/>
              <a:t>CINQUANTASEI</a:t>
            </a:r>
            <a:endParaRPr lang="pt-BR" b="1" dirty="0" smtClean="0"/>
          </a:p>
          <a:p>
            <a:pPr algn="ctr"/>
            <a:r>
              <a:rPr lang="pt-BR" b="1" dirty="0" err="1" smtClean="0"/>
              <a:t>Conversazione</a:t>
            </a:r>
            <a:r>
              <a:rPr lang="pt-BR" b="1" dirty="0" smtClean="0"/>
              <a:t> – </a:t>
            </a:r>
            <a:r>
              <a:rPr lang="pt-BR" b="1" dirty="0" err="1" smtClean="0"/>
              <a:t>Colloquio</a:t>
            </a:r>
            <a:r>
              <a:rPr lang="pt-BR" b="1" dirty="0" smtClean="0"/>
              <a:t> I</a:t>
            </a:r>
            <a:endParaRPr lang="pt-BR" b="1" dirty="0" smtClean="0"/>
          </a:p>
        </p:txBody>
      </p:sp>
      <p:sp>
        <p:nvSpPr>
          <p:cNvPr id="2" name="CaixaDeTexto 1">
            <a:extLst>
              <a:ext uri="{FF2B5EF4-FFF2-40B4-BE49-F238E27FC236}">
                <a16:creationId xmlns="" xmlns:a16="http://schemas.microsoft.com/office/drawing/2014/main" id="{DEC5A90C-A7C0-4FE3-B4D0-944FC07BDBC3}"/>
              </a:ext>
            </a:extLst>
          </p:cNvPr>
          <p:cNvSpPr txBox="1"/>
          <p:nvPr/>
        </p:nvSpPr>
        <p:spPr>
          <a:xfrm>
            <a:off x="4736984" y="186000"/>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750" y="181761"/>
            <a:ext cx="977231" cy="1098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CaixaDeTexto 8"/>
          <p:cNvSpPr txBox="1"/>
          <p:nvPr/>
        </p:nvSpPr>
        <p:spPr>
          <a:xfrm>
            <a:off x="191873" y="1406555"/>
            <a:ext cx="11841976" cy="5355312"/>
          </a:xfrm>
          <a:prstGeom prst="rect">
            <a:avLst/>
          </a:prstGeom>
          <a:solidFill>
            <a:schemeClr val="bg1">
              <a:lumMod val="95000"/>
            </a:schemeClr>
          </a:solidFill>
        </p:spPr>
        <p:txBody>
          <a:bodyPr wrap="square" rtlCol="0">
            <a:spAutoFit/>
          </a:bodyPr>
          <a:lstStyle/>
          <a:p>
            <a:pPr algn="just"/>
            <a:r>
              <a:rPr lang="pt-BR" b="1" dirty="0" smtClean="0"/>
              <a:t>Marco Manager</a:t>
            </a:r>
            <a:r>
              <a:rPr lang="pt-BR" dirty="0" smtClean="0"/>
              <a:t>: </a:t>
            </a:r>
            <a:r>
              <a:rPr lang="it-IT" dirty="0"/>
              <a:t>Quindi, quando lavori in un'azienda che raffina petrolio e produce ogni genere di sostanze chimiche pesanti, oltre a condurre esperimenti e ricerche scientifiche, è naturale che l'azienda sia bersaglio di proteste ambientaliste e persone del genere. Cosa ne pensi</a:t>
            </a:r>
            <a:r>
              <a:rPr lang="it-IT" dirty="0" smtClean="0"/>
              <a:t>?</a:t>
            </a:r>
          </a:p>
          <a:p>
            <a:pPr algn="just"/>
            <a:endParaRPr lang="it-IT" b="1" dirty="0" smtClean="0"/>
          </a:p>
          <a:p>
            <a:pPr algn="just"/>
            <a:r>
              <a:rPr lang="it-IT" b="1" dirty="0" smtClean="0"/>
              <a:t>Cesare Menotti:</a:t>
            </a:r>
            <a:r>
              <a:rPr lang="it-IT" b="1" dirty="0">
                <a:solidFill>
                  <a:srgbClr val="002060"/>
                </a:solidFill>
              </a:rPr>
              <a:t> Sì... il progresso richiede spesso sacrifici in tutti i settori. Grazie ad aziende come ENI, il mondo sta diventando un posto migliore in cui vivere... tecnologie più all'avanguardia, farmaci che salvano davvero vite. Il progresso non può fermarsi, e questi sono i rischi che dobbiamo correre nel nostro lavoro e nei nostri ruoli di leadership</a:t>
            </a:r>
            <a:r>
              <a:rPr lang="it-IT" b="1" dirty="0" smtClean="0">
                <a:solidFill>
                  <a:srgbClr val="002060"/>
                </a:solidFill>
              </a:rPr>
              <a:t>.</a:t>
            </a:r>
          </a:p>
          <a:p>
            <a:pPr algn="just"/>
            <a:endParaRPr lang="pt-BR" b="1" dirty="0" smtClean="0"/>
          </a:p>
          <a:p>
            <a:pPr algn="just"/>
            <a:r>
              <a:rPr lang="pt-BR" b="1" dirty="0" smtClean="0"/>
              <a:t>Marco </a:t>
            </a:r>
            <a:r>
              <a:rPr lang="pt-BR" b="1" dirty="0"/>
              <a:t>Manager</a:t>
            </a:r>
            <a:r>
              <a:rPr lang="pt-BR" dirty="0" smtClean="0"/>
              <a:t>: </a:t>
            </a:r>
            <a:r>
              <a:rPr lang="it-IT" dirty="0"/>
              <a:t>Esatto, signor Cesare. E c'è un lato positivo in tutto questo, non è vero? I social media pubblicizzano spesso iniziative legate alle energie rinnovabili, al riciclo e così via. ENI attualmente opera nella produzione e gestione di energia eolica, solare, mareomotrice e nel settore più ricettivo, ovvero l'energia da geyser e vulcani spenti. Questo settore è nuovo e solo la nostra azienda ha il know-how in questo settore. È vero che produciamo ancora reattori nucleari e raffiniamo l'uranio. Ma questo è il futuro dell'energia; non c'è altra via</a:t>
            </a:r>
            <a:r>
              <a:rPr lang="it-IT" dirty="0" smtClean="0"/>
              <a:t>.</a:t>
            </a:r>
          </a:p>
          <a:p>
            <a:pPr algn="just"/>
            <a:endParaRPr lang="it-IT" b="1" dirty="0"/>
          </a:p>
          <a:p>
            <a:pPr algn="just"/>
            <a:r>
              <a:rPr lang="it-IT" b="1" dirty="0"/>
              <a:t>Cesare Menotti:</a:t>
            </a:r>
            <a:r>
              <a:rPr lang="it-IT" b="1" dirty="0">
                <a:solidFill>
                  <a:srgbClr val="002060"/>
                </a:solidFill>
              </a:rPr>
              <a:t> Sono pienamente d'accordo, signor Responsabile delle Risorse Umane. Le risorse naturali sul nostro pianeta sono sull'orlo dell'estinzione e dobbiamo esplorare altri metodi di produzione energetica. Questa è la mia opinione.</a:t>
            </a:r>
            <a:endParaRPr lang="it-IT" b="1" dirty="0" smtClean="0"/>
          </a:p>
        </p:txBody>
      </p:sp>
    </p:spTree>
    <p:extLst>
      <p:ext uri="{BB962C8B-B14F-4D97-AF65-F5344CB8AC3E}">
        <p14:creationId xmlns:p14="http://schemas.microsoft.com/office/powerpoint/2010/main" val="3247002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 xmlns:a16="http://schemas.microsoft.com/office/drawing/2014/main" id="{23A9E4AE-C60A-48E6-9D59-98A5EDB9D6ED}"/>
              </a:ext>
            </a:extLst>
          </p:cNvPr>
          <p:cNvPicPr>
            <a:picLocks noChangeAspect="1"/>
          </p:cNvPicPr>
          <p:nvPr/>
        </p:nvPicPr>
        <p:blipFill rotWithShape="1">
          <a:blip r:embed="rId2"/>
          <a:srcRect b="23984"/>
          <a:stretch/>
        </p:blipFill>
        <p:spPr>
          <a:xfrm>
            <a:off x="191873" y="8916"/>
            <a:ext cx="2847975" cy="1216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 xmlns:a16="http://schemas.microsoft.com/office/drawing/2014/main" id="{6C6E3E59-CF3E-4228-8E0E-6410E4D8DDFC}"/>
              </a:ext>
            </a:extLst>
          </p:cNvPr>
          <p:cNvPicPr>
            <a:picLocks noChangeAspect="1"/>
          </p:cNvPicPr>
          <p:nvPr/>
        </p:nvPicPr>
        <p:blipFill>
          <a:blip r:embed="rId3"/>
          <a:stretch>
            <a:fillRect/>
          </a:stretch>
        </p:blipFill>
        <p:spPr>
          <a:xfrm>
            <a:off x="9767456" y="163586"/>
            <a:ext cx="2365820" cy="1216404"/>
          </a:xfrm>
          <a:prstGeom prst="ellipse">
            <a:avLst/>
          </a:prstGeom>
          <a:ln>
            <a:noFill/>
          </a:ln>
          <a:effectLst>
            <a:softEdge rad="112500"/>
          </a:effectLst>
        </p:spPr>
      </p:pic>
      <p:sp>
        <p:nvSpPr>
          <p:cNvPr id="7" name="CaixaDeTexto 6">
            <a:extLst>
              <a:ext uri="{FF2B5EF4-FFF2-40B4-BE49-F238E27FC236}">
                <a16:creationId xmlns="" xmlns:a16="http://schemas.microsoft.com/office/drawing/2014/main" id="{66E9E583-41D1-4C57-B054-C65D2ACF67F2}"/>
              </a:ext>
            </a:extLst>
          </p:cNvPr>
          <p:cNvSpPr txBox="1"/>
          <p:nvPr/>
        </p:nvSpPr>
        <p:spPr>
          <a:xfrm>
            <a:off x="4736984" y="902155"/>
            <a:ext cx="4110176" cy="646331"/>
          </a:xfrm>
          <a:prstGeom prst="rect">
            <a:avLst/>
          </a:prstGeom>
          <a:noFill/>
        </p:spPr>
        <p:txBody>
          <a:bodyPr wrap="square" rtlCol="0">
            <a:spAutoFit/>
          </a:bodyPr>
          <a:lstStyle/>
          <a:p>
            <a:pPr algn="ctr"/>
            <a:r>
              <a:rPr lang="pt-BR" b="1" dirty="0" smtClean="0"/>
              <a:t>MODULO </a:t>
            </a:r>
            <a:r>
              <a:rPr lang="pt-BR" b="1" dirty="0" smtClean="0"/>
              <a:t>CINQUANTASEI</a:t>
            </a:r>
            <a:endParaRPr lang="pt-BR" b="1" dirty="0" smtClean="0"/>
          </a:p>
          <a:p>
            <a:pPr algn="ctr"/>
            <a:r>
              <a:rPr lang="pt-BR" b="1" dirty="0" err="1" smtClean="0"/>
              <a:t>Conversazione</a:t>
            </a:r>
            <a:r>
              <a:rPr lang="pt-BR" b="1" dirty="0" smtClean="0"/>
              <a:t> – </a:t>
            </a:r>
            <a:r>
              <a:rPr lang="pt-BR" b="1" dirty="0" err="1" smtClean="0"/>
              <a:t>Colloquio</a:t>
            </a:r>
            <a:r>
              <a:rPr lang="pt-BR" b="1" dirty="0" smtClean="0"/>
              <a:t> I</a:t>
            </a:r>
            <a:endParaRPr lang="pt-BR" b="1" dirty="0" smtClean="0"/>
          </a:p>
        </p:txBody>
      </p:sp>
      <p:sp>
        <p:nvSpPr>
          <p:cNvPr id="2" name="CaixaDeTexto 1">
            <a:extLst>
              <a:ext uri="{FF2B5EF4-FFF2-40B4-BE49-F238E27FC236}">
                <a16:creationId xmlns="" xmlns:a16="http://schemas.microsoft.com/office/drawing/2014/main" id="{DEC5A90C-A7C0-4FE3-B4D0-944FC07BDBC3}"/>
              </a:ext>
            </a:extLst>
          </p:cNvPr>
          <p:cNvSpPr txBox="1"/>
          <p:nvPr/>
        </p:nvSpPr>
        <p:spPr>
          <a:xfrm>
            <a:off x="4736984" y="186000"/>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750" y="181761"/>
            <a:ext cx="977231" cy="1098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CaixaDeTexto 8"/>
          <p:cNvSpPr txBox="1"/>
          <p:nvPr/>
        </p:nvSpPr>
        <p:spPr>
          <a:xfrm>
            <a:off x="191873" y="1884659"/>
            <a:ext cx="11841976" cy="4801314"/>
          </a:xfrm>
          <a:prstGeom prst="rect">
            <a:avLst/>
          </a:prstGeom>
          <a:solidFill>
            <a:schemeClr val="bg1">
              <a:lumMod val="95000"/>
            </a:schemeClr>
          </a:solidFill>
        </p:spPr>
        <p:txBody>
          <a:bodyPr wrap="square" rtlCol="0">
            <a:spAutoFit/>
          </a:bodyPr>
          <a:lstStyle/>
          <a:p>
            <a:pPr algn="just"/>
            <a:r>
              <a:rPr lang="pt-BR" b="1" dirty="0" smtClean="0"/>
              <a:t>Marco Manager</a:t>
            </a:r>
            <a:r>
              <a:rPr lang="pt-BR" dirty="0" smtClean="0"/>
              <a:t>: </a:t>
            </a:r>
            <a:r>
              <a:rPr lang="it-IT" dirty="0"/>
              <a:t>Molto bene. Un'ultima domanda, e spero che tu sia onesto e professionale: sai che nel nostro ruolo dirigenziale di alto livello, dobbiamo mantenere l'etica professionale e mantenere i segreti. Sai come mantenere i segreti? Manterresti discrezione e silenzio su tutto ciò a cui partecipi, vedi e senti qui?</a:t>
            </a:r>
            <a:endParaRPr lang="it-IT" b="1" dirty="0" smtClean="0"/>
          </a:p>
          <a:p>
            <a:pPr algn="just"/>
            <a:r>
              <a:rPr lang="it-IT" b="1" dirty="0" smtClean="0"/>
              <a:t>Cesare Menotti:</a:t>
            </a:r>
            <a:r>
              <a:rPr lang="it-IT" b="1" dirty="0">
                <a:solidFill>
                  <a:srgbClr val="002060"/>
                </a:solidFill>
              </a:rPr>
              <a:t> Può starne certo, signore. Se ottengo la posizione di responsabile di produzione, farò tutto il possibile per mantenere l'anonimato, la discrezione e l'etica. Sono stato cresciuto per questo... come ho detto prima, in questo tipo di attività, dobbiamo sempre contribuire al successo dell'azienda.</a:t>
            </a:r>
            <a:endParaRPr lang="pt-BR" b="1" dirty="0" smtClean="0"/>
          </a:p>
          <a:p>
            <a:pPr algn="just"/>
            <a:endParaRPr lang="pt-BR" b="1" dirty="0" smtClean="0"/>
          </a:p>
          <a:p>
            <a:pPr algn="just"/>
            <a:r>
              <a:rPr lang="pt-BR" b="1" dirty="0" smtClean="0"/>
              <a:t>Marco </a:t>
            </a:r>
            <a:r>
              <a:rPr lang="pt-BR" b="1" dirty="0"/>
              <a:t>Manager</a:t>
            </a:r>
            <a:r>
              <a:rPr lang="pt-BR" dirty="0" smtClean="0"/>
              <a:t>: </a:t>
            </a:r>
            <a:r>
              <a:rPr lang="it-IT" dirty="0"/>
              <a:t>Ottimo. </a:t>
            </a:r>
            <a:r>
              <a:rPr lang="it-IT" dirty="0" smtClean="0"/>
              <a:t>Lo </a:t>
            </a:r>
            <a:r>
              <a:rPr lang="it-IT" dirty="0"/>
              <a:t>informiamo che l'intera intervista verrà registrata e analizzata in diretta da un gruppo di dirigenti dall'altra parte di questa stanza. La nostra azienda assume solo persone altamente qualificate, con competenze tecniche e professionali, che dimostrino disciplina, leadership ed etica aziendale. </a:t>
            </a:r>
            <a:r>
              <a:rPr lang="it-IT" dirty="0" smtClean="0"/>
              <a:t>Benvenuto </a:t>
            </a:r>
            <a:r>
              <a:rPr lang="it-IT" dirty="0"/>
              <a:t>nella nostra azienda. Sono </a:t>
            </a:r>
            <a:r>
              <a:rPr lang="it-IT" dirty="0" smtClean="0"/>
              <a:t>autorizzato </a:t>
            </a:r>
            <a:r>
              <a:rPr lang="it-IT" dirty="0"/>
              <a:t>ad </a:t>
            </a:r>
            <a:r>
              <a:rPr lang="it-IT" dirty="0" smtClean="0"/>
              <a:t>assumerlo </a:t>
            </a:r>
            <a:r>
              <a:rPr lang="it-IT" dirty="0"/>
              <a:t>con uno stipendio annuo di 350.000 euro, più i benefit sociali e familiari, ok</a:t>
            </a:r>
            <a:r>
              <a:rPr lang="it-IT" dirty="0" smtClean="0"/>
              <a:t>?</a:t>
            </a:r>
          </a:p>
          <a:p>
            <a:pPr algn="just"/>
            <a:endParaRPr lang="it-IT" b="1" dirty="0"/>
          </a:p>
          <a:p>
            <a:pPr algn="just"/>
            <a:r>
              <a:rPr lang="it-IT" b="1" dirty="0"/>
              <a:t>Cesare Menotti:</a:t>
            </a:r>
            <a:r>
              <a:rPr lang="it-IT" b="1" dirty="0">
                <a:solidFill>
                  <a:srgbClr val="002060"/>
                </a:solidFill>
              </a:rPr>
              <a:t> Wow... è meraviglioso. Dirò subito a mia moglie e alla mia figlia più piccola che ho ottenuto il lavoro in questa fantastica azienda. Lo dirò anche ai miei genitori, che attendono con ansia il ritorno di questo colloquio. Grazie, signor Direttore.</a:t>
            </a:r>
            <a:endParaRPr lang="it-IT" b="1" dirty="0" smtClean="0"/>
          </a:p>
        </p:txBody>
      </p:sp>
    </p:spTree>
    <p:extLst>
      <p:ext uri="{BB962C8B-B14F-4D97-AF65-F5344CB8AC3E}">
        <p14:creationId xmlns:p14="http://schemas.microsoft.com/office/powerpoint/2010/main" val="3765932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 xmlns:a16="http://schemas.microsoft.com/office/drawing/2014/main" id="{23A9E4AE-C60A-48E6-9D59-98A5EDB9D6ED}"/>
              </a:ext>
            </a:extLst>
          </p:cNvPr>
          <p:cNvPicPr>
            <a:picLocks noChangeAspect="1"/>
          </p:cNvPicPr>
          <p:nvPr/>
        </p:nvPicPr>
        <p:blipFill rotWithShape="1">
          <a:blip r:embed="rId2"/>
          <a:srcRect b="23984"/>
          <a:stretch/>
        </p:blipFill>
        <p:spPr>
          <a:xfrm>
            <a:off x="191873" y="8916"/>
            <a:ext cx="2847975" cy="1216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 xmlns:a16="http://schemas.microsoft.com/office/drawing/2014/main" id="{6C6E3E59-CF3E-4228-8E0E-6410E4D8DDFC}"/>
              </a:ext>
            </a:extLst>
          </p:cNvPr>
          <p:cNvPicPr>
            <a:picLocks noChangeAspect="1"/>
          </p:cNvPicPr>
          <p:nvPr/>
        </p:nvPicPr>
        <p:blipFill>
          <a:blip r:embed="rId3"/>
          <a:stretch>
            <a:fillRect/>
          </a:stretch>
        </p:blipFill>
        <p:spPr>
          <a:xfrm>
            <a:off x="9767456" y="163586"/>
            <a:ext cx="2365820" cy="1216404"/>
          </a:xfrm>
          <a:prstGeom prst="ellipse">
            <a:avLst/>
          </a:prstGeom>
          <a:ln>
            <a:noFill/>
          </a:ln>
          <a:effectLst>
            <a:softEdge rad="112500"/>
          </a:effectLst>
        </p:spPr>
      </p:pic>
      <p:sp>
        <p:nvSpPr>
          <p:cNvPr id="7" name="CaixaDeTexto 6">
            <a:extLst>
              <a:ext uri="{FF2B5EF4-FFF2-40B4-BE49-F238E27FC236}">
                <a16:creationId xmlns="" xmlns:a16="http://schemas.microsoft.com/office/drawing/2014/main" id="{66E9E583-41D1-4C57-B054-C65D2ACF67F2}"/>
              </a:ext>
            </a:extLst>
          </p:cNvPr>
          <p:cNvSpPr txBox="1"/>
          <p:nvPr/>
        </p:nvSpPr>
        <p:spPr>
          <a:xfrm>
            <a:off x="4736984" y="902155"/>
            <a:ext cx="4110176" cy="646331"/>
          </a:xfrm>
          <a:prstGeom prst="rect">
            <a:avLst/>
          </a:prstGeom>
          <a:noFill/>
        </p:spPr>
        <p:txBody>
          <a:bodyPr wrap="square" rtlCol="0">
            <a:spAutoFit/>
          </a:bodyPr>
          <a:lstStyle/>
          <a:p>
            <a:pPr algn="ctr"/>
            <a:r>
              <a:rPr lang="pt-BR" b="1" dirty="0" smtClean="0"/>
              <a:t>MODULO </a:t>
            </a:r>
            <a:r>
              <a:rPr lang="pt-BR" b="1" dirty="0" smtClean="0"/>
              <a:t>CINQUANTASEI</a:t>
            </a:r>
            <a:endParaRPr lang="pt-BR" b="1" dirty="0" smtClean="0"/>
          </a:p>
          <a:p>
            <a:pPr algn="ctr"/>
            <a:r>
              <a:rPr lang="pt-BR" b="1" dirty="0" err="1" smtClean="0"/>
              <a:t>Conversazione</a:t>
            </a:r>
            <a:r>
              <a:rPr lang="pt-BR" b="1" dirty="0" smtClean="0"/>
              <a:t> – </a:t>
            </a:r>
            <a:r>
              <a:rPr lang="pt-BR" b="1" dirty="0" err="1" smtClean="0"/>
              <a:t>Colloquio</a:t>
            </a:r>
            <a:r>
              <a:rPr lang="pt-BR" b="1" dirty="0" smtClean="0"/>
              <a:t> I</a:t>
            </a:r>
            <a:endParaRPr lang="pt-BR" b="1" dirty="0" smtClean="0"/>
          </a:p>
        </p:txBody>
      </p:sp>
      <p:sp>
        <p:nvSpPr>
          <p:cNvPr id="2" name="CaixaDeTexto 1">
            <a:extLst>
              <a:ext uri="{FF2B5EF4-FFF2-40B4-BE49-F238E27FC236}">
                <a16:creationId xmlns="" xmlns:a16="http://schemas.microsoft.com/office/drawing/2014/main" id="{DEC5A90C-A7C0-4FE3-B4D0-944FC07BDBC3}"/>
              </a:ext>
            </a:extLst>
          </p:cNvPr>
          <p:cNvSpPr txBox="1"/>
          <p:nvPr/>
        </p:nvSpPr>
        <p:spPr>
          <a:xfrm>
            <a:off x="4736984" y="186000"/>
            <a:ext cx="3842158" cy="584775"/>
          </a:xfrm>
          <a:prstGeom prst="rect">
            <a:avLst/>
          </a:prstGeom>
          <a:noFill/>
        </p:spPr>
        <p:txBody>
          <a:bodyPr wrap="square" rtlCol="0">
            <a:spAutoFit/>
          </a:bodyPr>
          <a:lstStyle/>
          <a:p>
            <a:pPr algn="ctr"/>
            <a:r>
              <a:rPr lang="pt-BR" b="1" dirty="0" smtClean="0"/>
              <a:t>L’ITALIANO ALL”UNIVERSITÀ</a:t>
            </a:r>
            <a:endParaRPr lang="pt-BR" b="1" dirty="0"/>
          </a:p>
          <a:p>
            <a:pPr algn="ctr"/>
            <a:r>
              <a:rPr lang="pt-BR" sz="1400" b="1" dirty="0" smtClean="0"/>
              <a:t>Corso </a:t>
            </a:r>
            <a:r>
              <a:rPr lang="pt-BR" sz="1400" b="1" dirty="0" err="1" smtClean="0"/>
              <a:t>di</a:t>
            </a:r>
            <a:r>
              <a:rPr lang="pt-BR" sz="1400" b="1" dirty="0" smtClean="0"/>
              <a:t> </a:t>
            </a:r>
            <a:r>
              <a:rPr lang="pt-BR" sz="1400" b="1" dirty="0" err="1" smtClean="0"/>
              <a:t>Conversazione</a:t>
            </a:r>
            <a:endParaRPr lang="pt-BR" sz="1400" b="1" dirty="0"/>
          </a:p>
        </p:txBody>
      </p:sp>
      <p:pic>
        <p:nvPicPr>
          <p:cNvPr id="11" name="Picture 4" descr="História do emblema da Repubblica Italiana | Minha Saga por Fabio Barbier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1750" y="181761"/>
            <a:ext cx="977231" cy="10987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9" name="CaixaDeTexto 8"/>
          <p:cNvSpPr txBox="1"/>
          <p:nvPr/>
        </p:nvSpPr>
        <p:spPr>
          <a:xfrm>
            <a:off x="191873" y="1483507"/>
            <a:ext cx="4545111" cy="4832092"/>
          </a:xfrm>
          <a:prstGeom prst="rect">
            <a:avLst/>
          </a:prstGeom>
          <a:solidFill>
            <a:schemeClr val="bg1">
              <a:lumMod val="95000"/>
            </a:schemeClr>
          </a:solidFill>
        </p:spPr>
        <p:txBody>
          <a:bodyPr wrap="square" rtlCol="0">
            <a:spAutoFit/>
          </a:bodyPr>
          <a:lstStyle/>
          <a:p>
            <a:pPr algn="just"/>
            <a:r>
              <a:rPr lang="pt-BR" b="1" dirty="0" smtClean="0"/>
              <a:t>VOCABOLARIO </a:t>
            </a:r>
          </a:p>
          <a:p>
            <a:pPr algn="just"/>
            <a:endParaRPr lang="pt-BR" b="1" dirty="0" smtClean="0"/>
          </a:p>
          <a:p>
            <a:pPr algn="just"/>
            <a:r>
              <a:rPr lang="pt-BR" sz="1600" b="1" dirty="0" err="1" smtClean="0"/>
              <a:t>Colloquio</a:t>
            </a:r>
            <a:r>
              <a:rPr lang="pt-BR" sz="1600" b="1" dirty="0" smtClean="0"/>
              <a:t> – Entrevista</a:t>
            </a:r>
          </a:p>
          <a:p>
            <a:pPr algn="just"/>
            <a:r>
              <a:rPr lang="pt-BR" sz="1600" b="1" dirty="0" err="1" smtClean="0"/>
              <a:t>Tra</a:t>
            </a:r>
            <a:r>
              <a:rPr lang="pt-BR" sz="1600" b="1" dirty="0" smtClean="0"/>
              <a:t> </a:t>
            </a:r>
            <a:r>
              <a:rPr lang="pt-BR" sz="1600" b="1" dirty="0" err="1" smtClean="0"/>
              <a:t>cui</a:t>
            </a:r>
            <a:r>
              <a:rPr lang="pt-BR" sz="1600" b="1" dirty="0" smtClean="0"/>
              <a:t> - Incluindo</a:t>
            </a:r>
            <a:endParaRPr lang="pt-BR" sz="1600" b="1" dirty="0"/>
          </a:p>
          <a:p>
            <a:pPr algn="just"/>
            <a:r>
              <a:rPr lang="it-IT" sz="1600" b="1" dirty="0" smtClean="0"/>
              <a:t>Inoltre – Alem disso, às vezes</a:t>
            </a:r>
          </a:p>
          <a:p>
            <a:pPr algn="just"/>
            <a:r>
              <a:rPr lang="it-IT" sz="1600" b="1" dirty="0" smtClean="0"/>
              <a:t>Coinvolta – Envolvida(o)</a:t>
            </a:r>
          </a:p>
          <a:p>
            <a:pPr algn="just"/>
            <a:r>
              <a:rPr lang="it-IT" sz="1600" b="1" dirty="0" smtClean="0"/>
              <a:t>Oltre – Além</a:t>
            </a:r>
          </a:p>
          <a:p>
            <a:pPr algn="just"/>
            <a:r>
              <a:rPr lang="it-IT" sz="1600" b="1" dirty="0" smtClean="0"/>
              <a:t>Bersaglio – Alvo, foco</a:t>
            </a:r>
          </a:p>
          <a:p>
            <a:pPr algn="just"/>
            <a:r>
              <a:rPr lang="it-IT" sz="1600" b="1" dirty="0" smtClean="0"/>
              <a:t>Richiede – Requer, necessita</a:t>
            </a:r>
          </a:p>
          <a:p>
            <a:pPr algn="just"/>
            <a:r>
              <a:rPr lang="it-IT" sz="1600" b="1" dirty="0" smtClean="0"/>
              <a:t>Diventando – Tornando-se</a:t>
            </a:r>
          </a:p>
          <a:p>
            <a:pPr algn="just"/>
            <a:r>
              <a:rPr lang="it-IT" sz="1600" b="1" dirty="0" smtClean="0"/>
              <a:t>Spesso – Muitas vezes, dessa forma</a:t>
            </a:r>
          </a:p>
          <a:p>
            <a:pPr algn="just"/>
            <a:r>
              <a:rPr lang="it-IT" sz="1600" b="1" dirty="0" smtClean="0"/>
              <a:t>Cresciuto </a:t>
            </a:r>
            <a:r>
              <a:rPr lang="it-IT" sz="1600" b="1" dirty="0" smtClean="0">
                <a:solidFill>
                  <a:srgbClr val="002060"/>
                </a:solidFill>
              </a:rPr>
              <a:t>- </a:t>
            </a:r>
            <a:r>
              <a:rPr lang="it-IT" sz="1600" b="1" dirty="0" smtClean="0"/>
              <a:t> Adulto, ciente</a:t>
            </a:r>
          </a:p>
          <a:p>
            <a:pPr algn="just"/>
            <a:r>
              <a:rPr lang="it-IT" sz="1600" b="1" dirty="0"/>
              <a:t>All'avanguardia – de ponta, vanguarda </a:t>
            </a:r>
          </a:p>
          <a:p>
            <a:pPr algn="just"/>
            <a:r>
              <a:rPr lang="it-IT" sz="1600" b="1" dirty="0"/>
              <a:t>Ruoli – Papeis, funções</a:t>
            </a:r>
          </a:p>
          <a:p>
            <a:pPr algn="just"/>
            <a:r>
              <a:rPr lang="it-IT" sz="1600" b="1" dirty="0"/>
              <a:t>Ricettivo – </a:t>
            </a:r>
            <a:r>
              <a:rPr lang="it-IT" sz="1600" b="1" dirty="0" smtClean="0"/>
              <a:t>Receptivo, exclusivo</a:t>
            </a:r>
            <a:endParaRPr lang="it-IT" sz="1600" b="1" dirty="0"/>
          </a:p>
          <a:p>
            <a:pPr algn="just"/>
            <a:r>
              <a:rPr lang="it-IT" sz="1600" b="1" dirty="0"/>
              <a:t>Ovvero – Isto é</a:t>
            </a:r>
          </a:p>
          <a:p>
            <a:pPr algn="just"/>
            <a:r>
              <a:rPr lang="it-IT" sz="1600" b="1" dirty="0"/>
              <a:t>Spenti – Desligado, </a:t>
            </a:r>
            <a:r>
              <a:rPr lang="it-IT" sz="1600" b="1" dirty="0" smtClean="0"/>
              <a:t>afastado, inativo</a:t>
            </a:r>
            <a:endParaRPr lang="it-IT" sz="1600" b="1" dirty="0"/>
          </a:p>
          <a:p>
            <a:pPr algn="just"/>
            <a:r>
              <a:rPr lang="it-IT" sz="1600" b="1" dirty="0"/>
              <a:t>Sull'orlo</a:t>
            </a:r>
            <a:r>
              <a:rPr lang="it-IT" sz="1600" b="1" dirty="0">
                <a:solidFill>
                  <a:srgbClr val="002060"/>
                </a:solidFill>
              </a:rPr>
              <a:t> </a:t>
            </a:r>
            <a:r>
              <a:rPr lang="it-IT" sz="1600" b="1" dirty="0"/>
              <a:t> - à beira, à margem</a:t>
            </a:r>
          </a:p>
          <a:p>
            <a:pPr algn="just"/>
            <a:r>
              <a:rPr lang="it-IT" sz="1600" b="1" dirty="0"/>
              <a:t>Ruolo -  </a:t>
            </a:r>
            <a:r>
              <a:rPr lang="it-IT" sz="1600" b="1" dirty="0" smtClean="0"/>
              <a:t>Pepel</a:t>
            </a:r>
          </a:p>
        </p:txBody>
      </p:sp>
      <p:pic>
        <p:nvPicPr>
          <p:cNvPr id="10" name="Imagem 9"/>
          <p:cNvPicPr>
            <a:picLocks noChangeAspect="1"/>
          </p:cNvPicPr>
          <p:nvPr/>
        </p:nvPicPr>
        <p:blipFill>
          <a:blip r:embed="rId5"/>
          <a:stretch>
            <a:fillRect/>
          </a:stretch>
        </p:blipFill>
        <p:spPr>
          <a:xfrm>
            <a:off x="5864704" y="1755933"/>
            <a:ext cx="5639210" cy="2130724"/>
          </a:xfrm>
          <a:prstGeom prst="rect">
            <a:avLst/>
          </a:prstGeom>
          <a:ln>
            <a:noFill/>
          </a:ln>
          <a:effectLst>
            <a:outerShdw blurRad="292100" dist="139700" dir="2700000" algn="tl" rotWithShape="0">
              <a:srgbClr val="333333">
                <a:alpha val="65000"/>
              </a:srgbClr>
            </a:outerShdw>
          </a:effectLst>
        </p:spPr>
      </p:pic>
      <p:pic>
        <p:nvPicPr>
          <p:cNvPr id="12" name="Imagem 11"/>
          <p:cNvPicPr>
            <a:picLocks noChangeAspect="1"/>
          </p:cNvPicPr>
          <p:nvPr/>
        </p:nvPicPr>
        <p:blipFill rotWithShape="1">
          <a:blip r:embed="rId6"/>
          <a:srcRect l="9725" t="38681" r="11293" b="26567"/>
          <a:stretch/>
        </p:blipFill>
        <p:spPr>
          <a:xfrm>
            <a:off x="5864704" y="3886657"/>
            <a:ext cx="5639210" cy="1431067"/>
          </a:xfrm>
          <a:prstGeom prst="rect">
            <a:avLst/>
          </a:prstGeom>
        </p:spPr>
      </p:pic>
      <p:pic>
        <p:nvPicPr>
          <p:cNvPr id="13" name="Imagem 12"/>
          <p:cNvPicPr>
            <a:picLocks noChangeAspect="1"/>
          </p:cNvPicPr>
          <p:nvPr/>
        </p:nvPicPr>
        <p:blipFill>
          <a:blip r:embed="rId7"/>
          <a:stretch>
            <a:fillRect/>
          </a:stretch>
        </p:blipFill>
        <p:spPr>
          <a:xfrm>
            <a:off x="5864704" y="5317724"/>
            <a:ext cx="5639210" cy="1244096"/>
          </a:xfrm>
          <a:prstGeom prst="rect">
            <a:avLst/>
          </a:prstGeom>
        </p:spPr>
      </p:pic>
    </p:spTree>
    <p:extLst>
      <p:ext uri="{BB962C8B-B14F-4D97-AF65-F5344CB8AC3E}">
        <p14:creationId xmlns:p14="http://schemas.microsoft.com/office/powerpoint/2010/main" val="692791582"/>
      </p:ext>
    </p:extLst>
  </p:cSld>
  <p:clrMapOvr>
    <a:masterClrMapping/>
  </p:clrMapOvr>
</p:sld>
</file>

<file path=ppt/theme/theme1.xml><?xml version="1.0" encoding="utf-8"?>
<a:theme xmlns:a="http://schemas.openxmlformats.org/drawingml/2006/main" name="Cacho">
  <a:themeElements>
    <a:clrScheme name="Cach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1911</TotalTime>
  <Words>875</Words>
  <Application>Microsoft Office PowerPoint</Application>
  <PresentationFormat>Widescreen</PresentationFormat>
  <Paragraphs>62</Paragraphs>
  <Slides>5</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vt:i4>
      </vt:variant>
    </vt:vector>
  </HeadingPairs>
  <TitlesOfParts>
    <vt:vector size="9" baseType="lpstr">
      <vt:lpstr>Arial</vt:lpstr>
      <vt:lpstr>Century Gothic</vt:lpstr>
      <vt:lpstr>Wingdings 3</vt:lpstr>
      <vt:lpstr>Cacho</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Antonio Belelli</dc:creator>
  <cp:lastModifiedBy>ANTONIO BELELLI</cp:lastModifiedBy>
  <cp:revision>154</cp:revision>
  <dcterms:created xsi:type="dcterms:W3CDTF">2022-09-01T12:36:47Z</dcterms:created>
  <dcterms:modified xsi:type="dcterms:W3CDTF">2025-08-19T19:14:12Z</dcterms:modified>
</cp:coreProperties>
</file>